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15"/>
  </p:notesMasterIdLst>
  <p:handoutMasterIdLst>
    <p:handoutMasterId r:id="rId16"/>
  </p:handoutMasterIdLst>
  <p:sldIdLst>
    <p:sldId id="290" r:id="rId2"/>
    <p:sldId id="269" r:id="rId3"/>
    <p:sldId id="292" r:id="rId4"/>
    <p:sldId id="295" r:id="rId5"/>
    <p:sldId id="296" r:id="rId6"/>
    <p:sldId id="297" r:id="rId7"/>
    <p:sldId id="300" r:id="rId8"/>
    <p:sldId id="291" r:id="rId9"/>
    <p:sldId id="301" r:id="rId10"/>
    <p:sldId id="302" r:id="rId11"/>
    <p:sldId id="303" r:id="rId12"/>
    <p:sldId id="304" r:id="rId13"/>
    <p:sldId id="305" r:id="rId14"/>
  </p:sldIdLst>
  <p:sldSz cx="9144000" cy="5143500" type="screen16x9"/>
  <p:notesSz cx="7023100" cy="9309100"/>
  <p:custDataLst>
    <p:tags r:id="rId17"/>
  </p:custDataLst>
  <p:defaultTextStyle>
    <a:defPPr>
      <a:defRPr lang="en-CA"/>
    </a:defPPr>
    <a:lvl1pPr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5pPr>
    <a:lvl6pPr marL="2286000" algn="l" defTabSz="914400" rtl="0" eaLnBrk="1" latinLnBrk="0" hangingPunct="1">
      <a:defRPr kumimoji="1" sz="2400" kern="1200">
        <a:solidFill>
          <a:schemeClr val="tx1"/>
        </a:solidFill>
        <a:latin typeface="Gill Sans" pitchFamily="34" charset="0"/>
        <a:ea typeface="+mn-ea"/>
        <a:cs typeface="Times New Roman" pitchFamily="18" charset="0"/>
      </a:defRPr>
    </a:lvl6pPr>
    <a:lvl7pPr marL="2743200" algn="l" defTabSz="914400" rtl="0" eaLnBrk="1" latinLnBrk="0" hangingPunct="1">
      <a:defRPr kumimoji="1" sz="2400" kern="1200">
        <a:solidFill>
          <a:schemeClr val="tx1"/>
        </a:solidFill>
        <a:latin typeface="Gill Sans" pitchFamily="34" charset="0"/>
        <a:ea typeface="+mn-ea"/>
        <a:cs typeface="Times New Roman" pitchFamily="18" charset="0"/>
      </a:defRPr>
    </a:lvl7pPr>
    <a:lvl8pPr marL="3200400" algn="l" defTabSz="914400" rtl="0" eaLnBrk="1" latinLnBrk="0" hangingPunct="1">
      <a:defRPr kumimoji="1" sz="2400" kern="1200">
        <a:solidFill>
          <a:schemeClr val="tx1"/>
        </a:solidFill>
        <a:latin typeface="Gill Sans" pitchFamily="34" charset="0"/>
        <a:ea typeface="+mn-ea"/>
        <a:cs typeface="Times New Roman" pitchFamily="18" charset="0"/>
      </a:defRPr>
    </a:lvl8pPr>
    <a:lvl9pPr marL="3657600" algn="l" defTabSz="914400" rtl="0" eaLnBrk="1" latinLnBrk="0" hangingPunct="1">
      <a:defRPr kumimoji="1" sz="2400" kern="1200">
        <a:solidFill>
          <a:schemeClr val="tx1"/>
        </a:solidFill>
        <a:latin typeface="Gill Sans" pitchFamily="34" charset="0"/>
        <a:ea typeface="+mn-ea"/>
        <a:cs typeface="Times New Roman" pitchFamily="18"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0066A1"/>
    <a:srgbClr val="004165"/>
    <a:srgbClr val="427730"/>
    <a:srgbClr val="D52B1E"/>
    <a:srgbClr val="CC0000"/>
    <a:srgbClr val="C5AE4C"/>
    <a:srgbClr val="FF0000"/>
    <a:srgbClr val="003399"/>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434" autoAdjust="0"/>
  </p:normalViewPr>
  <p:slideViewPr>
    <p:cSldViewPr snapToGrid="0">
      <p:cViewPr varScale="1">
        <p:scale>
          <a:sx n="83" d="100"/>
          <a:sy n="83" d="100"/>
        </p:scale>
        <p:origin x="90" y="168"/>
      </p:cViewPr>
      <p:guideLst>
        <p:guide orient="horz" pos="1620"/>
        <p:guide pos="2880"/>
      </p:guideLst>
    </p:cSldViewPr>
  </p:slideViewPr>
  <p:outlineViewPr>
    <p:cViewPr>
      <p:scale>
        <a:sx n="33" d="100"/>
        <a:sy n="33" d="100"/>
      </p:scale>
      <p:origin x="0" y="-5406"/>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53" d="100"/>
          <a:sy n="53" d="100"/>
        </p:scale>
        <p:origin x="1788" y="8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3044725"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defTabSz="931441" eaLnBrk="0" hangingPunct="0">
              <a:defRPr kumimoji="0" sz="1200"/>
            </a:lvl1pPr>
          </a:lstStyle>
          <a:p>
            <a:endParaRPr lang="en-CA"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3978376" y="0"/>
            <a:ext cx="3044724"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algn="r" defTabSz="931441" eaLnBrk="0" hangingPunct="0">
              <a:defRPr kumimoji="0" sz="1200"/>
            </a:lvl1pPr>
          </a:lstStyle>
          <a:p>
            <a:endParaRPr lang="en-CA"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1" y="8844282"/>
            <a:ext cx="3044725"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defTabSz="931441" eaLnBrk="0" hangingPunct="0">
              <a:defRPr kumimoji="0" sz="1200"/>
            </a:lvl1pPr>
          </a:lstStyle>
          <a:p>
            <a:endParaRPr lang="en-CA"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3978376" y="8844282"/>
            <a:ext cx="3044724"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algn="r" defTabSz="931441" eaLnBrk="0" hangingPunct="0">
              <a:defRPr kumimoji="0" sz="1200"/>
            </a:lvl1pPr>
          </a:lstStyle>
          <a:p>
            <a:fld id="{389B4954-A652-4E7E-9945-B64DE72EE683}" type="slidenum">
              <a:rPr lang="en-CA">
                <a:latin typeface="Calibri" panose="020F0502020204030204" pitchFamily="34" charset="0"/>
              </a:rPr>
              <a:pPr/>
              <a:t>‹#›</a:t>
            </a:fld>
            <a:endParaRPr lang="en-CA" dirty="0">
              <a:latin typeface="Calibri" panose="020F0502020204030204" pitchFamily="34" charset="0"/>
            </a:endParaRPr>
          </a:p>
        </p:txBody>
      </p:sp>
    </p:spTree>
    <p:extLst>
      <p:ext uri="{BB962C8B-B14F-4D97-AF65-F5344CB8AC3E}">
        <p14:creationId xmlns:p14="http://schemas.microsoft.com/office/powerpoint/2010/main" val="1203634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44725"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defTabSz="931441" eaLnBrk="0" hangingPunct="0">
              <a:defRPr kumimoji="0" sz="1200">
                <a:latin typeface="Calibri" panose="020F0502020204030204" pitchFamily="34" charset="0"/>
              </a:defRPr>
            </a:lvl1pPr>
          </a:lstStyle>
          <a:p>
            <a:endParaRPr lang="en-CA" dirty="0"/>
          </a:p>
        </p:txBody>
      </p:sp>
      <p:sp>
        <p:nvSpPr>
          <p:cNvPr id="15363" name="Rectangle 3"/>
          <p:cNvSpPr>
            <a:spLocks noGrp="1" noChangeArrowheads="1"/>
          </p:cNvSpPr>
          <p:nvPr>
            <p:ph type="dt" idx="1"/>
          </p:nvPr>
        </p:nvSpPr>
        <p:spPr bwMode="auto">
          <a:xfrm>
            <a:off x="3978376" y="0"/>
            <a:ext cx="3044724"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algn="r" defTabSz="931441" eaLnBrk="0" hangingPunct="0">
              <a:defRPr kumimoji="0" sz="1200">
                <a:latin typeface="Calibri" panose="020F0502020204030204" pitchFamily="34" charset="0"/>
              </a:defRPr>
            </a:lvl1pPr>
          </a:lstStyle>
          <a:p>
            <a:endParaRPr lang="en-CA" dirty="0"/>
          </a:p>
        </p:txBody>
      </p:sp>
      <p:sp>
        <p:nvSpPr>
          <p:cNvPr id="15364" name="Rectangle 4"/>
          <p:cNvSpPr>
            <a:spLocks noGrp="1" noRot="1" noChangeAspect="1" noChangeArrowheads="1" noTextEdit="1"/>
          </p:cNvSpPr>
          <p:nvPr>
            <p:ph type="sldImg" idx="2"/>
          </p:nvPr>
        </p:nvSpPr>
        <p:spPr bwMode="auto">
          <a:xfrm>
            <a:off x="409575" y="698500"/>
            <a:ext cx="6205538" cy="3490913"/>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35246" y="4422143"/>
            <a:ext cx="5152610" cy="4188140"/>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p:txBody>
      </p:sp>
      <p:sp>
        <p:nvSpPr>
          <p:cNvPr id="15366" name="Rectangle 6"/>
          <p:cNvSpPr>
            <a:spLocks noGrp="1" noChangeArrowheads="1"/>
          </p:cNvSpPr>
          <p:nvPr>
            <p:ph type="ftr" sz="quarter" idx="4"/>
          </p:nvPr>
        </p:nvSpPr>
        <p:spPr bwMode="auto">
          <a:xfrm>
            <a:off x="1" y="8844282"/>
            <a:ext cx="3044725"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defTabSz="931441" eaLnBrk="0" hangingPunct="0">
              <a:defRPr kumimoji="0" sz="1200">
                <a:latin typeface="Calibri" panose="020F0502020204030204" pitchFamily="34" charset="0"/>
              </a:defRPr>
            </a:lvl1pPr>
          </a:lstStyle>
          <a:p>
            <a:endParaRPr lang="en-CA" dirty="0"/>
          </a:p>
        </p:txBody>
      </p:sp>
      <p:sp>
        <p:nvSpPr>
          <p:cNvPr id="15367" name="Rectangle 7"/>
          <p:cNvSpPr>
            <a:spLocks noGrp="1" noChangeArrowheads="1"/>
          </p:cNvSpPr>
          <p:nvPr>
            <p:ph type="sldNum" sz="quarter" idx="5"/>
          </p:nvPr>
        </p:nvSpPr>
        <p:spPr bwMode="auto">
          <a:xfrm>
            <a:off x="3978376" y="8844282"/>
            <a:ext cx="3044724"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algn="r" defTabSz="931441" eaLnBrk="0" hangingPunct="0">
              <a:defRPr kumimoji="0" sz="1200">
                <a:latin typeface="Calibri" panose="020F0502020204030204" pitchFamily="34" charset="0"/>
              </a:defRPr>
            </a:lvl1pPr>
          </a:lstStyle>
          <a:p>
            <a:fld id="{FB88B0F5-CE8C-4614-9A8D-7575F954BBE1}" type="slidenum">
              <a:rPr lang="en-CA" smtClean="0"/>
              <a:pPr/>
              <a:t>‹#›</a:t>
            </a:fld>
            <a:endParaRPr lang="en-CA" dirty="0"/>
          </a:p>
        </p:txBody>
      </p:sp>
    </p:spTree>
    <p:extLst>
      <p:ext uri="{BB962C8B-B14F-4D97-AF65-F5344CB8AC3E}">
        <p14:creationId xmlns:p14="http://schemas.microsoft.com/office/powerpoint/2010/main" val="41331640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1pPr>
    <a:lvl2pPr marL="4572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2pPr>
    <a:lvl3pPr marL="9144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3pPr>
    <a:lvl4pPr marL="13716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4pPr>
    <a:lvl5pPr marL="18288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B88B0F5-CE8C-4614-9A8D-7575F954BBE1}" type="slidenum">
              <a:rPr lang="en-CA" smtClean="0"/>
              <a:pPr/>
              <a:t>1</a:t>
            </a:fld>
            <a:endParaRPr lang="en-CA" dirty="0"/>
          </a:p>
        </p:txBody>
      </p:sp>
    </p:spTree>
    <p:extLst>
      <p:ext uri="{BB962C8B-B14F-4D97-AF65-F5344CB8AC3E}">
        <p14:creationId xmlns:p14="http://schemas.microsoft.com/office/powerpoint/2010/main" val="391679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B88B0F5-CE8C-4614-9A8D-7575F954BBE1}" type="slidenum">
              <a:rPr lang="en-CA" smtClean="0"/>
              <a:pPr/>
              <a:t>2</a:t>
            </a:fld>
            <a:endParaRPr lang="en-CA" dirty="0"/>
          </a:p>
        </p:txBody>
      </p:sp>
    </p:spTree>
    <p:extLst>
      <p:ext uri="{BB962C8B-B14F-4D97-AF65-F5344CB8AC3E}">
        <p14:creationId xmlns:p14="http://schemas.microsoft.com/office/powerpoint/2010/main" val="170682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kumimoji="1" lang="en-US" sz="1200" kern="1200" dirty="0" smtClean="0">
                <a:solidFill>
                  <a:schemeClr val="tx1"/>
                </a:solidFill>
                <a:effectLst/>
                <a:latin typeface="Calibri" panose="020F0502020204030204" pitchFamily="34" charset="0"/>
                <a:ea typeface="+mn-ea"/>
                <a:cs typeface="Arial" charset="0"/>
              </a:rPr>
              <a:t>Regulated changes</a:t>
            </a:r>
            <a:endParaRPr kumimoji="1" lang="en-CA" sz="1200" kern="1200" dirty="0" smtClean="0">
              <a:solidFill>
                <a:schemeClr val="tx1"/>
              </a:solidFill>
              <a:effectLst/>
              <a:latin typeface="Calibri" panose="020F0502020204030204" pitchFamily="34" charset="0"/>
              <a:ea typeface="+mn-ea"/>
              <a:cs typeface="Arial" charset="0"/>
            </a:endParaRPr>
          </a:p>
          <a:p>
            <a:pPr lvl="0" hangingPunct="0"/>
            <a:r>
              <a:rPr kumimoji="1" lang="en-US" sz="1200" kern="1200" dirty="0" smtClean="0">
                <a:solidFill>
                  <a:schemeClr val="tx1"/>
                </a:solidFill>
                <a:effectLst/>
                <a:latin typeface="Calibri" panose="020F0502020204030204" pitchFamily="34" charset="0"/>
                <a:ea typeface="+mn-ea"/>
                <a:cs typeface="Arial" charset="0"/>
              </a:rPr>
              <a:t>Changes that must be made to existing buildings in order to comply with regulatory requirements and where the authority having jurisdiction requires replacement or upgrading within a definite period of time (fire safety, for example)</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The First Nation will be able to proceed with capital replacement plans without obtaining prior approval from CMHC, provided that the capital items are items featured in the standard list above.</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 </a:t>
            </a:r>
            <a:endParaRPr kumimoji="1" lang="en-CA" sz="1200" kern="1200" dirty="0" smtClean="0">
              <a:solidFill>
                <a:schemeClr val="tx1"/>
              </a:solidFill>
              <a:effectLst/>
              <a:latin typeface="Calibri" panose="020F0502020204030204" pitchFamily="34" charset="0"/>
              <a:ea typeface="+mn-ea"/>
              <a:cs typeface="Arial" charset="0"/>
            </a:endParaRPr>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7</a:t>
            </a:fld>
            <a:endParaRPr lang="en-CA" dirty="0"/>
          </a:p>
        </p:txBody>
      </p:sp>
    </p:spTree>
    <p:extLst>
      <p:ext uri="{BB962C8B-B14F-4D97-AF65-F5344CB8AC3E}">
        <p14:creationId xmlns:p14="http://schemas.microsoft.com/office/powerpoint/2010/main" val="199352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kumimoji="1" lang="en-US" sz="1200" b="1" i="1" kern="1200" dirty="0" smtClean="0">
                <a:solidFill>
                  <a:schemeClr val="tx1"/>
                </a:solidFill>
                <a:effectLst/>
                <a:latin typeface="Calibri" panose="020F0502020204030204" pitchFamily="34" charset="0"/>
                <a:ea typeface="+mn-ea"/>
                <a:cs typeface="Arial" charset="0"/>
              </a:rPr>
              <a:t>What are extensions to the standard list?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Because of the variety of construction types and ages within the portfolio, some units may have repairs or replacements that would be considered eligible extensions to the standard list.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Items that were designed, manufactured and installed to function and perform indefinitely but that, due to a construction or manufacturing deficiency or to external environmental factors, are failing or are about to fail can be added to the standard list.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Examples might be the investigation and remediation required as a result of serious structural deterioration or settlement problems that affect the foundation and walls.</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If this is the case, the deficiency should be investigated and reported on by a qualified technical expert. The cost of consulting or engineering fees would be eligible for funding from the replacement reserve.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Where appropriate, exceptions to the standard list may be approved for project-specific purposes. Such items, however, will require prior CMHC approval. All such requests will be examined on a case-by-case basis.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In these cases, CMHC may assist in determining the most effective solution and, if CMHC feels the need, may also carry out a site visit.</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 </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b="1" kern="1200" dirty="0" smtClean="0">
                <a:solidFill>
                  <a:schemeClr val="tx1"/>
                </a:solidFill>
                <a:effectLst/>
                <a:latin typeface="Calibri" panose="020F0502020204030204" pitchFamily="34" charset="0"/>
                <a:ea typeface="+mn-ea"/>
                <a:cs typeface="Arial" charset="0"/>
              </a:rPr>
              <a:t>Note:</a:t>
            </a:r>
            <a:r>
              <a:rPr kumimoji="1" lang="en-US" sz="1200" kern="1200" dirty="0" smtClean="0">
                <a:solidFill>
                  <a:schemeClr val="tx1"/>
                </a:solidFill>
                <a:effectLst/>
                <a:latin typeface="Calibri" panose="020F0502020204030204" pitchFamily="34" charset="0"/>
                <a:ea typeface="+mn-ea"/>
                <a:cs typeface="Arial" charset="0"/>
              </a:rPr>
              <a:t> Every effort should be made to determine and establish an appropriate and comprehensive project-specific list at the time a capital item assessment report is prepared by or on behalf of the First Nation. This report is to be included in the next replacement reserve review.</a:t>
            </a:r>
            <a:endParaRPr kumimoji="1" lang="en-CA" sz="1200" kern="1200" dirty="0" smtClean="0">
              <a:solidFill>
                <a:schemeClr val="tx1"/>
              </a:solidFill>
              <a:effectLst/>
              <a:latin typeface="Calibri" panose="020F0502020204030204" pitchFamily="34" charset="0"/>
              <a:ea typeface="+mn-ea"/>
              <a:cs typeface="Arial" charset="0"/>
            </a:endParaRPr>
          </a:p>
          <a:p>
            <a:pPr hangingPunct="0"/>
            <a:r>
              <a:rPr kumimoji="1" lang="en-US" sz="1200" kern="1200" dirty="0" smtClean="0">
                <a:solidFill>
                  <a:schemeClr val="tx1"/>
                </a:solidFill>
                <a:effectLst/>
                <a:latin typeface="Calibri" panose="020F0502020204030204" pitchFamily="34" charset="0"/>
                <a:ea typeface="+mn-ea"/>
                <a:cs typeface="Arial" charset="0"/>
              </a:rPr>
              <a:t> </a:t>
            </a:r>
            <a:endParaRPr kumimoji="1" lang="en-CA" sz="1200" kern="1200" dirty="0" smtClean="0">
              <a:solidFill>
                <a:schemeClr val="tx1"/>
              </a:solidFill>
              <a:effectLst/>
              <a:latin typeface="Calibri" panose="020F0502020204030204" pitchFamily="34" charset="0"/>
              <a:ea typeface="+mn-ea"/>
              <a:cs typeface="Arial" charset="0"/>
            </a:endParaRPr>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8</a:t>
            </a:fld>
            <a:endParaRPr lang="en-CA" dirty="0"/>
          </a:p>
        </p:txBody>
      </p:sp>
    </p:spTree>
    <p:extLst>
      <p:ext uri="{BB962C8B-B14F-4D97-AF65-F5344CB8AC3E}">
        <p14:creationId xmlns:p14="http://schemas.microsoft.com/office/powerpoint/2010/main" val="309998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CA" dirty="0" smtClean="0"/>
          </a:p>
          <a:p>
            <a:r>
              <a:rPr lang="en-US" dirty="0" smtClean="0"/>
              <a:t>Some capital items are quite complex, such as moisture barriers or heating and other mechanical systems. The recommendation of a technical expert may be required to confirm that these items need replacing.</a:t>
            </a:r>
            <a:endParaRPr lang="en-CA" i="1" dirty="0" smtClean="0"/>
          </a:p>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FB88B0F5-CE8C-4614-9A8D-7575F954BBE1}" type="slidenum">
              <a:rPr lang="en-CA" smtClean="0"/>
              <a:pPr/>
              <a:t>9</a:t>
            </a:fld>
            <a:endParaRPr lang="en-CA" dirty="0"/>
          </a:p>
        </p:txBody>
      </p:sp>
    </p:spTree>
    <p:extLst>
      <p:ext uri="{BB962C8B-B14F-4D97-AF65-F5344CB8AC3E}">
        <p14:creationId xmlns:p14="http://schemas.microsoft.com/office/powerpoint/2010/main" val="124958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cost of replacing capital items that have been damaged or destroyed as a result of deliberate abuse or vandalism. In those cases, the First Nation should try to recover the cost of replacement from the persons who caused the damage, or through the First Nation’s insurance policy. Where recovery is not possible, replacement expenditures can be charged to the reserve.</a:t>
            </a:r>
            <a:endParaRPr lang="en-CA" sz="1200" i="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Where the replacement would result in immediate operating efficiencies, for example, an energy conversion retrofit that will repay the investment over a short period of time (five years), an exception could be made.</a:t>
            </a:r>
            <a:endParaRPr lang="en-CA" sz="1200" i="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CA" sz="1200" i="1"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11</a:t>
            </a:fld>
            <a:endParaRPr lang="en-CA" dirty="0"/>
          </a:p>
        </p:txBody>
      </p:sp>
    </p:spTree>
    <p:extLst>
      <p:ext uri="{BB962C8B-B14F-4D97-AF65-F5344CB8AC3E}">
        <p14:creationId xmlns:p14="http://schemas.microsoft.com/office/powerpoint/2010/main" val="3449669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 y="0"/>
            <a:ext cx="9144000" cy="3429000"/>
          </a:xfrm>
          <a:prstGeom prst="rect">
            <a:avLst/>
          </a:prstGeom>
        </p:spPr>
      </p:pic>
      <p:sp>
        <p:nvSpPr>
          <p:cNvPr id="12" name="Freeform 11"/>
          <p:cNvSpPr/>
          <p:nvPr userDrawn="1"/>
        </p:nvSpPr>
        <p:spPr>
          <a:xfrm>
            <a:off x="0" y="2135209"/>
            <a:ext cx="9144000" cy="3008291"/>
          </a:xfrm>
          <a:custGeom>
            <a:avLst/>
            <a:gdLst>
              <a:gd name="connsiteX0" fmla="*/ 3905816 w 9144000"/>
              <a:gd name="connsiteY0" fmla="*/ 0 h 3008291"/>
              <a:gd name="connsiteX1" fmla="*/ 8996985 w 9144000"/>
              <a:gd name="connsiteY1" fmla="*/ 790812 h 3008291"/>
              <a:gd name="connsiteX2" fmla="*/ 9144000 w 9144000"/>
              <a:gd name="connsiteY2" fmla="*/ 851471 h 3008291"/>
              <a:gd name="connsiteX3" fmla="*/ 9144000 w 9144000"/>
              <a:gd name="connsiteY3" fmla="*/ 3008291 h 3008291"/>
              <a:gd name="connsiteX4" fmla="*/ 0 w 9144000"/>
              <a:gd name="connsiteY4" fmla="*/ 3008291 h 3008291"/>
              <a:gd name="connsiteX5" fmla="*/ 0 w 9144000"/>
              <a:gd name="connsiteY5" fmla="*/ 433831 h 3008291"/>
              <a:gd name="connsiteX6" fmla="*/ 473869 w 9144000"/>
              <a:gd name="connsiteY6" fmla="*/ 325876 h 3008291"/>
              <a:gd name="connsiteX7" fmla="*/ 3905816 w 9144000"/>
              <a:gd name="connsiteY7" fmla="*/ 0 h 30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008291">
                <a:moveTo>
                  <a:pt x="3905816" y="0"/>
                </a:moveTo>
                <a:cubicBezTo>
                  <a:pt x="5894041" y="0"/>
                  <a:pt x="7694041" y="302208"/>
                  <a:pt x="8996985" y="790812"/>
                </a:cubicBezTo>
                <a:lnTo>
                  <a:pt x="9144000" y="851471"/>
                </a:lnTo>
                <a:lnTo>
                  <a:pt x="9144000" y="3008291"/>
                </a:lnTo>
                <a:lnTo>
                  <a:pt x="0" y="3008291"/>
                </a:lnTo>
                <a:lnTo>
                  <a:pt x="0" y="433831"/>
                </a:lnTo>
                <a:lnTo>
                  <a:pt x="473869" y="325876"/>
                </a:lnTo>
                <a:cubicBezTo>
                  <a:pt x="1494060" y="118050"/>
                  <a:pt x="2663176" y="0"/>
                  <a:pt x="3905816" y="0"/>
                </a:cubicBezTo>
                <a:close/>
              </a:path>
            </a:pathLst>
          </a:custGeom>
          <a:solidFill>
            <a:srgbClr val="00629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Freeform 9"/>
          <p:cNvSpPr/>
          <p:nvPr userDrawn="1"/>
        </p:nvSpPr>
        <p:spPr>
          <a:xfrm>
            <a:off x="0" y="2406731"/>
            <a:ext cx="9144000" cy="2736769"/>
          </a:xfrm>
          <a:custGeom>
            <a:avLst/>
            <a:gdLst>
              <a:gd name="connsiteX0" fmla="*/ 3905816 w 9144000"/>
              <a:gd name="connsiteY0" fmla="*/ 0 h 2736769"/>
              <a:gd name="connsiteX1" fmla="*/ 8996985 w 9144000"/>
              <a:gd name="connsiteY1" fmla="*/ 790812 h 2736769"/>
              <a:gd name="connsiteX2" fmla="*/ 9144000 w 9144000"/>
              <a:gd name="connsiteY2" fmla="*/ 851471 h 2736769"/>
              <a:gd name="connsiteX3" fmla="*/ 9144000 w 9144000"/>
              <a:gd name="connsiteY3" fmla="*/ 2736769 h 2736769"/>
              <a:gd name="connsiteX4" fmla="*/ 0 w 9144000"/>
              <a:gd name="connsiteY4" fmla="*/ 2736769 h 2736769"/>
              <a:gd name="connsiteX5" fmla="*/ 0 w 9144000"/>
              <a:gd name="connsiteY5" fmla="*/ 433831 h 2736769"/>
              <a:gd name="connsiteX6" fmla="*/ 473869 w 9144000"/>
              <a:gd name="connsiteY6" fmla="*/ 325876 h 2736769"/>
              <a:gd name="connsiteX7" fmla="*/ 3905816 w 9144000"/>
              <a:gd name="connsiteY7" fmla="*/ 0 h 27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736769">
                <a:moveTo>
                  <a:pt x="3905816" y="0"/>
                </a:moveTo>
                <a:cubicBezTo>
                  <a:pt x="5894041" y="0"/>
                  <a:pt x="7694041" y="302208"/>
                  <a:pt x="8996985" y="790812"/>
                </a:cubicBezTo>
                <a:lnTo>
                  <a:pt x="9144000" y="851471"/>
                </a:lnTo>
                <a:lnTo>
                  <a:pt x="9144000" y="2736769"/>
                </a:lnTo>
                <a:lnTo>
                  <a:pt x="0" y="2736769"/>
                </a:lnTo>
                <a:lnTo>
                  <a:pt x="0" y="433831"/>
                </a:lnTo>
                <a:lnTo>
                  <a:pt x="473869" y="325876"/>
                </a:lnTo>
                <a:cubicBezTo>
                  <a:pt x="1494060" y="118050"/>
                  <a:pt x="2663176" y="0"/>
                  <a:pt x="390581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113276"/>
            <a:ext cx="9144000" cy="1030224"/>
          </a:xfrm>
          <a:prstGeom prst="rect">
            <a:avLst/>
          </a:prstGeom>
        </p:spPr>
      </p:pic>
      <p:grpSp>
        <p:nvGrpSpPr>
          <p:cNvPr id="16" name="Group 15"/>
          <p:cNvGrpSpPr/>
          <p:nvPr userDrawn="1"/>
        </p:nvGrpSpPr>
        <p:grpSpPr>
          <a:xfrm>
            <a:off x="6423837" y="1601665"/>
            <a:ext cx="2240966" cy="2240966"/>
            <a:chOff x="6559301" y="1910502"/>
            <a:chExt cx="2240966" cy="2240966"/>
          </a:xfrm>
        </p:grpSpPr>
        <p:sp>
          <p:nvSpPr>
            <p:cNvPr id="17" name="Oval 16"/>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Oval 17"/>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7" name="Subtitle 2"/>
          <p:cNvSpPr>
            <a:spLocks noGrp="1"/>
          </p:cNvSpPr>
          <p:nvPr userDrawn="1">
            <p:ph type="subTitle" idx="1" hasCustomPrompt="1"/>
          </p:nvPr>
        </p:nvSpPr>
        <p:spPr>
          <a:xfrm>
            <a:off x="246322" y="3765007"/>
            <a:ext cx="6536472" cy="518711"/>
          </a:xfrm>
          <a:prstGeom prst="rect">
            <a:avLst/>
          </a:prstGeom>
        </p:spPr>
        <p:txBody>
          <a:bodyPr/>
          <a:lstStyle>
            <a:lvl1pPr marL="0" indent="0" algn="l">
              <a:lnSpc>
                <a:spcPts val="1900"/>
              </a:lnSpc>
              <a:spcBef>
                <a:spcPts val="600"/>
              </a:spcBef>
              <a:buNone/>
              <a:defRPr sz="1800" b="1">
                <a:solidFill>
                  <a:srgbClr val="63666A"/>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Insert Subtitle of Presentation</a:t>
            </a:r>
            <a:endParaRPr lang="en-US" dirty="0"/>
          </a:p>
        </p:txBody>
      </p:sp>
      <p:sp>
        <p:nvSpPr>
          <p:cNvPr id="38" name="Text Placeholder 36"/>
          <p:cNvSpPr>
            <a:spLocks noGrp="1"/>
          </p:cNvSpPr>
          <p:nvPr userDrawn="1">
            <p:ph type="body" sz="quarter" idx="12" hasCustomPrompt="1"/>
          </p:nvPr>
        </p:nvSpPr>
        <p:spPr>
          <a:xfrm>
            <a:off x="246746" y="2793817"/>
            <a:ext cx="6539042" cy="1003806"/>
          </a:xfrm>
          <a:prstGeom prst="rect">
            <a:avLst/>
          </a:prstGeom>
        </p:spPr>
        <p:txBody>
          <a:bodyPr anchor="b" anchorCtr="0"/>
          <a:lstStyle>
            <a:lvl1pPr marL="0" indent="0">
              <a:lnSpc>
                <a:spcPts val="3800"/>
              </a:lnSpc>
              <a:spcBef>
                <a:spcPts val="0"/>
              </a:spcBef>
              <a:buNone/>
              <a:defRPr sz="3600">
                <a:solidFill>
                  <a:srgbClr val="63666A"/>
                </a:solidFill>
                <a:latin typeface="+mj-lt"/>
              </a:defRPr>
            </a:lvl1pPr>
          </a:lstStyle>
          <a:p>
            <a:pPr lvl="0"/>
            <a:r>
              <a:rPr lang="en-US" dirty="0" smtClean="0"/>
              <a:t>Insert Title of Presentation</a:t>
            </a:r>
          </a:p>
        </p:txBody>
      </p:sp>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l="9408" t="639" r="21557" b="-639"/>
          <a:stretch/>
        </p:blipFill>
        <p:spPr>
          <a:xfrm>
            <a:off x="6539972" y="1756330"/>
            <a:ext cx="2001796" cy="1934035"/>
          </a:xfrm>
          <a:prstGeom prst="ellipse">
            <a:avLst/>
          </a:prstGeom>
        </p:spPr>
      </p:pic>
    </p:spTree>
    <p:extLst>
      <p:ext uri="{BB962C8B-B14F-4D97-AF65-F5344CB8AC3E}">
        <p14:creationId xmlns:p14="http://schemas.microsoft.com/office/powerpoint/2010/main" val="36783912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3" name="Rectangle 12"/>
          <p:cNvSpPr/>
          <p:nvPr userDrawn="1"/>
        </p:nvSpPr>
        <p:spPr>
          <a:xfrm>
            <a:off x="0" y="2338"/>
            <a:ext cx="9143999" cy="4152688"/>
          </a:xfrm>
          <a:prstGeom prst="rect">
            <a:avLst/>
          </a:prstGeom>
          <a:solidFill>
            <a:srgbClr val="006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Rectangle 2"/>
          <p:cNvSpPr/>
          <p:nvPr userDrawn="1"/>
        </p:nvSpPr>
        <p:spPr>
          <a:xfrm>
            <a:off x="0" y="4393090"/>
            <a:ext cx="9143999" cy="7504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Freeform 18"/>
          <p:cNvSpPr/>
          <p:nvPr userDrawn="1"/>
        </p:nvSpPr>
        <p:spPr>
          <a:xfrm>
            <a:off x="0" y="2781593"/>
            <a:ext cx="9144000" cy="3008291"/>
          </a:xfrm>
          <a:custGeom>
            <a:avLst/>
            <a:gdLst>
              <a:gd name="connsiteX0" fmla="*/ 3905816 w 9144000"/>
              <a:gd name="connsiteY0" fmla="*/ 0 h 3008291"/>
              <a:gd name="connsiteX1" fmla="*/ 8996985 w 9144000"/>
              <a:gd name="connsiteY1" fmla="*/ 790812 h 3008291"/>
              <a:gd name="connsiteX2" fmla="*/ 9144000 w 9144000"/>
              <a:gd name="connsiteY2" fmla="*/ 851471 h 3008291"/>
              <a:gd name="connsiteX3" fmla="*/ 9144000 w 9144000"/>
              <a:gd name="connsiteY3" fmla="*/ 3008291 h 3008291"/>
              <a:gd name="connsiteX4" fmla="*/ 0 w 9144000"/>
              <a:gd name="connsiteY4" fmla="*/ 3008291 h 3008291"/>
              <a:gd name="connsiteX5" fmla="*/ 0 w 9144000"/>
              <a:gd name="connsiteY5" fmla="*/ 433831 h 3008291"/>
              <a:gd name="connsiteX6" fmla="*/ 473869 w 9144000"/>
              <a:gd name="connsiteY6" fmla="*/ 325876 h 3008291"/>
              <a:gd name="connsiteX7" fmla="*/ 3905816 w 9144000"/>
              <a:gd name="connsiteY7" fmla="*/ 0 h 30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008291">
                <a:moveTo>
                  <a:pt x="3905816" y="0"/>
                </a:moveTo>
                <a:cubicBezTo>
                  <a:pt x="5894041" y="0"/>
                  <a:pt x="7694041" y="302208"/>
                  <a:pt x="8996985" y="790812"/>
                </a:cubicBezTo>
                <a:lnTo>
                  <a:pt x="9144000" y="851471"/>
                </a:lnTo>
                <a:lnTo>
                  <a:pt x="9144000" y="3008291"/>
                </a:lnTo>
                <a:lnTo>
                  <a:pt x="0" y="3008291"/>
                </a:lnTo>
                <a:lnTo>
                  <a:pt x="0" y="433831"/>
                </a:lnTo>
                <a:lnTo>
                  <a:pt x="473869" y="325876"/>
                </a:lnTo>
                <a:cubicBezTo>
                  <a:pt x="1494060" y="118050"/>
                  <a:pt x="2663176" y="0"/>
                  <a:pt x="3905816" y="0"/>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322067" y="233726"/>
            <a:ext cx="7188805" cy="2391192"/>
          </a:xfrm>
        </p:spPr>
        <p:txBody>
          <a:bodyPr/>
          <a:lstStyle>
            <a:lvl1pPr>
              <a:lnSpc>
                <a:spcPts val="3200"/>
              </a:lnSpc>
              <a:defRPr sz="3000">
                <a:latin typeface="+mj-lt"/>
              </a:defRPr>
            </a:lvl1pPr>
          </a:lstStyle>
          <a:p>
            <a:r>
              <a:rPr lang="en-US" dirty="0" smtClean="0"/>
              <a:t>Click to edit Master title style</a:t>
            </a:r>
            <a:endParaRPr lang="en-US" dirty="0"/>
          </a:p>
        </p:txBody>
      </p:sp>
      <p:sp>
        <p:nvSpPr>
          <p:cNvPr id="20" name="Freeform 19"/>
          <p:cNvSpPr/>
          <p:nvPr userDrawn="1"/>
        </p:nvSpPr>
        <p:spPr>
          <a:xfrm>
            <a:off x="0" y="3053115"/>
            <a:ext cx="9144000" cy="2736769"/>
          </a:xfrm>
          <a:custGeom>
            <a:avLst/>
            <a:gdLst>
              <a:gd name="connsiteX0" fmla="*/ 3905816 w 9144000"/>
              <a:gd name="connsiteY0" fmla="*/ 0 h 2736769"/>
              <a:gd name="connsiteX1" fmla="*/ 8996985 w 9144000"/>
              <a:gd name="connsiteY1" fmla="*/ 790812 h 2736769"/>
              <a:gd name="connsiteX2" fmla="*/ 9144000 w 9144000"/>
              <a:gd name="connsiteY2" fmla="*/ 851471 h 2736769"/>
              <a:gd name="connsiteX3" fmla="*/ 9144000 w 9144000"/>
              <a:gd name="connsiteY3" fmla="*/ 2736769 h 2736769"/>
              <a:gd name="connsiteX4" fmla="*/ 0 w 9144000"/>
              <a:gd name="connsiteY4" fmla="*/ 2736769 h 2736769"/>
              <a:gd name="connsiteX5" fmla="*/ 0 w 9144000"/>
              <a:gd name="connsiteY5" fmla="*/ 433831 h 2736769"/>
              <a:gd name="connsiteX6" fmla="*/ 473869 w 9144000"/>
              <a:gd name="connsiteY6" fmla="*/ 325876 h 2736769"/>
              <a:gd name="connsiteX7" fmla="*/ 3905816 w 9144000"/>
              <a:gd name="connsiteY7" fmla="*/ 0 h 27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736769">
                <a:moveTo>
                  <a:pt x="3905816" y="0"/>
                </a:moveTo>
                <a:cubicBezTo>
                  <a:pt x="5894041" y="0"/>
                  <a:pt x="7694041" y="302208"/>
                  <a:pt x="8996985" y="790812"/>
                </a:cubicBezTo>
                <a:lnTo>
                  <a:pt x="9144000" y="851471"/>
                </a:lnTo>
                <a:lnTo>
                  <a:pt x="9144000" y="2736769"/>
                </a:lnTo>
                <a:lnTo>
                  <a:pt x="0" y="2736769"/>
                </a:lnTo>
                <a:lnTo>
                  <a:pt x="0" y="433831"/>
                </a:lnTo>
                <a:lnTo>
                  <a:pt x="473869" y="325876"/>
                </a:lnTo>
                <a:cubicBezTo>
                  <a:pt x="1494060" y="118050"/>
                  <a:pt x="2663176" y="0"/>
                  <a:pt x="390581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grpSp>
        <p:nvGrpSpPr>
          <p:cNvPr id="22" name="Group 21"/>
          <p:cNvGrpSpPr/>
          <p:nvPr userDrawn="1"/>
        </p:nvGrpSpPr>
        <p:grpSpPr>
          <a:xfrm>
            <a:off x="6559301" y="1923401"/>
            <a:ext cx="2240966" cy="2240966"/>
            <a:chOff x="6559301" y="1910502"/>
            <a:chExt cx="2240966" cy="2240966"/>
          </a:xfrm>
        </p:grpSpPr>
        <p:sp>
          <p:nvSpPr>
            <p:cNvPr id="24" name="Oval 23"/>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Oval 24"/>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23" name="Oval 22"/>
          <p:cNvSpPr/>
          <p:nvPr userDrawn="1"/>
        </p:nvSpPr>
        <p:spPr>
          <a:xfrm>
            <a:off x="6707487" y="2066818"/>
            <a:ext cx="1939389" cy="193938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877068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_1 column">
    <p:spTree>
      <p:nvGrpSpPr>
        <p:cNvPr id="1" name=""/>
        <p:cNvGrpSpPr/>
        <p:nvPr/>
      </p:nvGrpSpPr>
      <p:grpSpPr>
        <a:xfrm>
          <a:off x="0" y="0"/>
          <a:ext cx="0" cy="0"/>
          <a:chOff x="0" y="0"/>
          <a:chExt cx="0" cy="0"/>
        </a:xfrm>
      </p:grpSpPr>
      <p:sp>
        <p:nvSpPr>
          <p:cNvPr id="7" name="Content Placeholder 2"/>
          <p:cNvSpPr>
            <a:spLocks noGrp="1"/>
          </p:cNvSpPr>
          <p:nvPr>
            <p:ph idx="13" hasCustomPrompt="1"/>
          </p:nvPr>
        </p:nvSpPr>
        <p:spPr>
          <a:xfrm>
            <a:off x="578996" y="1531201"/>
            <a:ext cx="8329530" cy="3080632"/>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5"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lvl1pPr>
              <a:defRPr>
                <a:latin typeface="+mj-lt"/>
              </a:defRPr>
            </a:lvl1pPr>
          </a:lstStyle>
          <a:p>
            <a:r>
              <a:rPr lang="en-US" dirty="0" smtClean="0"/>
              <a:t>Click to edit Master title style</a:t>
            </a:r>
            <a:endParaRPr lang="en-CA" dirty="0"/>
          </a:p>
        </p:txBody>
      </p:sp>
      <p:sp>
        <p:nvSpPr>
          <p:cNvPr id="9"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6" name="Oval 5"/>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158518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_2 column">
    <p:spTree>
      <p:nvGrpSpPr>
        <p:cNvPr id="1" name=""/>
        <p:cNvGrpSpPr/>
        <p:nvPr/>
      </p:nvGrpSpPr>
      <p:grpSpPr>
        <a:xfrm>
          <a:off x="0" y="0"/>
          <a:ext cx="0" cy="0"/>
          <a:chOff x="0" y="0"/>
          <a:chExt cx="0" cy="0"/>
        </a:xfrm>
      </p:grpSpPr>
      <p:sp>
        <p:nvSpPr>
          <p:cNvPr id="12" name="Content Placeholder 2"/>
          <p:cNvSpPr>
            <a:spLocks noGrp="1"/>
          </p:cNvSpPr>
          <p:nvPr>
            <p:ph idx="14" hasCustomPrompt="1"/>
          </p:nvPr>
        </p:nvSpPr>
        <p:spPr>
          <a:xfrm>
            <a:off x="578995" y="1531864"/>
            <a:ext cx="4052871" cy="3081600"/>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14" name="Content Placeholder 2"/>
          <p:cNvSpPr>
            <a:spLocks noGrp="1"/>
          </p:cNvSpPr>
          <p:nvPr>
            <p:ph idx="15" hasCustomPrompt="1"/>
          </p:nvPr>
        </p:nvSpPr>
        <p:spPr>
          <a:xfrm>
            <a:off x="4859455" y="1531864"/>
            <a:ext cx="4052871" cy="3081600"/>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8"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9"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6" name="Oval 5"/>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27329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Content images">
    <p:spTree>
      <p:nvGrpSpPr>
        <p:cNvPr id="1" name=""/>
        <p:cNvGrpSpPr/>
        <p:nvPr/>
      </p:nvGrpSpPr>
      <p:grpSpPr>
        <a:xfrm>
          <a:off x="0" y="0"/>
          <a:ext cx="0" cy="0"/>
          <a:chOff x="0" y="0"/>
          <a:chExt cx="0" cy="0"/>
        </a:xfrm>
      </p:grpSpPr>
      <p:sp>
        <p:nvSpPr>
          <p:cNvPr id="7"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10"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13" name="Content Placeholder 2"/>
          <p:cNvSpPr>
            <a:spLocks noGrp="1"/>
          </p:cNvSpPr>
          <p:nvPr>
            <p:ph idx="14" hasCustomPrompt="1"/>
          </p:nvPr>
        </p:nvSpPr>
        <p:spPr>
          <a:xfrm>
            <a:off x="578994" y="1531864"/>
            <a:ext cx="5175695" cy="3081600"/>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14" name="Content Placeholder 3"/>
          <p:cNvSpPr>
            <a:spLocks noGrp="1"/>
          </p:cNvSpPr>
          <p:nvPr>
            <p:ph sz="quarter" idx="16" hasCustomPrompt="1"/>
          </p:nvPr>
        </p:nvSpPr>
        <p:spPr>
          <a:xfrm>
            <a:off x="6050845" y="3140903"/>
            <a:ext cx="2880000" cy="1472114"/>
          </a:xfrm>
          <a:prstGeom prst="rect">
            <a:avLst/>
          </a:prstGeom>
          <a:solidFill>
            <a:srgbClr val="D9D9D9"/>
          </a:solidFill>
        </p:spPr>
        <p:txBody>
          <a:bodyPr vert="horz" tIns="1371600" bIns="421200" anchor="ctr" anchorCtr="0"/>
          <a:lstStyle>
            <a:lvl1pPr marL="0" indent="0" algn="ctr">
              <a:lnSpc>
                <a:spcPts val="2500"/>
              </a:lnSpc>
              <a:spcBef>
                <a:spcPts val="0"/>
              </a:spcBef>
              <a:buNone/>
              <a:defRPr sz="2400">
                <a:solidFill>
                  <a:schemeClr val="bg1">
                    <a:lumMod val="50000"/>
                  </a:schemeClr>
                </a:solidFill>
                <a:latin typeface="+mn-lt"/>
                <a:cs typeface="Calibri" panose="020F0502020204030204" pitchFamily="34" charset="0"/>
              </a:defRPr>
            </a:lvl1pPr>
          </a:lstStyle>
          <a:p>
            <a:pPr lvl="0"/>
            <a:r>
              <a:rPr lang="en-US" dirty="0" smtClean="0"/>
              <a:t>Insert image</a:t>
            </a:r>
            <a:endParaRPr lang="en-US" dirty="0"/>
          </a:p>
        </p:txBody>
      </p:sp>
      <p:sp>
        <p:nvSpPr>
          <p:cNvPr id="15" name="Content Placeholder 3"/>
          <p:cNvSpPr>
            <a:spLocks noGrp="1"/>
          </p:cNvSpPr>
          <p:nvPr>
            <p:ph sz="quarter" idx="17" hasCustomPrompt="1"/>
          </p:nvPr>
        </p:nvSpPr>
        <p:spPr>
          <a:xfrm>
            <a:off x="6045250" y="1610193"/>
            <a:ext cx="2880000" cy="1472114"/>
          </a:xfrm>
          <a:prstGeom prst="rect">
            <a:avLst/>
          </a:prstGeom>
          <a:solidFill>
            <a:srgbClr val="D9D9D9"/>
          </a:solidFill>
        </p:spPr>
        <p:txBody>
          <a:bodyPr vert="horz" tIns="1371600" bIns="421200" anchor="ctr" anchorCtr="0"/>
          <a:lstStyle>
            <a:lvl1pPr marL="0" indent="0" algn="ctr">
              <a:lnSpc>
                <a:spcPts val="2500"/>
              </a:lnSpc>
              <a:spcBef>
                <a:spcPts val="0"/>
              </a:spcBef>
              <a:buNone/>
              <a:defRPr sz="2400">
                <a:solidFill>
                  <a:schemeClr val="bg1">
                    <a:lumMod val="50000"/>
                  </a:schemeClr>
                </a:solidFill>
                <a:latin typeface="+mn-lt"/>
                <a:cs typeface="Calibri" panose="020F0502020204030204" pitchFamily="34" charset="0"/>
              </a:defRPr>
            </a:lvl1pPr>
          </a:lstStyle>
          <a:p>
            <a:pPr lvl="0"/>
            <a:r>
              <a:rPr lang="en-US" dirty="0" smtClean="0"/>
              <a:t>Insert image</a:t>
            </a:r>
            <a:endParaRPr lang="en-US" dirty="0"/>
          </a:p>
        </p:txBody>
      </p:sp>
      <p:sp>
        <p:nvSpPr>
          <p:cNvPr id="8" name="Oval 7"/>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35636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Chart">
    <p:spTree>
      <p:nvGrpSpPr>
        <p:cNvPr id="1" name=""/>
        <p:cNvGrpSpPr/>
        <p:nvPr/>
      </p:nvGrpSpPr>
      <p:grpSpPr>
        <a:xfrm>
          <a:off x="0" y="0"/>
          <a:ext cx="0" cy="0"/>
          <a:chOff x="0" y="0"/>
          <a:chExt cx="0" cy="0"/>
        </a:xfrm>
      </p:grpSpPr>
      <p:sp>
        <p:nvSpPr>
          <p:cNvPr id="7"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8"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11" name="Content Placeholder 3"/>
          <p:cNvSpPr>
            <a:spLocks noGrp="1"/>
          </p:cNvSpPr>
          <p:nvPr>
            <p:ph sz="quarter" idx="15" hasCustomPrompt="1"/>
          </p:nvPr>
        </p:nvSpPr>
        <p:spPr>
          <a:xfrm>
            <a:off x="685800" y="1860317"/>
            <a:ext cx="7772400" cy="2753394"/>
          </a:xfrm>
          <a:prstGeom prst="rect">
            <a:avLst/>
          </a:prstGeom>
          <a:solidFill>
            <a:srgbClr val="D9D9D9"/>
          </a:solidFill>
        </p:spPr>
        <p:txBody>
          <a:bodyPr vert="horz" tIns="914400" anchor="ctr" anchorCtr="0"/>
          <a:lstStyle>
            <a:lvl1pPr marL="0" indent="0" algn="ctr">
              <a:lnSpc>
                <a:spcPts val="2500"/>
              </a:lnSpc>
              <a:buNone/>
              <a:defRPr sz="2400">
                <a:solidFill>
                  <a:schemeClr val="bg1">
                    <a:lumMod val="50000"/>
                  </a:schemeClr>
                </a:solidFill>
                <a:latin typeface="+mn-lt"/>
                <a:cs typeface="Calibri" panose="020F0502020204030204" pitchFamily="34" charset="0"/>
              </a:defRPr>
            </a:lvl1pPr>
          </a:lstStyle>
          <a:p>
            <a:pPr lvl="0"/>
            <a:r>
              <a:rPr lang="en-US" dirty="0" smtClean="0"/>
              <a:t>Insert graph/image</a:t>
            </a:r>
            <a:endParaRPr lang="en-US" dirty="0"/>
          </a:p>
        </p:txBody>
      </p:sp>
      <p:sp>
        <p:nvSpPr>
          <p:cNvPr id="12" name="Text Placeholder 13"/>
          <p:cNvSpPr>
            <a:spLocks noGrp="1"/>
          </p:cNvSpPr>
          <p:nvPr>
            <p:ph type="body" sz="quarter" idx="14" hasCustomPrompt="1"/>
          </p:nvPr>
        </p:nvSpPr>
        <p:spPr>
          <a:xfrm>
            <a:off x="574422" y="1531345"/>
            <a:ext cx="7883777" cy="328971"/>
          </a:xfrm>
          <a:prstGeom prst="rect">
            <a:avLst/>
          </a:prstGeom>
        </p:spPr>
        <p:txBody>
          <a:bodyPr vert="horz"/>
          <a:lstStyle>
            <a:lvl1pPr marL="0" indent="0">
              <a:lnSpc>
                <a:spcPts val="2000"/>
              </a:lnSpc>
              <a:buNone/>
              <a:defRPr lang="en-US" sz="1800" b="1" kern="1200" dirty="0">
                <a:solidFill>
                  <a:schemeClr val="tx1">
                    <a:lumMod val="65000"/>
                    <a:lumOff val="35000"/>
                  </a:schemeClr>
                </a:solidFill>
                <a:latin typeface="+mn-lt"/>
                <a:ea typeface="+mn-ea"/>
                <a:cs typeface="Calibri" panose="020F0502020204030204" pitchFamily="34" charset="0"/>
              </a:defRPr>
            </a:lvl1pPr>
          </a:lstStyle>
          <a:p>
            <a:pPr>
              <a:buNone/>
            </a:pPr>
            <a:r>
              <a:rPr lang="en-US" b="1" dirty="0" smtClean="0"/>
              <a:t>Insert Subtitle</a:t>
            </a:r>
          </a:p>
        </p:txBody>
      </p:sp>
      <p:sp>
        <p:nvSpPr>
          <p:cNvPr id="6" name="Oval 5"/>
          <p:cNvSpPr/>
          <p:nvPr userDrawn="1"/>
        </p:nvSpPr>
        <p:spPr>
          <a:xfrm>
            <a:off x="7681031" y="413361"/>
            <a:ext cx="1040293" cy="104029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61351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230918" y="1506897"/>
            <a:ext cx="8671532" cy="3280168"/>
          </a:xfrm>
          <a:prstGeom prst="rect">
            <a:avLst/>
          </a:prstGeom>
        </p:spPr>
        <p:txBody>
          <a:bodyPr vert="horz" anchor="ctr" anchorCtr="0"/>
          <a:lstStyle>
            <a:lvl1pPr marL="0" indent="0" algn="ctr">
              <a:lnSpc>
                <a:spcPts val="2900"/>
              </a:lnSpc>
              <a:spcBef>
                <a:spcPts val="0"/>
              </a:spcBef>
              <a:spcAft>
                <a:spcPts val="800"/>
              </a:spcAft>
              <a:buNone/>
              <a:defRPr sz="2800" b="0" i="1">
                <a:solidFill>
                  <a:schemeClr val="accent5"/>
                </a:solidFill>
                <a:latin typeface="+mn-lt"/>
                <a:cs typeface="Calibri" panose="020F0502020204030204" pitchFamily="34" charset="0"/>
              </a:defRPr>
            </a:lvl1pPr>
          </a:lstStyle>
          <a:p>
            <a:pPr lvl="0"/>
            <a:r>
              <a:rPr lang="en-CA" dirty="0" smtClean="0"/>
              <a:t>Click to Add Title</a:t>
            </a:r>
            <a:endParaRPr lang="en-US" dirty="0"/>
          </a:p>
        </p:txBody>
      </p:sp>
      <p:sp>
        <p:nvSpPr>
          <p:cNvPr id="6"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4" name="Oval 3"/>
          <p:cNvSpPr/>
          <p:nvPr userDrawn="1"/>
        </p:nvSpPr>
        <p:spPr>
          <a:xfrm>
            <a:off x="7681031" y="413361"/>
            <a:ext cx="1040293" cy="104029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414490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228599" y="233726"/>
            <a:ext cx="8679927" cy="1407302"/>
            <a:chOff x="228599" y="233726"/>
            <a:chExt cx="8679927" cy="1407302"/>
          </a:xfrm>
        </p:grpSpPr>
        <p:sp>
          <p:nvSpPr>
            <p:cNvPr id="7" name="Rectangle 6"/>
            <p:cNvSpPr/>
            <p:nvPr userDrawn="1"/>
          </p:nvSpPr>
          <p:spPr>
            <a:xfrm>
              <a:off x="229782" y="233726"/>
              <a:ext cx="8678744" cy="13000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Freeform 26"/>
            <p:cNvSpPr/>
            <p:nvPr userDrawn="1"/>
          </p:nvSpPr>
          <p:spPr>
            <a:xfrm>
              <a:off x="228599" y="1012271"/>
              <a:ext cx="8679926" cy="628757"/>
            </a:xfrm>
            <a:custGeom>
              <a:avLst/>
              <a:gdLst>
                <a:gd name="connsiteX0" fmla="*/ 4198753 w 8679926"/>
                <a:gd name="connsiteY0" fmla="*/ 0 h 628757"/>
                <a:gd name="connsiteX1" fmla="*/ 8526262 w 8679926"/>
                <a:gd name="connsiteY1" fmla="*/ 321604 h 628757"/>
                <a:gd name="connsiteX2" fmla="*/ 8679926 w 8679926"/>
                <a:gd name="connsiteY2" fmla="*/ 349561 h 628757"/>
                <a:gd name="connsiteX3" fmla="*/ 8679926 w 8679926"/>
                <a:gd name="connsiteY3" fmla="*/ 628757 h 628757"/>
                <a:gd name="connsiteX4" fmla="*/ 0 w 8679926"/>
                <a:gd name="connsiteY4" fmla="*/ 628757 h 628757"/>
                <a:gd name="connsiteX5" fmla="*/ 0 w 8679926"/>
                <a:gd name="connsiteY5" fmla="*/ 302573 h 628757"/>
                <a:gd name="connsiteX6" fmla="*/ 509409 w 8679926"/>
                <a:gd name="connsiteY6" fmla="*/ 227280 h 628757"/>
                <a:gd name="connsiteX7" fmla="*/ 4198753 w 8679926"/>
                <a:gd name="connsiteY7" fmla="*/ 0 h 62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926" h="628757">
                  <a:moveTo>
                    <a:pt x="4198753" y="0"/>
                  </a:moveTo>
                  <a:cubicBezTo>
                    <a:pt x="5801760" y="0"/>
                    <a:pt x="7290950" y="118560"/>
                    <a:pt x="8526262" y="321604"/>
                  </a:cubicBezTo>
                  <a:lnTo>
                    <a:pt x="8679926" y="349561"/>
                  </a:lnTo>
                  <a:lnTo>
                    <a:pt x="8679926" y="628757"/>
                  </a:lnTo>
                  <a:lnTo>
                    <a:pt x="0" y="628757"/>
                  </a:lnTo>
                  <a:lnTo>
                    <a:pt x="0" y="302573"/>
                  </a:lnTo>
                  <a:lnTo>
                    <a:pt x="509409" y="227280"/>
                  </a:lnTo>
                  <a:cubicBezTo>
                    <a:pt x="1606115" y="82333"/>
                    <a:pt x="2862915" y="0"/>
                    <a:pt x="4198753" y="0"/>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sp>
          <p:nvSpPr>
            <p:cNvPr id="29" name="Freeform 28"/>
            <p:cNvSpPr/>
            <p:nvPr userDrawn="1"/>
          </p:nvSpPr>
          <p:spPr>
            <a:xfrm>
              <a:off x="228599" y="1168809"/>
              <a:ext cx="8679926" cy="472219"/>
            </a:xfrm>
            <a:custGeom>
              <a:avLst/>
              <a:gdLst>
                <a:gd name="connsiteX0" fmla="*/ 4198753 w 8679926"/>
                <a:gd name="connsiteY0" fmla="*/ 0 h 472219"/>
                <a:gd name="connsiteX1" fmla="*/ 8526262 w 8679926"/>
                <a:gd name="connsiteY1" fmla="*/ 321604 h 472219"/>
                <a:gd name="connsiteX2" fmla="*/ 8679926 w 8679926"/>
                <a:gd name="connsiteY2" fmla="*/ 349561 h 472219"/>
                <a:gd name="connsiteX3" fmla="*/ 8679926 w 8679926"/>
                <a:gd name="connsiteY3" fmla="*/ 472219 h 472219"/>
                <a:gd name="connsiteX4" fmla="*/ 0 w 8679926"/>
                <a:gd name="connsiteY4" fmla="*/ 472219 h 472219"/>
                <a:gd name="connsiteX5" fmla="*/ 0 w 8679926"/>
                <a:gd name="connsiteY5" fmla="*/ 302573 h 472219"/>
                <a:gd name="connsiteX6" fmla="*/ 509409 w 8679926"/>
                <a:gd name="connsiteY6" fmla="*/ 227280 h 472219"/>
                <a:gd name="connsiteX7" fmla="*/ 4198753 w 8679926"/>
                <a:gd name="connsiteY7" fmla="*/ 0 h 47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926" h="472219">
                  <a:moveTo>
                    <a:pt x="4198753" y="0"/>
                  </a:moveTo>
                  <a:cubicBezTo>
                    <a:pt x="5801760" y="0"/>
                    <a:pt x="7290950" y="118560"/>
                    <a:pt x="8526262" y="321604"/>
                  </a:cubicBezTo>
                  <a:lnTo>
                    <a:pt x="8679926" y="349561"/>
                  </a:lnTo>
                  <a:lnTo>
                    <a:pt x="8679926" y="472219"/>
                  </a:lnTo>
                  <a:lnTo>
                    <a:pt x="0" y="472219"/>
                  </a:lnTo>
                  <a:lnTo>
                    <a:pt x="0" y="302573"/>
                  </a:lnTo>
                  <a:lnTo>
                    <a:pt x="509409" y="227280"/>
                  </a:lnTo>
                  <a:cubicBezTo>
                    <a:pt x="1606115" y="82333"/>
                    <a:pt x="2862915" y="0"/>
                    <a:pt x="4198753"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grpSp>
      <p:sp>
        <p:nvSpPr>
          <p:cNvPr id="9" name="TextBox 8"/>
          <p:cNvSpPr txBox="1"/>
          <p:nvPr/>
        </p:nvSpPr>
        <p:spPr>
          <a:xfrm>
            <a:off x="910" y="4615244"/>
            <a:ext cx="9143090" cy="528256"/>
          </a:xfrm>
          <a:prstGeom prst="rect">
            <a:avLst/>
          </a:prstGeom>
          <a:solidFill>
            <a:schemeClr val="bg1"/>
          </a:solidFill>
        </p:spPr>
        <p:txBody>
          <a:bodyPr wrap="square" lIns="0" tIns="0" rIns="0" bIns="0" rtlCol="0" anchor="ctr" anchorCtr="0">
            <a:no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kumimoji="1" lang="en-US" sz="1000" kern="0" spc="50" dirty="0" smtClean="0">
                <a:solidFill>
                  <a:schemeClr val="tx2"/>
                </a:solidFill>
                <a:latin typeface="+mn-lt"/>
                <a:ea typeface="+mn-ea"/>
                <a:cs typeface="Calibri" panose="020F0502020204030204" pitchFamily="34" charset="0"/>
              </a:rPr>
              <a:t>CANADA MORTGAGE AND HOUSING CORPORATION </a:t>
            </a:r>
          </a:p>
        </p:txBody>
      </p:sp>
      <p:sp>
        <p:nvSpPr>
          <p:cNvPr id="17"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8865" y="4829239"/>
            <a:ext cx="232286" cy="97426"/>
          </a:xfrm>
          <a:prstGeom prst="rect">
            <a:avLst/>
          </a:prstGeom>
        </p:spPr>
      </p:pic>
      <p:sp>
        <p:nvSpPr>
          <p:cNvPr id="16"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grpSp>
        <p:nvGrpSpPr>
          <p:cNvPr id="14" name="Group 13"/>
          <p:cNvGrpSpPr/>
          <p:nvPr userDrawn="1"/>
        </p:nvGrpSpPr>
        <p:grpSpPr>
          <a:xfrm>
            <a:off x="7601544" y="336432"/>
            <a:ext cx="1202060" cy="1202060"/>
            <a:chOff x="6559301" y="1910502"/>
            <a:chExt cx="2240966" cy="2240966"/>
          </a:xfrm>
        </p:grpSpPr>
        <p:sp>
          <p:nvSpPr>
            <p:cNvPr id="19" name="Oval 18"/>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Oval 19"/>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614761413"/>
      </p:ext>
    </p:extLst>
  </p:cSld>
  <p:clrMap bg1="lt1" tx1="dk1" bg2="lt2" tx2="dk2" accent1="accent1" accent2="accent2" accent3="accent3" accent4="accent4" accent5="accent5" accent6="accent6" hlink="hlink" folHlink="folHlink"/>
  <p:sldLayoutIdLst>
    <p:sldLayoutId id="2147483691" r:id="rId1"/>
    <p:sldLayoutId id="2147483661" r:id="rId2"/>
    <p:sldLayoutId id="2147483664" r:id="rId3"/>
    <p:sldLayoutId id="2147483692" r:id="rId4"/>
    <p:sldLayoutId id="2147483743" r:id="rId5"/>
    <p:sldLayoutId id="2147483740" r:id="rId6"/>
    <p:sldLayoutId id="2147483742" r:id="rId7"/>
  </p:sldLayoutIdLst>
  <p:timing>
    <p:tnLst>
      <p:par>
        <p:cTn id="1" dur="indefinite" restart="never" nodeType="tmRoot"/>
      </p:par>
    </p:tnLst>
  </p:timing>
  <p:hf hdr="0" ftr="0" dt="0"/>
  <p:txStyles>
    <p:titleStyle>
      <a:lvl1pPr algn="l" defTabSz="457200" rtl="0" eaLnBrk="1" latinLnBrk="0" hangingPunct="1">
        <a:lnSpc>
          <a:spcPts val="2600"/>
        </a:lnSpc>
        <a:spcBef>
          <a:spcPct val="0"/>
        </a:spcBef>
        <a:buNone/>
        <a:defRPr sz="2400" b="0" i="0" u="none"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smtClean="0"/>
              <a:t>What You Need to Know </a:t>
            </a:r>
            <a:endParaRPr lang="en-US" dirty="0" smtClean="0"/>
          </a:p>
        </p:txBody>
      </p:sp>
      <p:sp>
        <p:nvSpPr>
          <p:cNvPr id="8" name="Text Placeholder 7"/>
          <p:cNvSpPr>
            <a:spLocks noGrp="1"/>
          </p:cNvSpPr>
          <p:nvPr>
            <p:ph type="body" sz="quarter" idx="12"/>
          </p:nvPr>
        </p:nvSpPr>
        <p:spPr/>
        <p:txBody>
          <a:bodyPr/>
          <a:lstStyle/>
          <a:p>
            <a:r>
              <a:rPr lang="en-US" dirty="0" smtClean="0"/>
              <a:t>Understanding the Replacement Reserve </a:t>
            </a:r>
          </a:p>
        </p:txBody>
      </p:sp>
    </p:spTree>
    <p:extLst>
      <p:ext uri="{BB962C8B-B14F-4D97-AF65-F5344CB8AC3E}">
        <p14:creationId xmlns:p14="http://schemas.microsoft.com/office/powerpoint/2010/main" val="1250795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78996" y="1531201"/>
            <a:ext cx="7169341" cy="3080632"/>
          </a:xfrm>
        </p:spPr>
        <p:txBody>
          <a:bodyPr/>
          <a:lstStyle/>
          <a:p>
            <a:r>
              <a:rPr lang="en-US" sz="1600" dirty="0" smtClean="0"/>
              <a:t>Capital </a:t>
            </a:r>
            <a:r>
              <a:rPr lang="en-US" sz="1600" dirty="0"/>
              <a:t>items should be replaced with items of equivalent quality, standards of performance and expected useful life, </a:t>
            </a:r>
            <a:r>
              <a:rPr lang="en-US" sz="1600" dirty="0" smtClean="0"/>
              <a:t>unless:</a:t>
            </a:r>
          </a:p>
          <a:p>
            <a:pPr lvl="2">
              <a:lnSpc>
                <a:spcPct val="100000"/>
              </a:lnSpc>
            </a:pPr>
            <a:r>
              <a:rPr lang="en-US" sz="1600" dirty="0" smtClean="0"/>
              <a:t>A </a:t>
            </a:r>
            <a:r>
              <a:rPr lang="en-US" sz="1600" dirty="0"/>
              <a:t>higher-quality replacement is </a:t>
            </a:r>
            <a:r>
              <a:rPr lang="en-US" sz="1600" dirty="0" smtClean="0"/>
              <a:t>more cost-effective </a:t>
            </a:r>
            <a:r>
              <a:rPr lang="en-US" sz="1600" dirty="0"/>
              <a:t>because </a:t>
            </a:r>
            <a:r>
              <a:rPr lang="en-US" sz="1600" dirty="0" smtClean="0"/>
              <a:t>it is expected to last longer or have lower maintenance </a:t>
            </a:r>
            <a:r>
              <a:rPr lang="en-US" sz="1600" dirty="0"/>
              <a:t>or operating </a:t>
            </a:r>
            <a:r>
              <a:rPr lang="en-US" sz="1600" dirty="0" smtClean="0"/>
              <a:t>costs.  In this case, higher costs should be recoverable within five years. </a:t>
            </a:r>
          </a:p>
          <a:p>
            <a:pPr lvl="2">
              <a:lnSpc>
                <a:spcPct val="100000"/>
              </a:lnSpc>
            </a:pPr>
            <a:endParaRPr lang="en-US" sz="1600" dirty="0" smtClean="0"/>
          </a:p>
          <a:p>
            <a:pPr lvl="2">
              <a:lnSpc>
                <a:spcPct val="100000"/>
              </a:lnSpc>
            </a:pPr>
            <a:r>
              <a:rPr lang="en-US" sz="1600" dirty="0" smtClean="0"/>
              <a:t>The capital item being replaced was not appropriate due to climatic, geographic or other factors. </a:t>
            </a:r>
            <a:endParaRPr lang="en-CA" sz="1600" dirty="0"/>
          </a:p>
          <a:p>
            <a:pPr marL="0" indent="0">
              <a:lnSpc>
                <a:spcPct val="100000"/>
              </a:lnSpc>
              <a:buNone/>
            </a:pPr>
            <a:r>
              <a:rPr lang="en-US" sz="1600" dirty="0"/>
              <a:t> </a:t>
            </a:r>
            <a:endParaRPr lang="en-CA" sz="1600" i="1" dirty="0"/>
          </a:p>
          <a:p>
            <a:pPr>
              <a:lnSpc>
                <a:spcPct val="100000"/>
              </a:lnSpc>
            </a:pPr>
            <a:endParaRPr lang="en-CA" dirty="0"/>
          </a:p>
        </p:txBody>
      </p:sp>
      <p:sp>
        <p:nvSpPr>
          <p:cNvPr id="3" name="Title 2"/>
          <p:cNvSpPr>
            <a:spLocks noGrp="1"/>
          </p:cNvSpPr>
          <p:nvPr>
            <p:ph type="title"/>
          </p:nvPr>
        </p:nvSpPr>
        <p:spPr/>
        <p:txBody>
          <a:bodyPr/>
          <a:lstStyle/>
          <a:p>
            <a:r>
              <a:rPr lang="en-CA" dirty="0" smtClean="0"/>
              <a:t>Replacing Capital Items </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10</a:t>
            </a:fld>
            <a:endParaRPr lang="en-CA" dirty="0"/>
          </a:p>
        </p:txBody>
      </p:sp>
    </p:spTree>
    <p:extLst>
      <p:ext uri="{BB962C8B-B14F-4D97-AF65-F5344CB8AC3E}">
        <p14:creationId xmlns:p14="http://schemas.microsoft.com/office/powerpoint/2010/main" val="76249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844914" y="1434948"/>
            <a:ext cx="7071865" cy="3353620"/>
          </a:xfrm>
        </p:spPr>
        <p:txBody>
          <a:bodyPr/>
          <a:lstStyle/>
          <a:p>
            <a:pPr>
              <a:lnSpc>
                <a:spcPct val="100000"/>
              </a:lnSpc>
            </a:pPr>
            <a:r>
              <a:rPr lang="en-US" sz="1600" dirty="0" smtClean="0"/>
              <a:t>Costs </a:t>
            </a:r>
            <a:r>
              <a:rPr lang="en-US" sz="1600" dirty="0"/>
              <a:t>related to </a:t>
            </a:r>
            <a:r>
              <a:rPr lang="en-US" sz="1600" dirty="0" smtClean="0"/>
              <a:t>routine and preventive </a:t>
            </a:r>
            <a:r>
              <a:rPr lang="en-US" sz="1600" dirty="0"/>
              <a:t>maintenance or repairs to keep housing in good operating condition and to preserve the expected useful life of capital items. </a:t>
            </a:r>
            <a:r>
              <a:rPr lang="en-US" sz="1600" dirty="0" smtClean="0"/>
              <a:t> These should </a:t>
            </a:r>
            <a:r>
              <a:rPr lang="en-US" sz="1600" dirty="0"/>
              <a:t>be funded out of the maintenance component of the annual operating budget</a:t>
            </a:r>
            <a:r>
              <a:rPr lang="en-US" sz="1600" dirty="0" smtClean="0"/>
              <a:t>.</a:t>
            </a:r>
          </a:p>
          <a:p>
            <a:pPr marL="0" indent="0">
              <a:lnSpc>
                <a:spcPct val="100000"/>
              </a:lnSpc>
              <a:buNone/>
            </a:pPr>
            <a:endParaRPr lang="en-CA" sz="1600" i="1" dirty="0"/>
          </a:p>
          <a:p>
            <a:pPr>
              <a:lnSpc>
                <a:spcPct val="100000"/>
              </a:lnSpc>
            </a:pPr>
            <a:r>
              <a:rPr lang="en-US" sz="1600" dirty="0" smtClean="0"/>
              <a:t>Capital items </a:t>
            </a:r>
            <a:r>
              <a:rPr lang="en-US" sz="1600" dirty="0"/>
              <a:t>that have been damaged or destroyed </a:t>
            </a:r>
            <a:r>
              <a:rPr lang="en-US" sz="1600" dirty="0" smtClean="0"/>
              <a:t>from abuse </a:t>
            </a:r>
            <a:r>
              <a:rPr lang="en-US" sz="1600" dirty="0"/>
              <a:t>or vandalism</a:t>
            </a:r>
            <a:r>
              <a:rPr lang="en-US" sz="1600" dirty="0" smtClean="0"/>
              <a:t>.</a:t>
            </a:r>
          </a:p>
          <a:p>
            <a:pPr marL="0" indent="0">
              <a:lnSpc>
                <a:spcPct val="100000"/>
              </a:lnSpc>
              <a:buNone/>
            </a:pPr>
            <a:endParaRPr lang="en-CA" sz="1600" i="1" dirty="0"/>
          </a:p>
          <a:p>
            <a:pPr lvl="0">
              <a:lnSpc>
                <a:spcPct val="100000"/>
              </a:lnSpc>
            </a:pPr>
            <a:r>
              <a:rPr lang="en-US" sz="1600" dirty="0"/>
              <a:t>Costs related to replacing building components or mechanical services that are still </a:t>
            </a:r>
            <a:r>
              <a:rPr lang="en-US" sz="1600" dirty="0" smtClean="0"/>
              <a:t>functioning well, meet </a:t>
            </a:r>
            <a:r>
              <a:rPr lang="en-US" sz="1600" dirty="0"/>
              <a:t>all regulatory </a:t>
            </a:r>
            <a:r>
              <a:rPr lang="en-US" sz="1600" dirty="0" smtClean="0"/>
              <a:t>requirements, but would </a:t>
            </a:r>
            <a:r>
              <a:rPr lang="en-US" sz="1600" dirty="0"/>
              <a:t>not meet building regulations and codes for new construction.  </a:t>
            </a:r>
            <a:endParaRPr lang="en-CA" sz="1600" i="1" dirty="0"/>
          </a:p>
          <a:p>
            <a:pPr>
              <a:lnSpc>
                <a:spcPct val="100000"/>
              </a:lnSpc>
            </a:pPr>
            <a:endParaRPr lang="en-CA" sz="1400" dirty="0"/>
          </a:p>
        </p:txBody>
      </p:sp>
      <p:sp>
        <p:nvSpPr>
          <p:cNvPr id="3" name="Title 2"/>
          <p:cNvSpPr>
            <a:spLocks noGrp="1"/>
          </p:cNvSpPr>
          <p:nvPr>
            <p:ph type="title"/>
          </p:nvPr>
        </p:nvSpPr>
        <p:spPr>
          <a:xfrm>
            <a:off x="298004" y="402168"/>
            <a:ext cx="7188805" cy="817456"/>
          </a:xfrm>
        </p:spPr>
        <p:txBody>
          <a:bodyPr/>
          <a:lstStyle/>
          <a:p>
            <a:r>
              <a:rPr lang="en-US" dirty="0"/>
              <a:t>What costs cannot be paid using funds from the replacement reserve?</a:t>
            </a:r>
            <a:r>
              <a:rPr lang="en-CA" dirty="0"/>
              <a:t/>
            </a:r>
            <a:br>
              <a:rPr lang="en-CA" dirty="0"/>
            </a:b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11</a:t>
            </a:fld>
            <a:endParaRPr lang="en-CA" dirty="0"/>
          </a:p>
        </p:txBody>
      </p:sp>
    </p:spTree>
    <p:extLst>
      <p:ext uri="{BB962C8B-B14F-4D97-AF65-F5344CB8AC3E}">
        <p14:creationId xmlns:p14="http://schemas.microsoft.com/office/powerpoint/2010/main" val="4166789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78996" y="1531201"/>
            <a:ext cx="7662179" cy="3080632"/>
          </a:xfrm>
        </p:spPr>
        <p:txBody>
          <a:bodyPr/>
          <a:lstStyle/>
          <a:p>
            <a:pPr hangingPunct="0"/>
            <a:r>
              <a:rPr lang="en-US" sz="1600" dirty="0" smtClean="0"/>
              <a:t>Replacement </a:t>
            </a:r>
            <a:r>
              <a:rPr lang="en-US" sz="1600" dirty="0"/>
              <a:t>reserve funds must be audited annually and reported in the annual financial statements. </a:t>
            </a:r>
            <a:endParaRPr lang="en-US" sz="1600" dirty="0" smtClean="0"/>
          </a:p>
          <a:p>
            <a:pPr marL="0" indent="0" hangingPunct="0">
              <a:buNone/>
            </a:pPr>
            <a:r>
              <a:rPr lang="en-US" sz="1600" dirty="0"/>
              <a:t> </a:t>
            </a:r>
            <a:endParaRPr lang="en-CA" sz="1600" dirty="0"/>
          </a:p>
          <a:p>
            <a:pPr hangingPunct="0"/>
            <a:r>
              <a:rPr lang="en-US" sz="1600" dirty="0"/>
              <a:t>Once the loan has been paid in full, or upon expiry of the amortization period, the project operating agreement will </a:t>
            </a:r>
            <a:r>
              <a:rPr lang="en-US" sz="1600" dirty="0" smtClean="0"/>
              <a:t>end. </a:t>
            </a:r>
            <a:r>
              <a:rPr lang="en-US" sz="1600" dirty="0"/>
              <a:t>Any replacement reserve funds will remain with the First Nation to be used for the continued benefit of the housing portfolio.</a:t>
            </a:r>
            <a:endParaRPr lang="en-CA" sz="1600" dirty="0"/>
          </a:p>
          <a:p>
            <a:pPr hangingPunct="0"/>
            <a:endParaRPr lang="en-CA" sz="1600" dirty="0"/>
          </a:p>
          <a:p>
            <a:pPr hangingPunct="0"/>
            <a:r>
              <a:rPr lang="en-US" sz="1600" dirty="0"/>
              <a:t>Adjustments to the required replacement reserve fund balance are to be made and reported in the annual audited financial statements.</a:t>
            </a:r>
            <a:endParaRPr lang="en-CA" sz="1600" dirty="0"/>
          </a:p>
          <a:p>
            <a:endParaRPr lang="en-CA" dirty="0"/>
          </a:p>
        </p:txBody>
      </p:sp>
      <p:sp>
        <p:nvSpPr>
          <p:cNvPr id="3" name="Title 2"/>
          <p:cNvSpPr>
            <a:spLocks noGrp="1"/>
          </p:cNvSpPr>
          <p:nvPr>
            <p:ph type="title"/>
          </p:nvPr>
        </p:nvSpPr>
        <p:spPr>
          <a:xfrm>
            <a:off x="322067" y="366074"/>
            <a:ext cx="7188805" cy="817456"/>
          </a:xfrm>
        </p:spPr>
        <p:txBody>
          <a:bodyPr/>
          <a:lstStyle/>
          <a:p>
            <a:r>
              <a:rPr lang="en-US" dirty="0"/>
              <a:t>What are the reporting requirements? </a:t>
            </a:r>
            <a:r>
              <a:rPr lang="en-CA" dirty="0"/>
              <a:t/>
            </a:r>
            <a:br>
              <a:rPr lang="en-CA" dirty="0"/>
            </a:b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12</a:t>
            </a:fld>
            <a:endParaRPr lang="en-CA" dirty="0"/>
          </a:p>
        </p:txBody>
      </p:sp>
    </p:spTree>
    <p:extLst>
      <p:ext uri="{BB962C8B-B14F-4D97-AF65-F5344CB8AC3E}">
        <p14:creationId xmlns:p14="http://schemas.microsoft.com/office/powerpoint/2010/main" val="247210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CA" sz="2000" dirty="0" smtClean="0"/>
              <a:t>. </a:t>
            </a:r>
            <a:endParaRPr lang="en-CA" sz="2000" dirty="0"/>
          </a:p>
          <a:p>
            <a:endParaRPr lang="en-CA" sz="2000" dirty="0" smtClean="0"/>
          </a:p>
          <a:p>
            <a:endParaRPr lang="en-CA" sz="2000" dirty="0"/>
          </a:p>
          <a:p>
            <a:endParaRPr lang="en-CA" sz="2000" dirty="0" smtClean="0"/>
          </a:p>
        </p:txBody>
      </p:sp>
      <p:sp>
        <p:nvSpPr>
          <p:cNvPr id="3" name="Slide Number Placeholder 2"/>
          <p:cNvSpPr>
            <a:spLocks noGrp="1"/>
          </p:cNvSpPr>
          <p:nvPr>
            <p:ph type="sldNum" sz="quarter" idx="4"/>
          </p:nvPr>
        </p:nvSpPr>
        <p:spPr/>
        <p:txBody>
          <a:bodyPr/>
          <a:lstStyle/>
          <a:p>
            <a:fld id="{F5E4F7E7-D9B8-4E79-84B0-B1C726B6868C}" type="slidenum">
              <a:rPr lang="en-CA" smtClean="0"/>
              <a:pPr/>
              <a:t>13</a:t>
            </a:fld>
            <a:endParaRPr lang="en-CA" dirty="0"/>
          </a:p>
        </p:txBody>
      </p:sp>
      <p:sp>
        <p:nvSpPr>
          <p:cNvPr id="4" name="TextBox 3"/>
          <p:cNvSpPr txBox="1"/>
          <p:nvPr/>
        </p:nvSpPr>
        <p:spPr>
          <a:xfrm>
            <a:off x="627018" y="404949"/>
            <a:ext cx="3579223" cy="461665"/>
          </a:xfrm>
          <a:prstGeom prst="rect">
            <a:avLst/>
          </a:prstGeom>
          <a:noFill/>
        </p:spPr>
        <p:txBody>
          <a:bodyPr wrap="square" rtlCol="0">
            <a:spAutoFit/>
          </a:bodyPr>
          <a:lstStyle/>
          <a:p>
            <a:r>
              <a:rPr lang="en-CA" dirty="0" smtClean="0">
                <a:solidFill>
                  <a:schemeClr val="bg1"/>
                </a:solidFill>
                <a:latin typeface="+mj-lt"/>
              </a:rPr>
              <a:t>Thank You </a:t>
            </a:r>
            <a:endParaRPr lang="en-CA" dirty="0">
              <a:solidFill>
                <a:schemeClr val="bg1"/>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42" y="1982597"/>
            <a:ext cx="2419350" cy="1676400"/>
          </a:xfrm>
          <a:prstGeom prst="rect">
            <a:avLst/>
          </a:prstGeom>
        </p:spPr>
      </p:pic>
      <p:sp>
        <p:nvSpPr>
          <p:cNvPr id="6" name="TextBox 5"/>
          <p:cNvSpPr txBox="1"/>
          <p:nvPr/>
        </p:nvSpPr>
        <p:spPr>
          <a:xfrm>
            <a:off x="4010297" y="2377440"/>
            <a:ext cx="2664823" cy="707886"/>
          </a:xfrm>
          <a:prstGeom prst="rect">
            <a:avLst/>
          </a:prstGeom>
          <a:noFill/>
        </p:spPr>
        <p:txBody>
          <a:bodyPr wrap="square" rtlCol="0">
            <a:spAutoFit/>
          </a:bodyPr>
          <a:lstStyle/>
          <a:p>
            <a:r>
              <a:rPr lang="en-CA" sz="2000" i="1" dirty="0">
                <a:solidFill>
                  <a:srgbClr val="00629B"/>
                </a:solidFill>
                <a:latin typeface="+mn-lt"/>
              </a:rPr>
              <a:t>To be filled in by CMHC staff – contact info, </a:t>
            </a:r>
            <a:r>
              <a:rPr lang="en-CA" sz="2000" i="1" dirty="0" smtClean="0">
                <a:solidFill>
                  <a:srgbClr val="00629B"/>
                </a:solidFill>
                <a:latin typeface="+mn-lt"/>
              </a:rPr>
              <a:t>etc.</a:t>
            </a:r>
            <a:endParaRPr lang="en-CA" sz="2000" i="1" dirty="0">
              <a:solidFill>
                <a:srgbClr val="00629B"/>
              </a:solidFill>
              <a:latin typeface="+mn-lt"/>
            </a:endParaRPr>
          </a:p>
        </p:txBody>
      </p:sp>
    </p:spTree>
    <p:extLst>
      <p:ext uri="{BB962C8B-B14F-4D97-AF65-F5344CB8AC3E}">
        <p14:creationId xmlns:p14="http://schemas.microsoft.com/office/powerpoint/2010/main" val="277198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Replacement Reserve is a fund used to replace or repair </a:t>
            </a:r>
            <a:r>
              <a:rPr lang="en-US" i="1" dirty="0" smtClean="0"/>
              <a:t>capital items</a:t>
            </a:r>
            <a:r>
              <a:rPr lang="en-US" dirty="0" smtClean="0"/>
              <a:t>. </a:t>
            </a:r>
            <a:endParaRPr lang="en-US" dirty="0"/>
          </a:p>
        </p:txBody>
      </p:sp>
    </p:spTree>
    <p:extLst>
      <p:ext uri="{BB962C8B-B14F-4D97-AF65-F5344CB8AC3E}">
        <p14:creationId xmlns:p14="http://schemas.microsoft.com/office/powerpoint/2010/main" val="2550840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44125" y="1630055"/>
            <a:ext cx="8329530" cy="3080632"/>
          </a:xfrm>
        </p:spPr>
        <p:txBody>
          <a:bodyPr/>
          <a:lstStyle/>
          <a:p>
            <a:r>
              <a:rPr lang="en-US" sz="1600" dirty="0" smtClean="0"/>
              <a:t>There </a:t>
            </a:r>
            <a:r>
              <a:rPr lang="en-US" sz="1600" dirty="0"/>
              <a:t>are different kinds of capital items in a housing project, and most of them have long life spans. They consist of:</a:t>
            </a:r>
            <a:endParaRPr lang="en-CA" sz="1600" dirty="0"/>
          </a:p>
          <a:p>
            <a:pPr lvl="2"/>
            <a:r>
              <a:rPr lang="en-US" dirty="0"/>
              <a:t>major building and property components, services and systems;</a:t>
            </a:r>
            <a:endParaRPr lang="en-CA" dirty="0"/>
          </a:p>
          <a:p>
            <a:pPr lvl="2"/>
            <a:r>
              <a:rPr lang="en-US" dirty="0"/>
              <a:t>project facilities and equipment; and</a:t>
            </a:r>
            <a:endParaRPr lang="en-CA" dirty="0"/>
          </a:p>
          <a:p>
            <a:pPr lvl="2"/>
            <a:r>
              <a:rPr lang="en-US" dirty="0"/>
              <a:t>items that require major repairs or renovations</a:t>
            </a:r>
            <a:r>
              <a:rPr lang="en-US" dirty="0" smtClean="0"/>
              <a:t>.</a:t>
            </a:r>
          </a:p>
          <a:p>
            <a:pPr marL="285750" lvl="1" indent="0">
              <a:buNone/>
            </a:pPr>
            <a:endParaRPr lang="en-CA" dirty="0"/>
          </a:p>
          <a:p>
            <a:r>
              <a:rPr lang="en-US" sz="1600" dirty="0" smtClean="0"/>
              <a:t>The </a:t>
            </a:r>
            <a:r>
              <a:rPr lang="en-US" sz="1600" dirty="0"/>
              <a:t>useful life of capital </a:t>
            </a:r>
            <a:r>
              <a:rPr lang="en-US" sz="1600" dirty="0" smtClean="0"/>
              <a:t>items end when repairs </a:t>
            </a:r>
            <a:r>
              <a:rPr lang="en-US" sz="1600" dirty="0"/>
              <a:t>or </a:t>
            </a:r>
            <a:r>
              <a:rPr lang="en-US" sz="1600" dirty="0" smtClean="0"/>
              <a:t>maintenance will not significantly extend their useful life.  </a:t>
            </a:r>
            <a:r>
              <a:rPr lang="en-US" sz="1600" dirty="0"/>
              <a:t>For more information, please refer to the checklist </a:t>
            </a:r>
            <a:r>
              <a:rPr lang="en-US" sz="1600" i="1" dirty="0"/>
              <a:t>Replacement Guidelines and Average Useful Life of Building Components</a:t>
            </a:r>
            <a:r>
              <a:rPr lang="en-US" sz="1600" dirty="0"/>
              <a:t>.</a:t>
            </a:r>
            <a:endParaRPr lang="en-CA" sz="1600" i="1" dirty="0"/>
          </a:p>
          <a:p>
            <a:endParaRPr lang="en-CA" sz="1600" i="1" dirty="0"/>
          </a:p>
          <a:p>
            <a:endParaRPr lang="en-CA" dirty="0"/>
          </a:p>
        </p:txBody>
      </p:sp>
      <p:sp>
        <p:nvSpPr>
          <p:cNvPr id="3" name="Title 2"/>
          <p:cNvSpPr>
            <a:spLocks noGrp="1"/>
          </p:cNvSpPr>
          <p:nvPr>
            <p:ph type="title"/>
          </p:nvPr>
        </p:nvSpPr>
        <p:spPr/>
        <p:txBody>
          <a:bodyPr/>
          <a:lstStyle/>
          <a:p>
            <a:r>
              <a:rPr lang="en-CA" dirty="0" smtClean="0"/>
              <a:t>What are Capital Items ?</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3</a:t>
            </a:fld>
            <a:endParaRPr lang="en-CA" dirty="0"/>
          </a:p>
        </p:txBody>
      </p:sp>
    </p:spTree>
    <p:extLst>
      <p:ext uri="{BB962C8B-B14F-4D97-AF65-F5344CB8AC3E}">
        <p14:creationId xmlns:p14="http://schemas.microsoft.com/office/powerpoint/2010/main" val="1317506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935168" y="1633466"/>
            <a:ext cx="7425983" cy="3080632"/>
          </a:xfrm>
        </p:spPr>
        <p:txBody>
          <a:bodyPr/>
          <a:lstStyle/>
          <a:p>
            <a:pPr hangingPunct="0"/>
            <a:r>
              <a:rPr lang="en-US" sz="1600" dirty="0"/>
              <a:t>The replacement reserve is funded through an annual or monthly transfer from </a:t>
            </a:r>
            <a:r>
              <a:rPr lang="en-US" sz="1600" dirty="0" smtClean="0"/>
              <a:t>a </a:t>
            </a:r>
            <a:r>
              <a:rPr lang="en-US" sz="1600" dirty="0"/>
              <a:t>First Nation’s operating budget. </a:t>
            </a:r>
            <a:endParaRPr lang="en-CA" sz="1600" dirty="0"/>
          </a:p>
          <a:p>
            <a:pPr hangingPunct="0"/>
            <a:endParaRPr lang="en-CA" sz="1600" dirty="0"/>
          </a:p>
          <a:p>
            <a:pPr hangingPunct="0"/>
            <a:r>
              <a:rPr lang="en-US" sz="1600" dirty="0"/>
              <a:t>Money for the replacement reserve, along with accumulated interest, must be held in a separate bank account and/or invested only in accounts or instruments insured by the Canada Deposit Insurance Corporation or as </a:t>
            </a:r>
            <a:r>
              <a:rPr lang="en-US" sz="1600" dirty="0" smtClean="0"/>
              <a:t>mutually </a:t>
            </a:r>
            <a:r>
              <a:rPr lang="en-US" sz="1600" dirty="0"/>
              <a:t>agreed upon by the First Nation and CMHC. </a:t>
            </a:r>
            <a:endParaRPr lang="en-CA" sz="1600" dirty="0"/>
          </a:p>
          <a:p>
            <a:pPr hangingPunct="0"/>
            <a:endParaRPr lang="en-CA" dirty="0"/>
          </a:p>
          <a:p>
            <a:pPr hangingPunct="0"/>
            <a:endParaRPr lang="en-CA" dirty="0"/>
          </a:p>
          <a:p>
            <a:endParaRPr lang="en-CA" dirty="0"/>
          </a:p>
        </p:txBody>
      </p:sp>
      <p:sp>
        <p:nvSpPr>
          <p:cNvPr id="3" name="Title 2"/>
          <p:cNvSpPr>
            <a:spLocks noGrp="1"/>
          </p:cNvSpPr>
          <p:nvPr>
            <p:ph type="title"/>
          </p:nvPr>
        </p:nvSpPr>
        <p:spPr>
          <a:xfrm>
            <a:off x="284996" y="386608"/>
            <a:ext cx="7188805" cy="817456"/>
          </a:xfrm>
        </p:spPr>
        <p:txBody>
          <a:bodyPr/>
          <a:lstStyle/>
          <a:p>
            <a:r>
              <a:rPr lang="en-US" dirty="0"/>
              <a:t>How is the replacement reserve funded? </a:t>
            </a:r>
            <a:r>
              <a:rPr lang="en-CA" dirty="0"/>
              <a:t/>
            </a:r>
            <a:br>
              <a:rPr lang="en-CA" dirty="0"/>
            </a:b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4</a:t>
            </a:fld>
            <a:endParaRPr lang="en-CA" dirty="0"/>
          </a:p>
        </p:txBody>
      </p:sp>
    </p:spTree>
    <p:extLst>
      <p:ext uri="{BB962C8B-B14F-4D97-AF65-F5344CB8AC3E}">
        <p14:creationId xmlns:p14="http://schemas.microsoft.com/office/powerpoint/2010/main" val="791775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One replacement reserve for all projects (Post 96) </a:t>
            </a:r>
            <a:endParaRPr lang="en-CA" dirty="0"/>
          </a:p>
        </p:txBody>
      </p:sp>
      <p:sp>
        <p:nvSpPr>
          <p:cNvPr id="3" name="Slide Number Placeholder 2"/>
          <p:cNvSpPr>
            <a:spLocks noGrp="1"/>
          </p:cNvSpPr>
          <p:nvPr>
            <p:ph type="sldNum" sz="quarter" idx="4"/>
          </p:nvPr>
        </p:nvSpPr>
        <p:spPr/>
        <p:txBody>
          <a:bodyPr/>
          <a:lstStyle/>
          <a:p>
            <a:fld id="{F5E4F7E7-D9B8-4E79-84B0-B1C726B6868C}" type="slidenum">
              <a:rPr lang="en-CA" smtClean="0"/>
              <a:pPr/>
              <a:t>5</a:t>
            </a:fld>
            <a:endParaRPr lang="en-CA" dirty="0"/>
          </a:p>
        </p:txBody>
      </p:sp>
      <p:sp>
        <p:nvSpPr>
          <p:cNvPr id="4" name="Content Placeholder 3"/>
          <p:cNvSpPr>
            <a:spLocks noGrp="1"/>
          </p:cNvSpPr>
          <p:nvPr>
            <p:ph idx="14"/>
          </p:nvPr>
        </p:nvSpPr>
        <p:spPr>
          <a:xfrm>
            <a:off x="578994" y="1531864"/>
            <a:ext cx="3968943" cy="3081600"/>
          </a:xfrm>
        </p:spPr>
        <p:txBody>
          <a:bodyPr/>
          <a:lstStyle/>
          <a:p>
            <a:r>
              <a:rPr lang="en-US" sz="1600" dirty="0"/>
              <a:t>Under the Post-96 Program, a First Nation can have only one replacement reserve for projects committed, regardless of the number of commitments. </a:t>
            </a:r>
            <a:endParaRPr lang="en-US" sz="1600" dirty="0" smtClean="0"/>
          </a:p>
          <a:p>
            <a:endParaRPr lang="en-US" sz="1600" dirty="0"/>
          </a:p>
          <a:p>
            <a:r>
              <a:rPr lang="en-US" sz="1600" dirty="0" smtClean="0"/>
              <a:t>Replacement </a:t>
            </a:r>
            <a:r>
              <a:rPr lang="en-US" sz="1600" dirty="0"/>
              <a:t>reserve funds can flow from one project to another at a portfolio level, and they may also be pooled for investment purposes.</a:t>
            </a:r>
            <a:endParaRPr lang="en-CA" sz="1600" dirty="0"/>
          </a:p>
          <a:p>
            <a:endParaRPr lang="en-CA" dirty="0"/>
          </a:p>
        </p:txBody>
      </p:sp>
      <p:pic>
        <p:nvPicPr>
          <p:cNvPr id="7" name="Content Placehold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5028540" y="1802230"/>
            <a:ext cx="3332611" cy="2216317"/>
          </a:xfrm>
        </p:spPr>
      </p:pic>
    </p:spTree>
    <p:extLst>
      <p:ext uri="{BB962C8B-B14F-4D97-AF65-F5344CB8AC3E}">
        <p14:creationId xmlns:p14="http://schemas.microsoft.com/office/powerpoint/2010/main" val="3834551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78996" y="1531201"/>
            <a:ext cx="8120161" cy="3080632"/>
          </a:xfrm>
        </p:spPr>
        <p:txBody>
          <a:bodyPr/>
          <a:lstStyle/>
          <a:p>
            <a:pPr hangingPunct="0"/>
            <a:endParaRPr lang="en-CA" dirty="0"/>
          </a:p>
          <a:p>
            <a:pPr hangingPunct="0"/>
            <a:r>
              <a:rPr lang="en-US" sz="1600" dirty="0"/>
              <a:t>The amount to be transferred, which is an eligible operating expense, is the amount set out in the operating agreement, or another amount approved by CMHC. </a:t>
            </a:r>
            <a:endParaRPr lang="en-CA" sz="1600" dirty="0"/>
          </a:p>
          <a:p>
            <a:pPr hangingPunct="0"/>
            <a:endParaRPr lang="en-CA" sz="1600" dirty="0"/>
          </a:p>
          <a:p>
            <a:pPr hangingPunct="0"/>
            <a:r>
              <a:rPr lang="en-US" sz="1600" dirty="0"/>
              <a:t>The replacement reserve allocation may be increased at the discretion of the First Nation, within subsidy limits, taking into account viability considerations.</a:t>
            </a:r>
            <a:endParaRPr lang="en-CA" sz="1600" dirty="0"/>
          </a:p>
          <a:p>
            <a:endParaRPr lang="en-CA" dirty="0"/>
          </a:p>
        </p:txBody>
      </p:sp>
      <p:sp>
        <p:nvSpPr>
          <p:cNvPr id="3" name="Title 2"/>
          <p:cNvSpPr>
            <a:spLocks noGrp="1"/>
          </p:cNvSpPr>
          <p:nvPr>
            <p:ph type="title"/>
          </p:nvPr>
        </p:nvSpPr>
        <p:spPr>
          <a:xfrm>
            <a:off x="322067" y="443790"/>
            <a:ext cx="7188805" cy="817456"/>
          </a:xfrm>
        </p:spPr>
        <p:txBody>
          <a:bodyPr/>
          <a:lstStyle/>
          <a:p>
            <a:r>
              <a:rPr lang="en-US" dirty="0"/>
              <a:t>How much money should be contributed to the replacement reserve? </a:t>
            </a:r>
            <a:r>
              <a:rPr lang="en-CA" dirty="0"/>
              <a:t/>
            </a:r>
            <a:br>
              <a:rPr lang="en-CA" dirty="0"/>
            </a:b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6</a:t>
            </a:fld>
            <a:endParaRPr lang="en-CA" dirty="0"/>
          </a:p>
        </p:txBody>
      </p:sp>
    </p:spTree>
    <p:extLst>
      <p:ext uri="{BB962C8B-B14F-4D97-AF65-F5344CB8AC3E}">
        <p14:creationId xmlns:p14="http://schemas.microsoft.com/office/powerpoint/2010/main" val="2316558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3"/>
            <p:extLst>
              <p:ext uri="{D42A27DB-BD31-4B8C-83A1-F6EECF244321}">
                <p14:modId xmlns:p14="http://schemas.microsoft.com/office/powerpoint/2010/main" val="1085107097"/>
              </p:ext>
            </p:extLst>
          </p:nvPr>
        </p:nvGraphicFramePr>
        <p:xfrm>
          <a:off x="322065" y="1502744"/>
          <a:ext cx="8551590" cy="3363971"/>
        </p:xfrm>
        <a:graphic>
          <a:graphicData uri="http://schemas.openxmlformats.org/drawingml/2006/table">
            <a:tbl>
              <a:tblPr firstRow="1" bandRow="1">
                <a:tableStyleId>{FABFCF23-3B69-468F-B69F-88F6DE6A72F2}</a:tableStyleId>
              </a:tblPr>
              <a:tblGrid>
                <a:gridCol w="1710318"/>
                <a:gridCol w="1710318"/>
                <a:gridCol w="1710318"/>
                <a:gridCol w="1710318"/>
                <a:gridCol w="1710318"/>
              </a:tblGrid>
              <a:tr h="5546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400" dirty="0" smtClean="0"/>
                        <a:t>Major components (exterior) </a:t>
                      </a:r>
                      <a:endParaRPr lang="en-CA" sz="14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Major building services</a:t>
                      </a:r>
                      <a:endParaRPr lang="en-CA" sz="14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effectLst/>
                        </a:rPr>
                        <a:t>Basic facilities</a:t>
                      </a:r>
                      <a:endParaRPr lang="en-CA" sz="1400" kern="1200" dirty="0" smtClean="0">
                        <a:effectLst/>
                      </a:endParaRPr>
                    </a:p>
                    <a:p>
                      <a:endParaRPr lang="en-CA" sz="14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effectLst/>
                        </a:rPr>
                        <a:t>Safety features</a:t>
                      </a:r>
                      <a:endParaRPr lang="en-CA" sz="1400" kern="1200" dirty="0" smtClean="0">
                        <a:effectLst/>
                      </a:endParaRPr>
                    </a:p>
                    <a:p>
                      <a:endParaRPr lang="en-CA" sz="14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effectLst/>
                        </a:rPr>
                        <a:t>Other major facilities, equipment</a:t>
                      </a:r>
                      <a:endParaRPr lang="en-CA" sz="1400" b="1" dirty="0"/>
                    </a:p>
                  </a:txBody>
                  <a:tcPr/>
                </a:tc>
              </a:tr>
              <a:tr h="2809315">
                <a:tc>
                  <a:txBody>
                    <a:bodyPr/>
                    <a:lstStyle/>
                    <a:p>
                      <a:pPr lvl="0" hangingPunct="0"/>
                      <a:endParaRPr lang="en-US" sz="1200" dirty="0" smtClean="0">
                        <a:solidFill>
                          <a:schemeClr val="tx1"/>
                        </a:solidFill>
                      </a:endParaRPr>
                    </a:p>
                    <a:p>
                      <a:pPr lvl="0" hangingPunct="0"/>
                      <a:r>
                        <a:rPr lang="en-US" sz="1200" dirty="0" smtClean="0">
                          <a:solidFill>
                            <a:schemeClr val="tx1"/>
                          </a:solidFill>
                        </a:rPr>
                        <a:t>Roofs</a:t>
                      </a:r>
                      <a:endParaRPr lang="en-CA" sz="1200" dirty="0" smtClean="0">
                        <a:solidFill>
                          <a:schemeClr val="tx1"/>
                        </a:solidFill>
                      </a:endParaRPr>
                    </a:p>
                    <a:p>
                      <a:endParaRPr lang="en-CA" sz="120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Painting / stucco</a:t>
                      </a:r>
                    </a:p>
                    <a:p>
                      <a:endParaRPr lang="en-CA" sz="1200" dirty="0" smtClean="0">
                        <a:solidFill>
                          <a:schemeClr val="tx1"/>
                        </a:solidFill>
                      </a:endParaRPr>
                    </a:p>
                    <a:p>
                      <a:pPr lvl="0" hangingPunct="0"/>
                      <a:r>
                        <a:rPr lang="en-US" sz="1200" dirty="0" smtClean="0">
                          <a:solidFill>
                            <a:schemeClr val="tx1"/>
                          </a:solidFill>
                        </a:rPr>
                        <a:t>Doors and windows </a:t>
                      </a:r>
                      <a:endParaRPr lang="en-CA" sz="1200" dirty="0" smtClean="0">
                        <a:solidFill>
                          <a:schemeClr val="tx1"/>
                        </a:solidFill>
                      </a:endParaRPr>
                    </a:p>
                    <a:p>
                      <a:endParaRPr lang="en-CA" sz="120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Caulking in restricted areas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Steps, landings,</a:t>
                      </a:r>
                      <a:r>
                        <a:rPr lang="en-US" sz="1200" baseline="0" dirty="0" smtClean="0">
                          <a:solidFill>
                            <a:schemeClr val="tx1"/>
                          </a:solidFill>
                        </a:rPr>
                        <a:t> </a:t>
                      </a:r>
                      <a:r>
                        <a:rPr lang="en-US" sz="1200" dirty="0" smtClean="0">
                          <a:solidFill>
                            <a:schemeClr val="tx1"/>
                          </a:solidFill>
                        </a:rPr>
                        <a:t>railings</a:t>
                      </a:r>
                      <a:endParaRPr lang="en-CA" sz="1200" dirty="0" smtClean="0">
                        <a:solidFill>
                          <a:schemeClr val="tx1"/>
                        </a:solidFill>
                      </a:endParaRPr>
                    </a:p>
                    <a:p>
                      <a:endParaRPr lang="en-C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Heating systems, boilers, furnaces, fuel burning systems, chimneys</a:t>
                      </a:r>
                      <a:endParaRPr lang="en-CA" sz="1200" dirty="0" smtClean="0">
                        <a:solidFill>
                          <a:schemeClr val="tx1"/>
                        </a:solidFill>
                      </a:endParaRPr>
                    </a:p>
                    <a:p>
                      <a:pPr lvl="0" hangingPunct="0"/>
                      <a:endParaRPr lang="en-US" sz="1200" kern="1200" dirty="0" smtClean="0">
                        <a:solidFill>
                          <a:schemeClr val="tx1"/>
                        </a:solidFill>
                        <a:effectLst/>
                        <a:latin typeface="+mn-lt"/>
                        <a:ea typeface="+mn-ea"/>
                        <a:cs typeface="+mn-cs"/>
                      </a:endParaRPr>
                    </a:p>
                    <a:p>
                      <a:pPr lvl="0" hangingPunct="0"/>
                      <a:r>
                        <a:rPr lang="en-US" sz="1200" kern="1200" dirty="0" smtClean="0">
                          <a:solidFill>
                            <a:schemeClr val="tx1"/>
                          </a:solidFill>
                          <a:effectLst/>
                          <a:latin typeface="+mn-lt"/>
                          <a:ea typeface="+mn-ea"/>
                          <a:cs typeface="+mn-cs"/>
                        </a:rPr>
                        <a:t>water tanks, pumps</a:t>
                      </a:r>
                      <a:endParaRPr lang="en-CA" sz="120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septic tanks </a:t>
                      </a:r>
                      <a:endParaRPr lang="en-CA" sz="120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HRV</a:t>
                      </a:r>
                    </a:p>
                    <a:p>
                      <a:endParaRPr lang="en-CA" sz="1200" dirty="0"/>
                    </a:p>
                  </a:txBody>
                  <a:tcPr/>
                </a:tc>
                <a:tc>
                  <a:txBody>
                    <a:bodyPr/>
                    <a:lstStyle/>
                    <a:p>
                      <a:pPr lvl="0" hangingPunct="0"/>
                      <a:endParaRPr lang="en-US" sz="1200" kern="1200" dirty="0" smtClean="0">
                        <a:solidFill>
                          <a:schemeClr val="tx1"/>
                        </a:solidFill>
                        <a:effectLst/>
                        <a:latin typeface="+mn-lt"/>
                        <a:ea typeface="+mn-ea"/>
                        <a:cs typeface="+mn-cs"/>
                      </a:endParaRPr>
                    </a:p>
                    <a:p>
                      <a:pPr lvl="0" hangingPunct="0"/>
                      <a:r>
                        <a:rPr lang="en-US" sz="1200" kern="1200" dirty="0" smtClean="0">
                          <a:solidFill>
                            <a:schemeClr val="tx1"/>
                          </a:solidFill>
                          <a:effectLst/>
                          <a:latin typeface="+mn-lt"/>
                          <a:ea typeface="+mn-ea"/>
                          <a:cs typeface="+mn-cs"/>
                        </a:rPr>
                        <a:t>Kitchen facilities (stoves,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refrigerators, sink and faucet installations, countertops and cabinets)</a:t>
                      </a:r>
                      <a:endParaRPr lang="en-CA" sz="1200" kern="1200" dirty="0" smtClean="0">
                        <a:solidFill>
                          <a:schemeClr val="tx1"/>
                        </a:solidFill>
                        <a:effectLst/>
                        <a:latin typeface="+mn-lt"/>
                        <a:ea typeface="+mn-ea"/>
                        <a:cs typeface="+mn-cs"/>
                      </a:endParaRPr>
                    </a:p>
                    <a:p>
                      <a:endParaRPr lang="en-CA" sz="120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Bathroom facilities (toilets, sinks and fixtures, vanities, and tubs and fixtures)</a:t>
                      </a:r>
                      <a:endParaRPr lang="en-CA" sz="1200" kern="1200" dirty="0" smtClean="0">
                        <a:solidFill>
                          <a:schemeClr val="tx1"/>
                        </a:solidFill>
                        <a:effectLst/>
                        <a:latin typeface="+mn-lt"/>
                        <a:ea typeface="+mn-ea"/>
                        <a:cs typeface="+mn-cs"/>
                      </a:endParaRPr>
                    </a:p>
                    <a:p>
                      <a:endParaRPr lang="en-CA" sz="1200" dirty="0" smtClean="0">
                        <a:solidFill>
                          <a:schemeClr val="tx1"/>
                        </a:solidFill>
                      </a:endParaRPr>
                    </a:p>
                    <a:p>
                      <a:endParaRPr lang="en-CA" sz="1200" dirty="0"/>
                    </a:p>
                  </a:txBody>
                  <a:tcPr/>
                </a:tc>
                <a:tc>
                  <a:txBody>
                    <a:bodyPr/>
                    <a:lstStyle/>
                    <a:p>
                      <a:pPr lvl="0" hangingPunct="0"/>
                      <a:endParaRPr lang="en-US" sz="1200" b="0" kern="1200" dirty="0" smtClean="0">
                        <a:solidFill>
                          <a:schemeClr val="tx1"/>
                        </a:solidFill>
                        <a:effectLst/>
                        <a:latin typeface="+mn-lt"/>
                        <a:ea typeface="+mn-ea"/>
                        <a:cs typeface="+mn-cs"/>
                      </a:endParaRPr>
                    </a:p>
                    <a:p>
                      <a:pPr lvl="0" hangingPunct="0"/>
                      <a:r>
                        <a:rPr lang="en-US" sz="1200" b="0" kern="1200" dirty="0" smtClean="0">
                          <a:solidFill>
                            <a:schemeClr val="tx1"/>
                          </a:solidFill>
                          <a:effectLst/>
                          <a:latin typeface="+mn-lt"/>
                          <a:ea typeface="+mn-ea"/>
                          <a:cs typeface="+mn-cs"/>
                        </a:rPr>
                        <a:t>Fire alarm systems  and smoke detectors </a:t>
                      </a:r>
                    </a:p>
                    <a:p>
                      <a:pPr lvl="0" hangingPunct="0"/>
                      <a:endParaRPr lang="en-US" sz="1200" b="0" kern="1200" dirty="0" smtClean="0">
                        <a:solidFill>
                          <a:schemeClr val="tx1"/>
                        </a:solidFill>
                        <a:effectLst/>
                        <a:latin typeface="+mn-lt"/>
                        <a:ea typeface="+mn-ea"/>
                        <a:cs typeface="+mn-cs"/>
                      </a:endParaRPr>
                    </a:p>
                    <a:p>
                      <a:pPr lvl="0" hangingPunct="0"/>
                      <a:r>
                        <a:rPr lang="en-US" sz="1200" b="0" kern="1200" dirty="0" smtClean="0">
                          <a:solidFill>
                            <a:schemeClr val="tx1"/>
                          </a:solidFill>
                          <a:effectLst/>
                          <a:latin typeface="+mn-lt"/>
                          <a:ea typeface="+mn-ea"/>
                          <a:cs typeface="+mn-cs"/>
                        </a:rPr>
                        <a:t>Required firefighting or fire prevention equipment </a:t>
                      </a:r>
                    </a:p>
                    <a:p>
                      <a:pPr lvl="0" hangingPunct="0"/>
                      <a:endParaRPr lang="en-US" sz="1200" b="0" kern="1200" dirty="0" smtClean="0">
                        <a:solidFill>
                          <a:schemeClr val="tx1"/>
                        </a:solidFill>
                        <a:effectLst/>
                        <a:latin typeface="+mn-lt"/>
                        <a:ea typeface="+mn-ea"/>
                        <a:cs typeface="+mn-cs"/>
                      </a:endParaRPr>
                    </a:p>
                    <a:p>
                      <a:pPr lvl="0" hangingPunct="0"/>
                      <a:r>
                        <a:rPr lang="en-US" sz="1200" b="0" kern="1200" dirty="0" smtClean="0">
                          <a:solidFill>
                            <a:schemeClr val="tx1"/>
                          </a:solidFill>
                          <a:effectLst/>
                          <a:latin typeface="+mn-lt"/>
                          <a:ea typeface="+mn-ea"/>
                          <a:cs typeface="+mn-cs"/>
                        </a:rPr>
                        <a:t>Emergency lighting</a:t>
                      </a:r>
                      <a:endParaRPr lang="en-CA" sz="1200" b="0" kern="1200" dirty="0" smtClean="0">
                        <a:solidFill>
                          <a:schemeClr val="tx1"/>
                        </a:solidFill>
                        <a:effectLst/>
                        <a:latin typeface="+mn-lt"/>
                        <a:ea typeface="+mn-ea"/>
                        <a:cs typeface="+mn-cs"/>
                      </a:endParaRPr>
                    </a:p>
                    <a:p>
                      <a:pPr lvl="0" hangingPunct="0"/>
                      <a:endParaRPr lang="en-US" sz="1200" b="0" kern="1200" dirty="0" smtClean="0">
                        <a:solidFill>
                          <a:schemeClr val="tx1"/>
                        </a:solidFill>
                        <a:effectLst/>
                        <a:latin typeface="+mn-lt"/>
                        <a:ea typeface="+mn-ea"/>
                        <a:cs typeface="+mn-cs"/>
                      </a:endParaRPr>
                    </a:p>
                    <a:p>
                      <a:pPr lvl="0" hangingPunct="0"/>
                      <a:r>
                        <a:rPr lang="en-US" sz="1200" b="0" kern="1200" dirty="0" smtClean="0">
                          <a:solidFill>
                            <a:schemeClr val="tx1"/>
                          </a:solidFill>
                          <a:effectLst/>
                          <a:latin typeface="+mn-lt"/>
                          <a:ea typeface="+mn-ea"/>
                          <a:cs typeface="+mn-cs"/>
                        </a:rPr>
                        <a:t>Other safety items</a:t>
                      </a:r>
                      <a:endParaRPr lang="en-CA" sz="1200" b="0" kern="1200" dirty="0" smtClean="0">
                        <a:solidFill>
                          <a:schemeClr val="tx1"/>
                        </a:solidFill>
                        <a:effectLst/>
                        <a:latin typeface="+mn-lt"/>
                        <a:ea typeface="+mn-ea"/>
                        <a:cs typeface="+mn-cs"/>
                      </a:endParaRPr>
                    </a:p>
                    <a:p>
                      <a:endParaRPr lang="en-CA" sz="1800" dirty="0" smtClean="0">
                        <a:solidFill>
                          <a:schemeClr val="tx1"/>
                        </a:solidFill>
                      </a:endParaRPr>
                    </a:p>
                    <a:p>
                      <a:endParaRPr lang="en-CA" dirty="0"/>
                    </a:p>
                  </a:txBody>
                  <a:tcPr/>
                </a:tc>
                <a:tc>
                  <a:txBody>
                    <a:bodyPr/>
                    <a:lstStyle/>
                    <a:p>
                      <a:pPr lvl="0" hangingPunct="0"/>
                      <a:endParaRPr lang="en-US" sz="1200" b="0" kern="1200" dirty="0" smtClean="0">
                        <a:solidFill>
                          <a:schemeClr val="tx1"/>
                        </a:solidFill>
                        <a:effectLst/>
                        <a:latin typeface="+mn-lt"/>
                        <a:ea typeface="+mn-ea"/>
                        <a:cs typeface="+mn-cs"/>
                      </a:endParaRPr>
                    </a:p>
                    <a:p>
                      <a:pPr lvl="0" hangingPunct="0"/>
                      <a:r>
                        <a:rPr lang="en-US" sz="1200" b="0" kern="1200" dirty="0" smtClean="0">
                          <a:solidFill>
                            <a:schemeClr val="tx1"/>
                          </a:solidFill>
                          <a:effectLst/>
                          <a:latin typeface="+mn-lt"/>
                          <a:ea typeface="+mn-ea"/>
                          <a:cs typeface="+mn-cs"/>
                        </a:rPr>
                        <a:t>Garages, storage areas and driveway, walkway and parking surfaces</a:t>
                      </a:r>
                    </a:p>
                    <a:p>
                      <a:pPr lvl="0" hangingPunct="0"/>
                      <a:endParaRPr lang="en-US" sz="1200" b="0" kern="1200" dirty="0" smtClean="0">
                        <a:solidFill>
                          <a:schemeClr val="tx1"/>
                        </a:solidFill>
                        <a:effectLst/>
                        <a:latin typeface="+mn-lt"/>
                        <a:ea typeface="+mn-ea"/>
                        <a:cs typeface="+mn-cs"/>
                      </a:endParaRPr>
                    </a:p>
                    <a:p>
                      <a:pPr lvl="0" hangingPunct="0"/>
                      <a:r>
                        <a:rPr lang="en-US" sz="1200" b="0" kern="1200" dirty="0" smtClean="0">
                          <a:solidFill>
                            <a:schemeClr val="tx1"/>
                          </a:solidFill>
                          <a:effectLst/>
                          <a:latin typeface="+mn-lt"/>
                          <a:ea typeface="+mn-ea"/>
                          <a:cs typeface="+mn-cs"/>
                        </a:rPr>
                        <a:t>Interior floor coverings, including common areas </a:t>
                      </a:r>
                      <a:endParaRPr lang="en-CA" sz="1200" b="0" kern="1200" dirty="0" smtClean="0">
                        <a:solidFill>
                          <a:schemeClr val="tx1"/>
                        </a:solidFill>
                        <a:effectLst/>
                        <a:latin typeface="+mn-lt"/>
                        <a:ea typeface="+mn-ea"/>
                        <a:cs typeface="+mn-cs"/>
                      </a:endParaRPr>
                    </a:p>
                    <a:p>
                      <a:pPr lvl="0" hangingPunct="0"/>
                      <a:endParaRPr lang="en-US" sz="1200" b="0" kern="1200" dirty="0" smtClean="0">
                        <a:solidFill>
                          <a:schemeClr val="tx1"/>
                        </a:solidFill>
                        <a:effectLst/>
                        <a:latin typeface="+mn-lt"/>
                        <a:ea typeface="+mn-ea"/>
                        <a:cs typeface="+mn-cs"/>
                      </a:endParaRPr>
                    </a:p>
                    <a:p>
                      <a:pPr lvl="0" hangingPunct="0"/>
                      <a:r>
                        <a:rPr lang="en-US" sz="1200" b="0" kern="1200" dirty="0" smtClean="0">
                          <a:solidFill>
                            <a:schemeClr val="tx1"/>
                          </a:solidFill>
                          <a:effectLst/>
                          <a:latin typeface="+mn-lt"/>
                          <a:ea typeface="+mn-ea"/>
                          <a:cs typeface="+mn-cs"/>
                        </a:rPr>
                        <a:t>Exterior fences</a:t>
                      </a:r>
                      <a:endParaRPr lang="en-CA" sz="1200" b="0" kern="1200" dirty="0" smtClean="0">
                        <a:solidFill>
                          <a:schemeClr val="tx1"/>
                        </a:solidFill>
                        <a:effectLst/>
                        <a:latin typeface="+mn-lt"/>
                        <a:ea typeface="+mn-ea"/>
                        <a:cs typeface="+mn-cs"/>
                      </a:endParaRPr>
                    </a:p>
                    <a:p>
                      <a:pPr lvl="0" hangingPunct="0"/>
                      <a:endParaRPr lang="en-US" sz="1200" b="0" kern="1200" dirty="0" smtClean="0">
                        <a:solidFill>
                          <a:schemeClr val="tx1"/>
                        </a:solidFill>
                        <a:effectLst/>
                        <a:latin typeface="+mn-lt"/>
                        <a:ea typeface="+mn-ea"/>
                        <a:cs typeface="+mn-cs"/>
                      </a:endParaRPr>
                    </a:p>
                    <a:p>
                      <a:pPr lvl="0" hangingPunct="0"/>
                      <a:r>
                        <a:rPr lang="en-US" sz="1200" b="0" kern="1200" dirty="0" smtClean="0">
                          <a:solidFill>
                            <a:schemeClr val="tx1"/>
                          </a:solidFill>
                          <a:effectLst/>
                          <a:latin typeface="+mn-lt"/>
                          <a:ea typeface="+mn-ea"/>
                          <a:cs typeface="+mn-cs"/>
                        </a:rPr>
                        <a:t>Laundry equipment</a:t>
                      </a:r>
                      <a:endParaRPr lang="en-CA" sz="1200" b="0" kern="1200" dirty="0" smtClean="0">
                        <a:solidFill>
                          <a:schemeClr val="tx1"/>
                        </a:solidFill>
                        <a:effectLst/>
                        <a:latin typeface="+mn-lt"/>
                        <a:ea typeface="+mn-ea"/>
                        <a:cs typeface="+mn-cs"/>
                      </a:endParaRPr>
                    </a:p>
                    <a:p>
                      <a:pPr lvl="0" hangingPunct="0"/>
                      <a:endParaRPr lang="en-US" sz="1200" b="0" kern="1200" dirty="0" smtClean="0">
                        <a:solidFill>
                          <a:schemeClr val="tx1"/>
                        </a:solidFill>
                        <a:effectLst/>
                        <a:latin typeface="+mn-lt"/>
                        <a:ea typeface="+mn-ea"/>
                        <a:cs typeface="+mn-cs"/>
                      </a:endParaRPr>
                    </a:p>
                    <a:p>
                      <a:pPr lvl="0" hangingPunct="0"/>
                      <a:r>
                        <a:rPr lang="en-US" sz="1200" b="0" kern="1200" dirty="0" smtClean="0">
                          <a:solidFill>
                            <a:schemeClr val="tx1"/>
                          </a:solidFill>
                          <a:effectLst/>
                          <a:latin typeface="+mn-lt"/>
                          <a:ea typeface="+mn-ea"/>
                          <a:cs typeface="+mn-cs"/>
                        </a:rPr>
                        <a:t>Water softeners where </a:t>
                      </a:r>
                      <a:r>
                        <a:rPr lang="en-CA" sz="1200" b="0" kern="1200" dirty="0" smtClean="0">
                          <a:solidFill>
                            <a:schemeClr val="tx1"/>
                          </a:solidFill>
                          <a:effectLst/>
                          <a:latin typeface="+mn-lt"/>
                          <a:ea typeface="+mn-ea"/>
                          <a:cs typeface="+mn-cs"/>
                        </a:rPr>
                        <a:t>required </a:t>
                      </a:r>
                      <a:endParaRPr lang="en-CA" sz="1200" b="0" dirty="0"/>
                    </a:p>
                  </a:txBody>
                  <a:tcPr/>
                </a:tc>
              </a:tr>
            </a:tbl>
          </a:graphicData>
        </a:graphic>
      </p:graphicFrame>
      <p:sp>
        <p:nvSpPr>
          <p:cNvPr id="3" name="Title 2"/>
          <p:cNvSpPr>
            <a:spLocks noGrp="1"/>
          </p:cNvSpPr>
          <p:nvPr>
            <p:ph type="title"/>
          </p:nvPr>
        </p:nvSpPr>
        <p:spPr/>
        <p:txBody>
          <a:bodyPr/>
          <a:lstStyle/>
          <a:p>
            <a:r>
              <a:rPr lang="en-US" dirty="0"/>
              <a:t>Eligible items to fund from the replacement reserve </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7</a:t>
            </a:fld>
            <a:endParaRPr lang="en-CA" dirty="0"/>
          </a:p>
        </p:txBody>
      </p:sp>
    </p:spTree>
    <p:extLst>
      <p:ext uri="{BB962C8B-B14F-4D97-AF65-F5344CB8AC3E}">
        <p14:creationId xmlns:p14="http://schemas.microsoft.com/office/powerpoint/2010/main" val="1043852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xfrm>
            <a:off x="591027" y="1387485"/>
            <a:ext cx="4052871" cy="3389052"/>
          </a:xfrm>
        </p:spPr>
        <p:txBody>
          <a:bodyPr/>
          <a:lstStyle/>
          <a:p>
            <a:pPr lvl="0" hangingPunct="0"/>
            <a:r>
              <a:rPr kumimoji="1" lang="en-US" sz="1600" dirty="0" smtClean="0">
                <a:solidFill>
                  <a:schemeClr val="tx1"/>
                </a:solidFill>
                <a:cs typeface="Arial" charset="0"/>
              </a:rPr>
              <a:t>repairing </a:t>
            </a:r>
            <a:r>
              <a:rPr kumimoji="1" lang="en-US" sz="1600" dirty="0">
                <a:solidFill>
                  <a:schemeClr val="tx1"/>
                </a:solidFill>
                <a:cs typeface="Arial" charset="0"/>
              </a:rPr>
              <a:t>foundations or significant sections of </a:t>
            </a:r>
            <a:r>
              <a:rPr kumimoji="1" lang="en-US" sz="1600" dirty="0" smtClean="0">
                <a:solidFill>
                  <a:schemeClr val="tx1"/>
                </a:solidFill>
                <a:cs typeface="Arial" charset="0"/>
              </a:rPr>
              <a:t>foundations</a:t>
            </a:r>
            <a:endParaRPr kumimoji="1" lang="en-CA" sz="1600" dirty="0">
              <a:solidFill>
                <a:schemeClr val="tx1"/>
              </a:solidFill>
              <a:cs typeface="Arial" charset="0"/>
            </a:endParaRPr>
          </a:p>
          <a:p>
            <a:pPr lvl="0" hangingPunct="0"/>
            <a:r>
              <a:rPr kumimoji="1" lang="en-US" sz="1600" dirty="0" smtClean="0">
                <a:solidFill>
                  <a:schemeClr val="tx1"/>
                </a:solidFill>
                <a:cs typeface="Arial" charset="0"/>
              </a:rPr>
              <a:t>structural </a:t>
            </a:r>
            <a:r>
              <a:rPr kumimoji="1" lang="en-US" sz="1600" dirty="0">
                <a:solidFill>
                  <a:schemeClr val="tx1"/>
                </a:solidFill>
                <a:cs typeface="Arial" charset="0"/>
              </a:rPr>
              <a:t>components such as wall, floor and roof </a:t>
            </a:r>
            <a:r>
              <a:rPr kumimoji="1" lang="en-US" sz="1600" dirty="0" smtClean="0">
                <a:solidFill>
                  <a:schemeClr val="tx1"/>
                </a:solidFill>
                <a:cs typeface="Arial" charset="0"/>
              </a:rPr>
              <a:t>framing</a:t>
            </a:r>
            <a:endParaRPr kumimoji="1" lang="en-CA" sz="1600" dirty="0">
              <a:solidFill>
                <a:schemeClr val="tx1"/>
              </a:solidFill>
              <a:cs typeface="Arial" charset="0"/>
            </a:endParaRPr>
          </a:p>
          <a:p>
            <a:pPr lvl="0" hangingPunct="0"/>
            <a:r>
              <a:rPr kumimoji="1" lang="en-US" sz="1600" dirty="0" smtClean="0">
                <a:solidFill>
                  <a:schemeClr val="tx1"/>
                </a:solidFill>
                <a:cs typeface="Arial" charset="0"/>
              </a:rPr>
              <a:t>brickwork</a:t>
            </a:r>
          </a:p>
          <a:p>
            <a:pPr lvl="0" hangingPunct="0"/>
            <a:r>
              <a:rPr kumimoji="1" lang="en-US" sz="1600" dirty="0">
                <a:solidFill>
                  <a:schemeClr val="tx1"/>
                </a:solidFill>
                <a:cs typeface="Arial" charset="0"/>
              </a:rPr>
              <a:t>retaining walls</a:t>
            </a:r>
            <a:endParaRPr kumimoji="1" lang="en-CA" sz="1600" dirty="0">
              <a:solidFill>
                <a:schemeClr val="tx1"/>
              </a:solidFill>
              <a:cs typeface="Arial" charset="0"/>
            </a:endParaRPr>
          </a:p>
          <a:p>
            <a:pPr lvl="0" hangingPunct="0"/>
            <a:r>
              <a:rPr kumimoji="1" lang="en-US" sz="1600" dirty="0">
                <a:solidFill>
                  <a:schemeClr val="tx1"/>
                </a:solidFill>
                <a:cs typeface="Arial" charset="0"/>
              </a:rPr>
              <a:t>plumbing systems</a:t>
            </a:r>
            <a:endParaRPr kumimoji="1" lang="en-CA" sz="1600" dirty="0">
              <a:solidFill>
                <a:schemeClr val="tx1"/>
              </a:solidFill>
              <a:cs typeface="Arial" charset="0"/>
            </a:endParaRPr>
          </a:p>
          <a:p>
            <a:pPr lvl="0" hangingPunct="0"/>
            <a:r>
              <a:rPr kumimoji="1" lang="en-US" sz="1600" dirty="0">
                <a:solidFill>
                  <a:schemeClr val="tx1"/>
                </a:solidFill>
                <a:cs typeface="Arial" charset="0"/>
              </a:rPr>
              <a:t>electrical installations, including project transformers and emergency generators</a:t>
            </a:r>
            <a:endParaRPr kumimoji="1" lang="en-CA" sz="1600" dirty="0">
              <a:solidFill>
                <a:schemeClr val="tx1"/>
              </a:solidFill>
              <a:cs typeface="Arial" charset="0"/>
            </a:endParaRPr>
          </a:p>
          <a:p>
            <a:pPr lvl="0" hangingPunct="0"/>
            <a:r>
              <a:rPr kumimoji="1" lang="en-US" sz="1600" dirty="0">
                <a:solidFill>
                  <a:schemeClr val="tx1"/>
                </a:solidFill>
                <a:cs typeface="Arial" charset="0"/>
              </a:rPr>
              <a:t>balconies</a:t>
            </a:r>
            <a:endParaRPr kumimoji="1" lang="en-CA" sz="1600" dirty="0">
              <a:solidFill>
                <a:schemeClr val="tx1"/>
              </a:solidFill>
              <a:cs typeface="Arial" charset="0"/>
            </a:endParaRPr>
          </a:p>
          <a:p>
            <a:pPr lvl="0" hangingPunct="0"/>
            <a:endParaRPr kumimoji="1" lang="en-CA" sz="1600" dirty="0">
              <a:solidFill>
                <a:schemeClr val="tx1"/>
              </a:solidFill>
              <a:cs typeface="Arial" charset="0"/>
            </a:endParaRPr>
          </a:p>
          <a:p>
            <a:endParaRPr lang="en-CA" dirty="0"/>
          </a:p>
        </p:txBody>
      </p:sp>
      <p:sp>
        <p:nvSpPr>
          <p:cNvPr id="4" name="Title 3"/>
          <p:cNvSpPr>
            <a:spLocks noGrp="1"/>
          </p:cNvSpPr>
          <p:nvPr>
            <p:ph type="title"/>
          </p:nvPr>
        </p:nvSpPr>
        <p:spPr/>
        <p:txBody>
          <a:bodyPr/>
          <a:lstStyle/>
          <a:p>
            <a:r>
              <a:rPr lang="en-CA" dirty="0" smtClean="0"/>
              <a:t>Eligible Extensions to the Standard List </a:t>
            </a:r>
            <a:endParaRPr lang="en-CA" dirty="0"/>
          </a:p>
        </p:txBody>
      </p:sp>
      <p:sp>
        <p:nvSpPr>
          <p:cNvPr id="5" name="Slide Number Placeholder 4"/>
          <p:cNvSpPr>
            <a:spLocks noGrp="1"/>
          </p:cNvSpPr>
          <p:nvPr>
            <p:ph type="sldNum" sz="quarter" idx="4"/>
          </p:nvPr>
        </p:nvSpPr>
        <p:spPr/>
        <p:txBody>
          <a:bodyPr/>
          <a:lstStyle/>
          <a:p>
            <a:fld id="{F5E4F7E7-D9B8-4E79-84B0-B1C726B6868C}" type="slidenum">
              <a:rPr lang="en-CA" smtClean="0"/>
              <a:pPr/>
              <a:t>8</a:t>
            </a:fld>
            <a:endParaRPr lang="en-CA" dirty="0"/>
          </a:p>
        </p:txBody>
      </p:sp>
      <p:pic>
        <p:nvPicPr>
          <p:cNvPr id="8" name="Content Placeholder 7"/>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4643898" y="1636763"/>
            <a:ext cx="4052887" cy="2703243"/>
          </a:xfrm>
        </p:spPr>
      </p:pic>
    </p:spTree>
    <p:extLst>
      <p:ext uri="{BB962C8B-B14F-4D97-AF65-F5344CB8AC3E}">
        <p14:creationId xmlns:p14="http://schemas.microsoft.com/office/powerpoint/2010/main" val="3101114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78996" y="1531201"/>
            <a:ext cx="7879204" cy="3080632"/>
          </a:xfrm>
        </p:spPr>
        <p:txBody>
          <a:bodyPr/>
          <a:lstStyle/>
          <a:p>
            <a:pPr hangingPunct="0"/>
            <a:r>
              <a:rPr lang="en-US" sz="1600" dirty="0" smtClean="0"/>
              <a:t>A </a:t>
            </a:r>
            <a:r>
              <a:rPr lang="en-US" sz="1600" dirty="0"/>
              <a:t>capital item should be replaced </a:t>
            </a:r>
            <a:r>
              <a:rPr lang="en-US" sz="1600" dirty="0" smtClean="0"/>
              <a:t>when:</a:t>
            </a:r>
          </a:p>
          <a:p>
            <a:pPr lvl="2" hangingPunct="0"/>
            <a:r>
              <a:rPr lang="en-US" dirty="0" smtClean="0"/>
              <a:t>It is </a:t>
            </a:r>
            <a:r>
              <a:rPr lang="en-US" dirty="0"/>
              <a:t>no longer performing or operating as it was meant </a:t>
            </a:r>
            <a:r>
              <a:rPr lang="en-US" dirty="0" smtClean="0"/>
              <a:t>to;</a:t>
            </a:r>
          </a:p>
          <a:p>
            <a:pPr lvl="2" hangingPunct="0"/>
            <a:r>
              <a:rPr lang="en-US" dirty="0" smtClean="0"/>
              <a:t>It is </a:t>
            </a:r>
            <a:r>
              <a:rPr lang="en-US" dirty="0"/>
              <a:t>no longer cost-effective to </a:t>
            </a:r>
            <a:r>
              <a:rPr lang="en-US" dirty="0" smtClean="0"/>
              <a:t>maintain; or</a:t>
            </a:r>
          </a:p>
          <a:p>
            <a:pPr lvl="2" hangingPunct="0"/>
            <a:r>
              <a:rPr lang="en-US" dirty="0" smtClean="0"/>
              <a:t>It is </a:t>
            </a:r>
            <a:r>
              <a:rPr lang="en-US" dirty="0"/>
              <a:t>no longer safe </a:t>
            </a:r>
            <a:r>
              <a:rPr lang="en-US" dirty="0" smtClean="0"/>
              <a:t>(represents </a:t>
            </a:r>
            <a:r>
              <a:rPr lang="en-US" dirty="0"/>
              <a:t>a health or safety </a:t>
            </a:r>
            <a:r>
              <a:rPr lang="en-US" dirty="0" smtClean="0"/>
              <a:t>hazard</a:t>
            </a:r>
          </a:p>
          <a:p>
            <a:pPr lvl="1" hangingPunct="0"/>
            <a:endParaRPr lang="en-CA" i="1" dirty="0" smtClean="0"/>
          </a:p>
          <a:p>
            <a:r>
              <a:rPr lang="en-US" sz="1600" dirty="0" smtClean="0"/>
              <a:t>A capital item should also be replaced when a change introduced through a bylaw, building code, safety standard or other requirement introduced by the First Nation makes it so that the capital item no longer meets requirements.</a:t>
            </a:r>
            <a:endParaRPr lang="en-CA" sz="1600" i="1" dirty="0" smtClean="0"/>
          </a:p>
          <a:p>
            <a:endParaRPr lang="en-CA" sz="1600" i="1" dirty="0"/>
          </a:p>
          <a:p>
            <a:endParaRPr lang="en-CA" dirty="0"/>
          </a:p>
        </p:txBody>
      </p:sp>
      <p:sp>
        <p:nvSpPr>
          <p:cNvPr id="3" name="Title 2"/>
          <p:cNvSpPr>
            <a:spLocks noGrp="1"/>
          </p:cNvSpPr>
          <p:nvPr>
            <p:ph type="title"/>
          </p:nvPr>
        </p:nvSpPr>
        <p:spPr>
          <a:xfrm>
            <a:off x="322067" y="378105"/>
            <a:ext cx="7188805" cy="817456"/>
          </a:xfrm>
        </p:spPr>
        <p:txBody>
          <a:bodyPr/>
          <a:lstStyle/>
          <a:p>
            <a:r>
              <a:rPr lang="en-US" dirty="0"/>
              <a:t>When should a capital item be replaced? </a:t>
            </a:r>
            <a:r>
              <a:rPr lang="en-CA" dirty="0"/>
              <a:t/>
            </a:r>
            <a:br>
              <a:rPr lang="en-CA" dirty="0"/>
            </a:b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9</a:t>
            </a:fld>
            <a:endParaRPr lang="en-CA" dirty="0"/>
          </a:p>
        </p:txBody>
      </p:sp>
    </p:spTree>
    <p:extLst>
      <p:ext uri="{BB962C8B-B14F-4D97-AF65-F5344CB8AC3E}">
        <p14:creationId xmlns:p14="http://schemas.microsoft.com/office/powerpoint/2010/main" val="804978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126&quot;&gt;&lt;property id=&quot;20148&quot; value=&quot;5&quot;/&gt;&lt;property id=&quot;20300&quot; value=&quot;Slide 2&quot;/&gt;&lt;property id=&quot;20307&quot; value=&quot;269&quot;/&gt;&lt;/object&gt;&lt;object type=&quot;3&quot; unique_id=&quot;10127&quot;&gt;&lt;property id=&quot;20148&quot; value=&quot;5&quot;/&gt;&lt;property id=&quot;20300&quot; value=&quot;Slide 3&quot;/&gt;&lt;property id=&quot;20307&quot; value=&quot;265&quot;/&gt;&lt;/object&gt;&lt;object type=&quot;3&quot; unique_id=&quot;10128&quot;&gt;&lt;property id=&quot;20148&quot; value=&quot;5&quot;/&gt;&lt;property id=&quot;20300&quot; value=&quot;Slide 4&quot;/&gt;&lt;property id=&quot;20307&quot; value=&quot;279&quot;/&gt;&lt;/object&gt;&lt;object type=&quot;3&quot; unique_id=&quot;10129&quot;&gt;&lt;property id=&quot;20148&quot; value=&quot;5&quot;/&gt;&lt;property id=&quot;20300&quot; value=&quot;Slide 5 - &amp;quot;Click to Add Title&amp;quot;&quot;/&gt;&lt;property id=&quot;20307&quot; value=&quot;287&quot;/&gt;&lt;/object&gt;&lt;object type=&quot;3&quot; unique_id=&quot;10130&quot;&gt;&lt;property id=&quot;20148&quot; value=&quot;5&quot;/&gt;&lt;property id=&quot;20300&quot; value=&quot;Slide 6 - &amp;quot;Click to Add Title&amp;quot;&quot;/&gt;&lt;property id=&quot;20307&quot; value=&quot;288&quot;/&gt;&lt;/object&gt;&lt;object type=&quot;3&quot; unique_id=&quot;10131&quot;&gt;&lt;property id=&quot;20148&quot; value=&quot;5&quot;/&gt;&lt;property id=&quot;20300&quot; value=&quot;Slide 7 - &amp;quot;Click to Add Title&amp;quot;&quot;/&gt;&lt;property id=&quot;20307&quot; value=&quot;271&quot;/&gt;&lt;/object&gt;&lt;object type=&quot;3&quot; unique_id=&quot;10132&quot;&gt;&lt;property id=&quot;20148&quot; value=&quot;5&quot;/&gt;&lt;property id=&quot;20300&quot; value=&quot;Slide 8&quot;/&gt;&lt;property id=&quot;20307&quot; value=&quot;283&quot;/&gt;&lt;/object&gt;&lt;object type=&quot;3&quot; unique_id=&quot;10154&quot;&gt;&lt;property id=&quot;20148&quot; value=&quot;5&quot;/&gt;&lt;property id=&quot;20300&quot; value=&quot;Slide 1&quot;/&gt;&lt;property id=&quot;20307&quot; value=&quot;290&quot;/&gt;&lt;/object&gt;&lt;/object&gt;&lt;object type=&quot;8&quot; unique_id=&quot;10008&quot;&gt;&lt;/object&gt;&lt;/object&gt;&lt;/database&gt;"/>
  <p:tag name="SECTOMILLISECCONVERTED" val="1"/>
</p:tagLst>
</file>

<file path=ppt/theme/theme1.xml><?xml version="1.0" encoding="utf-8"?>
<a:theme xmlns:a="http://schemas.openxmlformats.org/drawingml/2006/main" name="CorpPPT_Template_16X9_EN">
  <a:themeElements>
    <a:clrScheme name="First_Nations_Colours_2016">
      <a:dk1>
        <a:srgbClr val="000000"/>
      </a:dk1>
      <a:lt1>
        <a:srgbClr val="FFFFFF"/>
      </a:lt1>
      <a:dk2>
        <a:srgbClr val="776E64"/>
      </a:dk2>
      <a:lt2>
        <a:srgbClr val="DA291C"/>
      </a:lt2>
      <a:accent1>
        <a:srgbClr val="FFD100"/>
      </a:accent1>
      <a:accent2>
        <a:srgbClr val="ED8B00"/>
      </a:accent2>
      <a:accent3>
        <a:srgbClr val="84BD00"/>
      </a:accent3>
      <a:accent4>
        <a:srgbClr val="006272"/>
      </a:accent4>
      <a:accent5>
        <a:srgbClr val="00629B"/>
      </a:accent5>
      <a:accent6>
        <a:srgbClr val="3C1053"/>
      </a:accent6>
      <a:hlink>
        <a:srgbClr val="0000FF"/>
      </a:hlink>
      <a:folHlink>
        <a:srgbClr val="67823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PPT_Template_16X9_EN" id="{F66A7ABF-4B52-40FD-8B4D-6AD6C7E57B62}" vid="{F0DF7E6C-0530-4720-B104-E6B5BFB8B5D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CorpPPT_Template_16X9_EN.potx</Template>
  <TotalTime>1071</TotalTime>
  <Words>955</Words>
  <Application>Microsoft Office PowerPoint</Application>
  <PresentationFormat>On-screen Show (16:9)</PresentationFormat>
  <Paragraphs>149</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Gill Sans</vt:lpstr>
      <vt:lpstr>Times New Roman</vt:lpstr>
      <vt:lpstr>CorpPPT_Template_16X9_EN</vt:lpstr>
      <vt:lpstr>PowerPoint Presentation</vt:lpstr>
      <vt:lpstr>The Replacement Reserve is a fund used to replace or repair capital items. </vt:lpstr>
      <vt:lpstr>What are Capital Items ?</vt:lpstr>
      <vt:lpstr>How is the replacement reserve funded?  </vt:lpstr>
      <vt:lpstr>One replacement reserve for all projects (Post 96) </vt:lpstr>
      <vt:lpstr>How much money should be contributed to the replacement reserve?  </vt:lpstr>
      <vt:lpstr>Eligible items to fund from the replacement reserve </vt:lpstr>
      <vt:lpstr>Eligible Extensions to the Standard List </vt:lpstr>
      <vt:lpstr>When should a capital item be replaced?  </vt:lpstr>
      <vt:lpstr>Replacing Capital Items </vt:lpstr>
      <vt:lpstr>What costs cannot be paid using funds from the replacement reserve? </vt:lpstr>
      <vt:lpstr>What are the reporting requirements?  </vt:lpstr>
      <vt:lpstr>PowerPoint Presentation</vt:lpstr>
    </vt:vector>
  </TitlesOfParts>
  <Company>CMHC-SCHL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CMHC</dc:creator>
  <cp:lastModifiedBy>Julie Cohen</cp:lastModifiedBy>
  <cp:revision>76</cp:revision>
  <cp:lastPrinted>2018-05-09T19:22:29Z</cp:lastPrinted>
  <dcterms:created xsi:type="dcterms:W3CDTF">2016-08-12T21:17:59Z</dcterms:created>
  <dcterms:modified xsi:type="dcterms:W3CDTF">2018-06-11T15:44:32Z</dcterms:modified>
</cp:coreProperties>
</file>