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3.jpg" ContentType="image/pn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7023100" cy="9309100"/>
  <p:custDataLst>
    <p:tags r:id="rId24"/>
  </p:custDataLst>
  <p:defaultTextStyle>
    <a:defPPr>
      <a:defRPr lang="en-CA"/>
    </a:defPPr>
    <a:lvl1pPr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5pPr>
    <a:lvl6pPr marL="2286000" algn="l" defTabSz="914400" rtl="0" eaLnBrk="1" latinLnBrk="0" hangingPunct="1">
      <a:defRPr kumimoji="1" sz="2400" kern="1200">
        <a:solidFill>
          <a:schemeClr val="tx1"/>
        </a:solidFill>
        <a:latin typeface="Gill Sans" pitchFamily="34" charset="0"/>
        <a:ea typeface="+mn-ea"/>
        <a:cs typeface="Times New Roman" pitchFamily="18" charset="0"/>
      </a:defRPr>
    </a:lvl6pPr>
    <a:lvl7pPr marL="2743200" algn="l" defTabSz="914400" rtl="0" eaLnBrk="1" latinLnBrk="0" hangingPunct="1">
      <a:defRPr kumimoji="1" sz="2400" kern="1200">
        <a:solidFill>
          <a:schemeClr val="tx1"/>
        </a:solidFill>
        <a:latin typeface="Gill Sans" pitchFamily="34" charset="0"/>
        <a:ea typeface="+mn-ea"/>
        <a:cs typeface="Times New Roman" pitchFamily="18" charset="0"/>
      </a:defRPr>
    </a:lvl7pPr>
    <a:lvl8pPr marL="3200400" algn="l" defTabSz="914400" rtl="0" eaLnBrk="1" latinLnBrk="0" hangingPunct="1">
      <a:defRPr kumimoji="1" sz="2400" kern="1200">
        <a:solidFill>
          <a:schemeClr val="tx1"/>
        </a:solidFill>
        <a:latin typeface="Gill Sans" pitchFamily="34" charset="0"/>
        <a:ea typeface="+mn-ea"/>
        <a:cs typeface="Times New Roman" pitchFamily="18" charset="0"/>
      </a:defRPr>
    </a:lvl8pPr>
    <a:lvl9pPr marL="3657600" algn="l" defTabSz="914400" rtl="0" eaLnBrk="1" latinLnBrk="0" hangingPunct="1">
      <a:defRPr kumimoji="1" sz="2400" kern="1200">
        <a:solidFill>
          <a:schemeClr val="tx1"/>
        </a:solidFill>
        <a:latin typeface="Gill Sans" pitchFamily="34" charset="0"/>
        <a:ea typeface="+mn-ea"/>
        <a:cs typeface="Times New Roman"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66A1"/>
    <a:srgbClr val="004165"/>
    <a:srgbClr val="427730"/>
    <a:srgbClr val="D52B1E"/>
    <a:srgbClr val="CC0000"/>
    <a:srgbClr val="C5AE4C"/>
    <a:srgbClr val="FF0000"/>
    <a:srgbClr val="0033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636" autoAdjust="0"/>
  </p:normalViewPr>
  <p:slideViewPr>
    <p:cSldViewPr snapToGrid="0">
      <p:cViewPr varScale="1">
        <p:scale>
          <a:sx n="72" d="100"/>
          <a:sy n="72" d="100"/>
        </p:scale>
        <p:origin x="240" y="72"/>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79" d="100"/>
          <a:sy n="79" d="100"/>
        </p:scale>
        <p:origin x="1980"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vl1pPr>
          </a:lstStyle>
          <a:p>
            <a:endParaRPr lang="en-CA"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vl1pPr>
          </a:lstStyle>
          <a:p>
            <a:fld id="{389B4954-A652-4E7E-9945-B64DE72EE683}" type="slidenum">
              <a:rPr lang="en-CA">
                <a:latin typeface="Calibri" panose="020F0502020204030204" pitchFamily="34" charset="0"/>
              </a:rPr>
              <a:pPr/>
              <a:t>‹#›</a:t>
            </a:fld>
            <a:endParaRPr lang="en-CA" dirty="0">
              <a:latin typeface="Calibri" panose="020F0502020204030204" pitchFamily="34" charset="0"/>
            </a:endParaRPr>
          </a:p>
        </p:txBody>
      </p:sp>
    </p:spTree>
    <p:extLst>
      <p:ext uri="{BB962C8B-B14F-4D97-AF65-F5344CB8AC3E}">
        <p14:creationId xmlns:p14="http://schemas.microsoft.com/office/powerpoint/2010/main" val="120363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3" name="Rectangle 3"/>
          <p:cNvSpPr>
            <a:spLocks noGrp="1" noChangeArrowheads="1"/>
          </p:cNvSpPr>
          <p:nvPr>
            <p:ph type="dt"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atin typeface="Calibri" panose="020F0502020204030204" pitchFamily="34" charset="0"/>
              </a:defRPr>
            </a:lvl1pPr>
          </a:lstStyle>
          <a:p>
            <a:endParaRPr lang="en-CA" dirty="0"/>
          </a:p>
        </p:txBody>
      </p:sp>
      <p:sp>
        <p:nvSpPr>
          <p:cNvPr id="15364"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5246" y="4422143"/>
            <a:ext cx="5152610" cy="4188140"/>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
        <p:nvSpPr>
          <p:cNvPr id="15366" name="Rectangle 6"/>
          <p:cNvSpPr>
            <a:spLocks noGrp="1" noChangeArrowheads="1"/>
          </p:cNvSpPr>
          <p:nvPr>
            <p:ph type="ftr" sz="quarter" idx="4"/>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7" name="Rectangle 7"/>
          <p:cNvSpPr>
            <a:spLocks noGrp="1" noChangeArrowheads="1"/>
          </p:cNvSpPr>
          <p:nvPr>
            <p:ph type="sldNum" sz="quarter" idx="5"/>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atin typeface="Calibri" panose="020F0502020204030204" pitchFamily="34" charset="0"/>
              </a:defRPr>
            </a:lvl1pPr>
          </a:lstStyle>
          <a:p>
            <a:fld id="{FB88B0F5-CE8C-4614-9A8D-7575F954BBE1}" type="slidenum">
              <a:rPr lang="en-CA" smtClean="0"/>
              <a:pPr/>
              <a:t>‹#›</a:t>
            </a:fld>
            <a:endParaRPr lang="en-CA" dirty="0"/>
          </a:p>
        </p:txBody>
      </p:sp>
    </p:spTree>
    <p:extLst>
      <p:ext uri="{BB962C8B-B14F-4D97-AF65-F5344CB8AC3E}">
        <p14:creationId xmlns:p14="http://schemas.microsoft.com/office/powerpoint/2010/main" val="41331640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1pPr>
    <a:lvl2pPr marL="4572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2pPr>
    <a:lvl3pPr marL="9144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3pPr>
    <a:lvl4pPr marL="13716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4pPr>
    <a:lvl5pPr marL="18288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1</a:t>
            </a:fld>
            <a:endParaRPr lang="en-CA" dirty="0"/>
          </a:p>
        </p:txBody>
      </p:sp>
    </p:spTree>
    <p:extLst>
      <p:ext uri="{BB962C8B-B14F-4D97-AF65-F5344CB8AC3E}">
        <p14:creationId xmlns:p14="http://schemas.microsoft.com/office/powerpoint/2010/main" val="280253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Si les locataires qui payent leur loyer découvrent que les mauvais payeurs reçoivent les mêmes services, </a:t>
            </a:r>
            <a:r>
              <a:rPr lang="fr-CA" dirty="0" smtClean="0">
                <a:solidFill>
                  <a:srgbClr val="FF33CC"/>
                </a:solidFill>
              </a:rPr>
              <a:t>voire</a:t>
            </a:r>
            <a:r>
              <a:rPr lang="fr-CA" dirty="0" smtClean="0"/>
              <a:t> plus, ils risquent d’être mécontents et d’arrêter de payer eux aussi. </a:t>
            </a:r>
          </a:p>
          <a:p>
            <a:r>
              <a:rPr lang="fr-CA" dirty="0" smtClean="0"/>
              <a:t>Voilà pourquoi</a:t>
            </a:r>
            <a:r>
              <a:rPr lang="fr-CA" baseline="0" dirty="0" smtClean="0"/>
              <a:t> c’est important de </a:t>
            </a:r>
            <a:r>
              <a:rPr lang="fr-CA" dirty="0" smtClean="0">
                <a:solidFill>
                  <a:srgbClr val="FF33CC"/>
                </a:solidFill>
              </a:rPr>
              <a:t>renforcer les bonnes habitudes</a:t>
            </a:r>
            <a:r>
              <a:rPr lang="fr-CA" dirty="0" smtClean="0"/>
              <a:t>.</a:t>
            </a:r>
          </a:p>
          <a:p>
            <a:r>
              <a:rPr lang="fr-CA" dirty="0" smtClean="0"/>
              <a:t>Les mauvaises créances s’enracinent dans une communauté.</a:t>
            </a:r>
          </a:p>
          <a:p>
            <a:r>
              <a:rPr lang="fr-CA" dirty="0" smtClean="0"/>
              <a:t>Dans certains cas, ceux qui ne remplissent pas leurs obligations ont les moyens de payer, mais ils refusent de le faire.</a:t>
            </a:r>
            <a:r>
              <a:rPr lang="fr-CA" noProof="0" dirty="0" smtClean="0"/>
              <a:t> </a:t>
            </a:r>
          </a:p>
        </p:txBody>
      </p:sp>
      <p:sp>
        <p:nvSpPr>
          <p:cNvPr id="4" name="Slide Number Placeholder 3"/>
          <p:cNvSpPr>
            <a:spLocks noGrp="1"/>
          </p:cNvSpPr>
          <p:nvPr>
            <p:ph type="sldNum" sz="quarter" idx="10"/>
          </p:nvPr>
        </p:nvSpPr>
        <p:spPr/>
        <p:txBody>
          <a:bodyPr/>
          <a:lstStyle/>
          <a:p>
            <a:fld id="{FB88B0F5-CE8C-4614-9A8D-7575F954BBE1}" type="slidenum">
              <a:rPr lang="en-CA" smtClean="0"/>
              <a:pPr/>
              <a:t>12</a:t>
            </a:fld>
            <a:endParaRPr lang="en-CA" dirty="0"/>
          </a:p>
        </p:txBody>
      </p:sp>
    </p:spTree>
    <p:extLst>
      <p:ext uri="{BB962C8B-B14F-4D97-AF65-F5344CB8AC3E}">
        <p14:creationId xmlns:p14="http://schemas.microsoft.com/office/powerpoint/2010/main" val="347280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Les </a:t>
            </a:r>
            <a:r>
              <a:rPr lang="fr-CA" dirty="0" err="1" smtClean="0"/>
              <a:t>saisies-arrêts</a:t>
            </a:r>
            <a:r>
              <a:rPr lang="fr-CA" dirty="0" smtClean="0"/>
              <a:t> sont une source de stress.</a:t>
            </a:r>
          </a:p>
          <a:p>
            <a:r>
              <a:rPr lang="fr-CA" dirty="0" smtClean="0"/>
              <a:t>Le recouvrement des arriérés prend trop de temps. Si vous attendez un mois supplémentaire, le locataire devra payer deux loyers au cours d’un même mois</a:t>
            </a:r>
            <a:r>
              <a:rPr lang="fr-CA" dirty="0" smtClean="0">
                <a:solidFill>
                  <a:srgbClr val="FF33CC"/>
                </a:solidFill>
              </a:rPr>
              <a:t>.</a:t>
            </a:r>
            <a:r>
              <a:rPr lang="fr-CA" dirty="0" smtClean="0"/>
              <a:t> </a:t>
            </a:r>
            <a:r>
              <a:rPr lang="fr-CA" dirty="0" smtClean="0">
                <a:solidFill>
                  <a:srgbClr val="FF33CC"/>
                </a:solidFill>
              </a:rPr>
              <a:t>Il est peu probable qu’il le fasse. </a:t>
            </a:r>
          </a:p>
          <a:p>
            <a:r>
              <a:rPr lang="fr-CA" dirty="0" smtClean="0"/>
              <a:t>Administration : Par exemple, le temps que votre service financier vous remette le rapport de paiement pour que vous puissiez vérifier ceux qui ont payé, il sera peut-être trop tard. </a:t>
            </a:r>
          </a:p>
          <a:p>
            <a:r>
              <a:rPr lang="fr-CA" dirty="0" smtClean="0"/>
              <a:t>Proximité : Connaître la personne humanise le processus, ce qui rend ces mesures plus stressantes.</a:t>
            </a:r>
          </a:p>
          <a:p>
            <a:endParaRPr lang="en-CA" dirty="0" smtClean="0"/>
          </a:p>
          <a:p>
            <a:endParaRPr lang="en-CA" dirty="0" smtClean="0"/>
          </a:p>
          <a:p>
            <a:endParaRPr lang="fr-CA" noProof="0" dirty="0" smtClean="0"/>
          </a:p>
        </p:txBody>
      </p:sp>
      <p:sp>
        <p:nvSpPr>
          <p:cNvPr id="4" name="Slide Number Placeholder 3"/>
          <p:cNvSpPr>
            <a:spLocks noGrp="1"/>
          </p:cNvSpPr>
          <p:nvPr>
            <p:ph type="sldNum" sz="quarter" idx="10"/>
          </p:nvPr>
        </p:nvSpPr>
        <p:spPr/>
        <p:txBody>
          <a:bodyPr/>
          <a:lstStyle/>
          <a:p>
            <a:fld id="{FB88B0F5-CE8C-4614-9A8D-7575F954BBE1}" type="slidenum">
              <a:rPr lang="en-CA" smtClean="0"/>
              <a:pPr/>
              <a:t>13</a:t>
            </a:fld>
            <a:endParaRPr lang="en-CA" dirty="0"/>
          </a:p>
        </p:txBody>
      </p:sp>
    </p:spTree>
    <p:extLst>
      <p:ext uri="{BB962C8B-B14F-4D97-AF65-F5344CB8AC3E}">
        <p14:creationId xmlns:p14="http://schemas.microsoft.com/office/powerpoint/2010/main" val="104876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14</a:t>
            </a:fld>
            <a:endParaRPr lang="en-CA" dirty="0"/>
          </a:p>
        </p:txBody>
      </p:sp>
    </p:spTree>
    <p:extLst>
      <p:ext uri="{BB962C8B-B14F-4D97-AF65-F5344CB8AC3E}">
        <p14:creationId xmlns:p14="http://schemas.microsoft.com/office/powerpoint/2010/main" val="119749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smtClean="0"/>
          </a:p>
        </p:txBody>
      </p:sp>
      <p:sp>
        <p:nvSpPr>
          <p:cNvPr id="4" name="Slide Number Placeholder 3"/>
          <p:cNvSpPr>
            <a:spLocks noGrp="1"/>
          </p:cNvSpPr>
          <p:nvPr>
            <p:ph type="sldNum" sz="quarter" idx="10"/>
          </p:nvPr>
        </p:nvSpPr>
        <p:spPr/>
        <p:txBody>
          <a:bodyPr/>
          <a:lstStyle/>
          <a:p>
            <a:fld id="{FB88B0F5-CE8C-4614-9A8D-7575F954BBE1}" type="slidenum">
              <a:rPr lang="en-CA" smtClean="0"/>
              <a:pPr/>
              <a:t>15</a:t>
            </a:fld>
            <a:endParaRPr lang="en-CA" dirty="0"/>
          </a:p>
        </p:txBody>
      </p:sp>
    </p:spTree>
    <p:extLst>
      <p:ext uri="{BB962C8B-B14F-4D97-AF65-F5344CB8AC3E}">
        <p14:creationId xmlns:p14="http://schemas.microsoft.com/office/powerpoint/2010/main" val="3494487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Il est important de garder à l’esprit que certaines personnes ne payent pas parce qu’elles n’en ont pas les moyens. Toutefois, d’autres ne veulent simplement pas payer.</a:t>
            </a:r>
          </a:p>
          <a:p>
            <a:r>
              <a:rPr lang="fr-CA" dirty="0" smtClean="0"/>
              <a:t>Le recouvrement des arriérés et les expulsions sont parfois nécessaires.</a:t>
            </a:r>
            <a:endParaRPr lang="fr-CA" noProof="0" dirty="0" smtClean="0"/>
          </a:p>
        </p:txBody>
      </p:sp>
      <p:sp>
        <p:nvSpPr>
          <p:cNvPr id="4" name="Slide Number Placeholder 3"/>
          <p:cNvSpPr>
            <a:spLocks noGrp="1"/>
          </p:cNvSpPr>
          <p:nvPr>
            <p:ph type="sldNum" sz="quarter" idx="10"/>
          </p:nvPr>
        </p:nvSpPr>
        <p:spPr/>
        <p:txBody>
          <a:bodyPr/>
          <a:lstStyle/>
          <a:p>
            <a:fld id="{FB88B0F5-CE8C-4614-9A8D-7575F954BBE1}" type="slidenum">
              <a:rPr lang="en-CA" smtClean="0"/>
              <a:pPr/>
              <a:t>16</a:t>
            </a:fld>
            <a:endParaRPr lang="en-CA" dirty="0"/>
          </a:p>
        </p:txBody>
      </p:sp>
    </p:spTree>
    <p:extLst>
      <p:ext uri="{BB962C8B-B14F-4D97-AF65-F5344CB8AC3E}">
        <p14:creationId xmlns:p14="http://schemas.microsoft.com/office/powerpoint/2010/main" val="4010210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17</a:t>
            </a:fld>
            <a:endParaRPr lang="en-CA" dirty="0"/>
          </a:p>
        </p:txBody>
      </p:sp>
    </p:spTree>
    <p:extLst>
      <p:ext uri="{BB962C8B-B14F-4D97-AF65-F5344CB8AC3E}">
        <p14:creationId xmlns:p14="http://schemas.microsoft.com/office/powerpoint/2010/main" val="116470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19</a:t>
            </a:fld>
            <a:endParaRPr lang="en-CA" dirty="0"/>
          </a:p>
        </p:txBody>
      </p:sp>
    </p:spTree>
    <p:extLst>
      <p:ext uri="{BB962C8B-B14F-4D97-AF65-F5344CB8AC3E}">
        <p14:creationId xmlns:p14="http://schemas.microsoft.com/office/powerpoint/2010/main" val="100779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Notes</a:t>
            </a:r>
            <a:endParaRPr lang="fr-CA" dirty="0" smtClean="0"/>
          </a:p>
          <a:p>
            <a:r>
              <a:rPr lang="fr-CA" u="sng" dirty="0" smtClean="0">
                <a:solidFill>
                  <a:srgbClr val="FF33CC"/>
                </a:solidFill>
              </a:rPr>
              <a:t>L</a:t>
            </a:r>
            <a:r>
              <a:rPr lang="fr-CA" u="sng" dirty="0" smtClean="0"/>
              <a:t>oyer</a:t>
            </a:r>
            <a:r>
              <a:rPr lang="fr-CA" dirty="0" smtClean="0"/>
              <a:t> : </a:t>
            </a:r>
            <a:r>
              <a:rPr lang="fr-CA" dirty="0" smtClean="0">
                <a:solidFill>
                  <a:srgbClr val="FF33CC"/>
                </a:solidFill>
              </a:rPr>
              <a:t>La charge de travail liée au calcul des </a:t>
            </a:r>
            <a:r>
              <a:rPr lang="fr-CA" dirty="0" smtClean="0"/>
              <a:t>loyers </a:t>
            </a:r>
            <a:r>
              <a:rPr lang="fr-CA" dirty="0" smtClean="0">
                <a:solidFill>
                  <a:srgbClr val="FF33CC"/>
                </a:solidFill>
              </a:rPr>
              <a:t>évolue au fil du temps</a:t>
            </a:r>
            <a:r>
              <a:rPr lang="fr-CA" dirty="0" smtClean="0"/>
              <a:t>. Vous établissez </a:t>
            </a:r>
            <a:r>
              <a:rPr lang="fr-CA" dirty="0" smtClean="0">
                <a:solidFill>
                  <a:srgbClr val="FF33CC"/>
                </a:solidFill>
              </a:rPr>
              <a:t>le</a:t>
            </a:r>
            <a:r>
              <a:rPr lang="fr-CA" dirty="0" smtClean="0"/>
              <a:t> loyer lorsque vous louez </a:t>
            </a:r>
            <a:r>
              <a:rPr lang="fr-CA" dirty="0" smtClean="0">
                <a:solidFill>
                  <a:srgbClr val="FF33CC"/>
                </a:solidFill>
              </a:rPr>
              <a:t>un logement </a:t>
            </a:r>
            <a:r>
              <a:rPr lang="fr-CA" dirty="0" smtClean="0"/>
              <a:t>pour la première fois, puis vous l’augmentez </a:t>
            </a:r>
            <a:r>
              <a:rPr lang="fr-CA" dirty="0" smtClean="0">
                <a:solidFill>
                  <a:srgbClr val="FF33CC"/>
                </a:solidFill>
              </a:rPr>
              <a:t>c</a:t>
            </a:r>
            <a:r>
              <a:rPr lang="fr-CA" dirty="0" smtClean="0"/>
              <a:t>haque année selon les critères énoncés dans votre politique de logement. </a:t>
            </a:r>
            <a:r>
              <a:rPr lang="fr-CA" u="sng" dirty="0" smtClean="0"/>
              <a:t>Cette tâche se fait rapidement à l’aide d’une échelle des loyers</a:t>
            </a:r>
            <a:r>
              <a:rPr lang="fr-CA" u="sng" dirty="0" smtClean="0">
                <a:solidFill>
                  <a:srgbClr val="FF33CC"/>
                </a:solidFill>
              </a:rPr>
              <a:t>. </a:t>
            </a:r>
          </a:p>
          <a:p>
            <a:endParaRPr lang="fr-CA" dirty="0" smtClean="0"/>
          </a:p>
          <a:p>
            <a:r>
              <a:rPr lang="fr-CA" u="sng" dirty="0" smtClean="0">
                <a:solidFill>
                  <a:srgbClr val="FF33CC"/>
                </a:solidFill>
              </a:rPr>
              <a:t>P</a:t>
            </a:r>
            <a:r>
              <a:rPr lang="fr-CA" u="sng" dirty="0" smtClean="0"/>
              <a:t>erception</a:t>
            </a:r>
            <a:r>
              <a:rPr lang="fr-CA" dirty="0" smtClean="0"/>
              <a:t> : </a:t>
            </a:r>
            <a:r>
              <a:rPr lang="fr-CA" u="sng" dirty="0" smtClean="0">
                <a:solidFill>
                  <a:srgbClr val="FF33CC"/>
                </a:solidFill>
              </a:rPr>
              <a:t>La perception </a:t>
            </a:r>
            <a:r>
              <a:rPr lang="fr-CA" u="sng" dirty="0" smtClean="0"/>
              <a:t>requiert peu de temps</a:t>
            </a:r>
            <a:r>
              <a:rPr lang="fr-CA" u="sng" dirty="0" smtClean="0">
                <a:solidFill>
                  <a:srgbClr val="FF33CC"/>
                </a:solidFill>
              </a:rPr>
              <a:t>. </a:t>
            </a:r>
            <a:r>
              <a:rPr lang="fr-CA" dirty="0" smtClean="0"/>
              <a:t>Que vous ayez </a:t>
            </a:r>
            <a:r>
              <a:rPr lang="fr-CA" dirty="0" smtClean="0">
                <a:solidFill>
                  <a:srgbClr val="FF33CC"/>
                </a:solidFill>
              </a:rPr>
              <a:t>1 </a:t>
            </a:r>
            <a:r>
              <a:rPr lang="fr-CA" dirty="0" smtClean="0"/>
              <a:t>ou 500 </a:t>
            </a:r>
            <a:r>
              <a:rPr lang="fr-CA" dirty="0" smtClean="0">
                <a:solidFill>
                  <a:srgbClr val="FF33CC"/>
                </a:solidFill>
              </a:rPr>
              <a:t>logements</a:t>
            </a:r>
            <a:r>
              <a:rPr lang="fr-CA" dirty="0" smtClean="0"/>
              <a:t>, </a:t>
            </a:r>
            <a:r>
              <a:rPr lang="fr-CA" dirty="0" smtClean="0">
                <a:solidFill>
                  <a:srgbClr val="FF33CC"/>
                </a:solidFill>
              </a:rPr>
              <a:t>s</a:t>
            </a:r>
            <a:r>
              <a:rPr lang="fr-CA" dirty="0" smtClean="0"/>
              <a:t>i tous les locataires payent leur loyer, votre travail se limite à vérifier </a:t>
            </a:r>
            <a:r>
              <a:rPr lang="fr-CA" dirty="0" smtClean="0">
                <a:solidFill>
                  <a:srgbClr val="FF33CC"/>
                </a:solidFill>
              </a:rPr>
              <a:t>l</a:t>
            </a:r>
            <a:r>
              <a:rPr lang="fr-CA" dirty="0" smtClean="0"/>
              <a:t>es paiements </a:t>
            </a:r>
            <a:r>
              <a:rPr lang="fr-CA" dirty="0" smtClean="0">
                <a:solidFill>
                  <a:srgbClr val="FF33CC"/>
                </a:solidFill>
              </a:rPr>
              <a:t>e</a:t>
            </a:r>
            <a:r>
              <a:rPr lang="fr-CA" dirty="0" smtClean="0"/>
              <a:t>ffectués </a:t>
            </a:r>
            <a:r>
              <a:rPr lang="fr-CA" dirty="0" smtClean="0">
                <a:solidFill>
                  <a:srgbClr val="FF33CC"/>
                </a:solidFill>
              </a:rPr>
              <a:t>au moyen</a:t>
            </a:r>
            <a:r>
              <a:rPr lang="fr-CA" dirty="0" smtClean="0"/>
              <a:t> du rapport fourni par votre service des finances. C’est facile si vos locataires en ont l’</a:t>
            </a:r>
            <a:r>
              <a:rPr lang="fr-CA" u="sng" dirty="0" smtClean="0"/>
              <a:t>habitude</a:t>
            </a:r>
            <a:r>
              <a:rPr lang="fr-CA" dirty="0" smtClean="0"/>
              <a:t>. </a:t>
            </a:r>
          </a:p>
          <a:p>
            <a:endParaRPr lang="fr-CA" dirty="0" smtClean="0"/>
          </a:p>
          <a:p>
            <a:r>
              <a:rPr lang="fr-CA" u="sng" dirty="0" smtClean="0"/>
              <a:t>Recouvrement des arriéré</a:t>
            </a:r>
            <a:r>
              <a:rPr lang="fr-CA" u="sng" dirty="0" smtClean="0">
                <a:solidFill>
                  <a:srgbClr val="FF33CC"/>
                </a:solidFill>
              </a:rPr>
              <a:t>s</a:t>
            </a:r>
            <a:r>
              <a:rPr lang="fr-CA" dirty="0" smtClean="0"/>
              <a:t> : Le gros du travail survient lorsqu’un ou plusieurs locataires ne payent pas. S’amorce alors le processus éprouvant du recouvrement. </a:t>
            </a:r>
            <a:r>
              <a:rPr lang="fr-CA" u="sng" dirty="0" smtClean="0"/>
              <a:t>Chaque mauvais payeur</a:t>
            </a:r>
            <a:r>
              <a:rPr lang="fr-CA" dirty="0" smtClean="0"/>
              <a:t> (</a:t>
            </a:r>
            <a:r>
              <a:rPr lang="fr-CA" dirty="0" smtClean="0">
                <a:solidFill>
                  <a:srgbClr val="FF33CC"/>
                </a:solidFill>
              </a:rPr>
              <a:t>selon</a:t>
            </a:r>
            <a:r>
              <a:rPr lang="fr-CA" dirty="0" smtClean="0"/>
              <a:t> votre politique en matière d’arriéré) </a:t>
            </a:r>
            <a:r>
              <a:rPr lang="fr-CA" u="sng" dirty="0" smtClean="0"/>
              <a:t>peut </a:t>
            </a:r>
            <a:r>
              <a:rPr lang="fr-CA" u="sng" dirty="0" smtClean="0">
                <a:solidFill>
                  <a:srgbClr val="FF33CC"/>
                </a:solidFill>
              </a:rPr>
              <a:t>facilement</a:t>
            </a:r>
            <a:r>
              <a:rPr lang="fr-CA" u="sng" dirty="0" smtClean="0"/>
              <a:t> vous demander jusqu’à deux jours de travail</a:t>
            </a:r>
            <a:r>
              <a:rPr lang="fr-CA" dirty="0" smtClean="0"/>
              <a:t>. Et c’est sans compter tout le stress, les inquiétudes et le manque de fond</a:t>
            </a:r>
            <a:r>
              <a:rPr lang="fr-CA" dirty="0" smtClean="0">
                <a:solidFill>
                  <a:srgbClr val="FF33CC"/>
                </a:solidFill>
              </a:rPr>
              <a:t>s</a:t>
            </a:r>
            <a:r>
              <a:rPr lang="fr-CA" dirty="0" smtClean="0"/>
              <a:t> qui compliquent encore plus les choses.</a:t>
            </a:r>
          </a:p>
          <a:p>
            <a:endParaRPr lang="fr-CA" noProof="0" dirty="0" smtClean="0"/>
          </a:p>
          <a:p>
            <a:r>
              <a:rPr lang="fr-CA" u="sng" dirty="0" smtClean="0"/>
              <a:t>Membres</a:t>
            </a:r>
            <a:r>
              <a:rPr lang="fr-CA" dirty="0" smtClean="0"/>
              <a:t> : Des paiements réguliers permettent au conseil de bande d’entretenir les </a:t>
            </a:r>
            <a:r>
              <a:rPr lang="fr-CA" dirty="0" smtClean="0">
                <a:solidFill>
                  <a:srgbClr val="FF33CC"/>
                </a:solidFill>
              </a:rPr>
              <a:t>logements</a:t>
            </a:r>
            <a:r>
              <a:rPr lang="fr-CA" dirty="0" smtClean="0"/>
              <a:t>, d’en construire </a:t>
            </a:r>
            <a:r>
              <a:rPr lang="fr-CA" dirty="0" smtClean="0">
                <a:solidFill>
                  <a:srgbClr val="FF33CC"/>
                </a:solidFill>
              </a:rPr>
              <a:t>de nouveaux </a:t>
            </a:r>
            <a:r>
              <a:rPr lang="fr-CA" dirty="0" smtClean="0"/>
              <a:t>et de consacrer les enveloppes budgétaires </a:t>
            </a:r>
            <a:r>
              <a:rPr lang="fr-CA" dirty="0" smtClean="0">
                <a:solidFill>
                  <a:srgbClr val="FF33CC"/>
                </a:solidFill>
              </a:rPr>
              <a:t>aux </a:t>
            </a:r>
            <a:r>
              <a:rPr lang="fr-CA" dirty="0" smtClean="0"/>
              <a:t>programme</a:t>
            </a:r>
            <a:r>
              <a:rPr lang="fr-CA" dirty="0" smtClean="0">
                <a:solidFill>
                  <a:srgbClr val="FF33CC"/>
                </a:solidFill>
              </a:rPr>
              <a:t>s</a:t>
            </a:r>
            <a:r>
              <a:rPr lang="fr-CA" dirty="0" smtClean="0"/>
              <a:t> respectif</a:t>
            </a:r>
            <a:r>
              <a:rPr lang="fr-CA" dirty="0" smtClean="0">
                <a:solidFill>
                  <a:srgbClr val="FF33CC"/>
                </a:solidFill>
              </a:rPr>
              <a:t>s</a:t>
            </a:r>
            <a:r>
              <a:rPr lang="fr-CA" dirty="0" smtClean="0"/>
              <a:t>.</a:t>
            </a:r>
          </a:p>
          <a:p>
            <a:endParaRPr lang="fr-CA" dirty="0" smtClean="0"/>
          </a:p>
          <a:p>
            <a:r>
              <a:rPr lang="fr-CA" u="sng" dirty="0" smtClean="0"/>
              <a:t>Administration</a:t>
            </a:r>
            <a:r>
              <a:rPr lang="fr-CA" dirty="0" smtClean="0"/>
              <a:t> : Si les locataires payent, votre administration a plus de temps pour effectuer d’autres tâches. </a:t>
            </a:r>
          </a:p>
          <a:p>
            <a:endParaRPr lang="fr-CA" dirty="0" smtClean="0"/>
          </a:p>
          <a:p>
            <a:r>
              <a:rPr lang="fr-CA" u="sng" dirty="0" smtClean="0"/>
              <a:t>Conseil de bande</a:t>
            </a:r>
            <a:r>
              <a:rPr lang="fr-CA" dirty="0" smtClean="0"/>
              <a:t> : À moyen terme, </a:t>
            </a:r>
            <a:r>
              <a:rPr lang="fr-CA" dirty="0" smtClean="0">
                <a:solidFill>
                  <a:srgbClr val="FF33CC"/>
                </a:solidFill>
              </a:rPr>
              <a:t>lorsque l’</a:t>
            </a:r>
            <a:r>
              <a:rPr lang="fr-CA" dirty="0" smtClean="0"/>
              <a:t>exploitation</a:t>
            </a:r>
            <a:r>
              <a:rPr lang="fr-CA" dirty="0" smtClean="0">
                <a:solidFill>
                  <a:srgbClr val="FF33CC"/>
                </a:solidFill>
              </a:rPr>
              <a:t> des </a:t>
            </a:r>
            <a:r>
              <a:rPr lang="fr-CA" dirty="0" smtClean="0"/>
              <a:t>logement</a:t>
            </a:r>
            <a:r>
              <a:rPr lang="fr-CA" dirty="0" smtClean="0">
                <a:solidFill>
                  <a:srgbClr val="FF33CC"/>
                </a:solidFill>
              </a:rPr>
              <a:t>s va bon train et que tous sont respectueux, vous jouissez d’une meilleure</a:t>
            </a:r>
            <a:r>
              <a:rPr lang="fr-CA" dirty="0" smtClean="0"/>
              <a:t> stabilité (politique). </a:t>
            </a:r>
          </a:p>
          <a:p>
            <a:endParaRPr lang="fr-CA" dirty="0" smtClean="0"/>
          </a:p>
          <a:p>
            <a:r>
              <a:rPr lang="fr-CA" dirty="0" smtClean="0"/>
              <a:t>Par contre, une perception inefficace profite à un petit nombre aux frais des bon</a:t>
            </a:r>
            <a:r>
              <a:rPr lang="fr-CA" dirty="0" smtClean="0">
                <a:solidFill>
                  <a:srgbClr val="FF33CC"/>
                </a:solidFill>
              </a:rPr>
              <a:t>s</a:t>
            </a:r>
            <a:r>
              <a:rPr lang="fr-CA" dirty="0" smtClean="0"/>
              <a:t> payeurs.</a:t>
            </a:r>
          </a:p>
        </p:txBody>
      </p:sp>
      <p:sp>
        <p:nvSpPr>
          <p:cNvPr id="4" name="Slide Number Placeholder 3"/>
          <p:cNvSpPr>
            <a:spLocks noGrp="1"/>
          </p:cNvSpPr>
          <p:nvPr>
            <p:ph type="sldNum" sz="quarter" idx="10"/>
          </p:nvPr>
        </p:nvSpPr>
        <p:spPr/>
        <p:txBody>
          <a:bodyPr/>
          <a:lstStyle/>
          <a:p>
            <a:fld id="{FB88B0F5-CE8C-4614-9A8D-7575F954BBE1}" type="slidenum">
              <a:rPr lang="en-CA" smtClean="0"/>
              <a:pPr/>
              <a:t>2</a:t>
            </a:fld>
            <a:endParaRPr lang="en-CA" dirty="0"/>
          </a:p>
        </p:txBody>
      </p:sp>
    </p:spTree>
    <p:extLst>
      <p:ext uri="{BB962C8B-B14F-4D97-AF65-F5344CB8AC3E}">
        <p14:creationId xmlns:p14="http://schemas.microsoft.com/office/powerpoint/2010/main" val="278092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4</a:t>
            </a:fld>
            <a:endParaRPr lang="en-CA" dirty="0"/>
          </a:p>
        </p:txBody>
      </p:sp>
    </p:spTree>
    <p:extLst>
      <p:ext uri="{BB962C8B-B14F-4D97-AF65-F5344CB8AC3E}">
        <p14:creationId xmlns:p14="http://schemas.microsoft.com/office/powerpoint/2010/main" val="188503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Toutes les échelles de loyer sont déterminées à partir des dépenses et des revenus. Les autres </a:t>
            </a:r>
            <a:r>
              <a:rPr lang="fr-CA" dirty="0" smtClean="0">
                <a:solidFill>
                  <a:srgbClr val="FF33CC"/>
                </a:solidFill>
              </a:rPr>
              <a:t>facteurs </a:t>
            </a:r>
            <a:r>
              <a:rPr lang="fr-CA" dirty="0" smtClean="0"/>
              <a:t>sont secondaires. Par exemple, si vous désirez baisser le loyer des ménages à faible revenu, vous devrez réduire vos dépenses ou combler la différence </a:t>
            </a:r>
            <a:r>
              <a:rPr lang="fr-CA" dirty="0" smtClean="0">
                <a:solidFill>
                  <a:srgbClr val="FF33CC"/>
                </a:solidFill>
              </a:rPr>
              <a:t>avec </a:t>
            </a:r>
            <a:r>
              <a:rPr lang="fr-CA" dirty="0" smtClean="0"/>
              <a:t>une seconde source de revenu</a:t>
            </a:r>
            <a:r>
              <a:rPr lang="fr-CA" dirty="0" smtClean="0">
                <a:solidFill>
                  <a:srgbClr val="FF33CC"/>
                </a:solidFill>
              </a:rPr>
              <a:t>s</a:t>
            </a:r>
            <a:r>
              <a:rPr lang="fr-CA" dirty="0" smtClean="0"/>
              <a:t>.</a:t>
            </a:r>
          </a:p>
          <a:p>
            <a:r>
              <a:rPr lang="fr-CA" dirty="0" smtClean="0"/>
              <a:t>Concrètement, c</a:t>
            </a:r>
            <a:r>
              <a:rPr lang="fr-CA" dirty="0" smtClean="0">
                <a:solidFill>
                  <a:srgbClr val="FF33CC"/>
                </a:solidFill>
              </a:rPr>
              <a:t>e</a:t>
            </a:r>
            <a:r>
              <a:rPr lang="fr-CA" dirty="0" smtClean="0"/>
              <a:t>la signifie que vous devrez faire des choix.</a:t>
            </a:r>
          </a:p>
          <a:p>
            <a:r>
              <a:rPr lang="fr-CA" dirty="0" smtClean="0"/>
              <a:t>Fixe</a:t>
            </a:r>
            <a:r>
              <a:rPr lang="fr-CA" dirty="0" smtClean="0">
                <a:solidFill>
                  <a:srgbClr val="FF33CC"/>
                </a:solidFill>
              </a:rPr>
              <a:t>re</a:t>
            </a:r>
            <a:r>
              <a:rPr lang="fr-CA" dirty="0" smtClean="0"/>
              <a:t>z-vous à 150 $ le loyer des personnes à très faible revenu? Si </a:t>
            </a:r>
            <a:r>
              <a:rPr lang="fr-CA" dirty="0" smtClean="0">
                <a:solidFill>
                  <a:srgbClr val="FF33CC"/>
                </a:solidFill>
              </a:rPr>
              <a:t>oui</a:t>
            </a:r>
            <a:r>
              <a:rPr lang="fr-CA" dirty="0" smtClean="0"/>
              <a:t>, comment allez-vous équilibrer votre budget?</a:t>
            </a:r>
          </a:p>
          <a:p>
            <a:endParaRPr lang="fr-CA" noProof="0" dirty="0" smtClean="0"/>
          </a:p>
          <a:p>
            <a:endParaRPr lang="fr-CA" noProof="0"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5</a:t>
            </a:fld>
            <a:endParaRPr lang="en-CA" dirty="0"/>
          </a:p>
        </p:txBody>
      </p:sp>
    </p:spTree>
    <p:extLst>
      <p:ext uri="{BB962C8B-B14F-4D97-AF65-F5344CB8AC3E}">
        <p14:creationId xmlns:p14="http://schemas.microsoft.com/office/powerpoint/2010/main" val="10828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CA" dirty="0" smtClean="0"/>
              <a:t>Créances irrécouvrables. Comprend les montants dus jugés irrécouvrables pendant l’exercice. Les créances irrécouvrables ne sont comptabilisées que si toutes les démarches raisonnables pour recouvrer les sommes dues ont été tentées sans succès.</a:t>
            </a:r>
            <a:endParaRPr lang="en-CA" dirty="0" smtClean="0"/>
          </a:p>
        </p:txBody>
      </p:sp>
      <p:sp>
        <p:nvSpPr>
          <p:cNvPr id="4" name="Slide Number Placeholder 3"/>
          <p:cNvSpPr>
            <a:spLocks noGrp="1"/>
          </p:cNvSpPr>
          <p:nvPr>
            <p:ph type="sldNum" sz="quarter" idx="10"/>
          </p:nvPr>
        </p:nvSpPr>
        <p:spPr/>
        <p:txBody>
          <a:bodyPr/>
          <a:lstStyle/>
          <a:p>
            <a:fld id="{FB88B0F5-CE8C-4614-9A8D-7575F954BBE1}" type="slidenum">
              <a:rPr lang="en-CA" smtClean="0"/>
              <a:pPr/>
              <a:t>7</a:t>
            </a:fld>
            <a:endParaRPr lang="en-CA" dirty="0"/>
          </a:p>
        </p:txBody>
      </p:sp>
    </p:spTree>
    <p:extLst>
      <p:ext uri="{BB962C8B-B14F-4D97-AF65-F5344CB8AC3E}">
        <p14:creationId xmlns:p14="http://schemas.microsoft.com/office/powerpoint/2010/main" val="321118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C’est la formule la plus simple pour calculer les loyers.</a:t>
            </a:r>
          </a:p>
          <a:p>
            <a:r>
              <a:rPr lang="fr-CA" dirty="0" smtClean="0"/>
              <a:t>Donnez un exemple en utilisant les dépenses mensuelles d’un </a:t>
            </a:r>
            <a:r>
              <a:rPr lang="fr-CA" dirty="0" smtClean="0">
                <a:solidFill>
                  <a:srgbClr val="FF33CC"/>
                </a:solidFill>
              </a:rPr>
              <a:t>ensemble d’habitation</a:t>
            </a:r>
            <a:r>
              <a:rPr lang="fr-CA" dirty="0" smtClean="0"/>
              <a:t>. </a:t>
            </a:r>
          </a:p>
          <a:p>
            <a:r>
              <a:rPr lang="fr-CA" dirty="0" smtClean="0">
                <a:solidFill>
                  <a:srgbClr val="FF33CC"/>
                </a:solidFill>
              </a:rPr>
              <a:t>FRAIS D’ADMINISTRATION </a:t>
            </a:r>
            <a:r>
              <a:rPr lang="fr-CA" dirty="0" smtClean="0"/>
              <a:t>DIVERS : Vous pouvez facturer les membres pour </a:t>
            </a:r>
            <a:r>
              <a:rPr lang="fr-CA" dirty="0" smtClean="0">
                <a:solidFill>
                  <a:srgbClr val="FF33CC"/>
                </a:solidFill>
              </a:rPr>
              <a:t>d</a:t>
            </a:r>
            <a:r>
              <a:rPr lang="fr-CA" dirty="0" smtClean="0"/>
              <a:t>es services de planification budgétaire </a:t>
            </a:r>
            <a:r>
              <a:rPr lang="fr-CA" dirty="0" smtClean="0">
                <a:solidFill>
                  <a:srgbClr val="FF33CC"/>
                </a:solidFill>
              </a:rPr>
              <a:t>familiale</a:t>
            </a:r>
            <a:r>
              <a:rPr lang="fr-CA" dirty="0" smtClean="0"/>
              <a:t>, certaines rénovations, etc.</a:t>
            </a:r>
          </a:p>
          <a:p>
            <a:r>
              <a:rPr lang="fr-CA" dirty="0" smtClean="0"/>
              <a:t>PÉNALITÉ</a:t>
            </a:r>
            <a:r>
              <a:rPr lang="fr-CA" dirty="0" smtClean="0">
                <a:solidFill>
                  <a:srgbClr val="FF33CC"/>
                </a:solidFill>
              </a:rPr>
              <a:t>S</a:t>
            </a:r>
            <a:r>
              <a:rPr lang="fr-CA" dirty="0" smtClean="0"/>
              <a:t> ADMINISTRATIVE</a:t>
            </a:r>
            <a:r>
              <a:rPr lang="fr-CA" dirty="0" smtClean="0">
                <a:solidFill>
                  <a:srgbClr val="FF33CC"/>
                </a:solidFill>
              </a:rPr>
              <a:t>S</a:t>
            </a:r>
            <a:r>
              <a:rPr lang="fr-CA" dirty="0" smtClean="0"/>
              <a:t> : Vous pouvez sanctionner certains comportements en refilant la facture au locataire. Par exemple, si votre banque vous demande 40 $ pour un chèque qui a rebondi, vous pouvez facturer ce montant au locataire. </a:t>
            </a:r>
          </a:p>
          <a:p>
            <a:endParaRPr lang="fr-CA" noProof="0" dirty="0"/>
          </a:p>
        </p:txBody>
      </p:sp>
      <p:sp>
        <p:nvSpPr>
          <p:cNvPr id="4" name="Slide Number Placeholder 3"/>
          <p:cNvSpPr>
            <a:spLocks noGrp="1"/>
          </p:cNvSpPr>
          <p:nvPr>
            <p:ph type="sldNum" sz="quarter" idx="10"/>
          </p:nvPr>
        </p:nvSpPr>
        <p:spPr/>
        <p:txBody>
          <a:bodyPr/>
          <a:lstStyle/>
          <a:p>
            <a:fld id="{258D5FDA-7DA4-4F2A-93E8-48FADEC4A439}" type="slidenum">
              <a:rPr lang="en-CA" smtClean="0"/>
              <a:pPr/>
              <a:t>8</a:t>
            </a:fld>
            <a:endParaRPr lang="en-CA"/>
          </a:p>
        </p:txBody>
      </p:sp>
    </p:spTree>
    <p:extLst>
      <p:ext uri="{BB962C8B-B14F-4D97-AF65-F5344CB8AC3E}">
        <p14:creationId xmlns:p14="http://schemas.microsoft.com/office/powerpoint/2010/main" val="111099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CA" dirty="0" smtClean="0"/>
              <a:t>Le dilemme : </a:t>
            </a:r>
            <a:r>
              <a:rPr lang="fr-CA" dirty="0" smtClean="0">
                <a:solidFill>
                  <a:srgbClr val="FF33CC"/>
                </a:solidFill>
              </a:rPr>
              <a:t>b</a:t>
            </a:r>
            <a:r>
              <a:rPr lang="fr-CA" dirty="0" smtClean="0"/>
              <a:t>ien que la réalité soit plus complexe, </a:t>
            </a:r>
            <a:r>
              <a:rPr lang="fr-CA" dirty="0" smtClean="0">
                <a:solidFill>
                  <a:srgbClr val="FF33CC"/>
                </a:solidFill>
              </a:rPr>
              <a:t>ce sont </a:t>
            </a:r>
            <a:r>
              <a:rPr lang="fr-CA" dirty="0" smtClean="0"/>
              <a:t>les choix qui s’offrent à vous</a:t>
            </a:r>
            <a:r>
              <a:rPr lang="fr-CA" dirty="0" smtClean="0">
                <a:solidFill>
                  <a:srgbClr val="FF33CC"/>
                </a:solidFill>
              </a:rPr>
              <a:t>, </a:t>
            </a:r>
            <a:r>
              <a:rPr lang="fr-CA" dirty="0" smtClean="0"/>
              <a:t>et vous devrez appliquer les changements requis en fonction de votre décision. Par conséquent, en pratique, vous aurez à choisir entre ces deux options.</a:t>
            </a:r>
          </a:p>
          <a:p>
            <a:endParaRPr lang="fr-CA" noProof="0" dirty="0" smtClean="0"/>
          </a:p>
          <a:p>
            <a:endParaRPr lang="fr-CA" noProof="0" dirty="0" smtClean="0"/>
          </a:p>
          <a:p>
            <a:endParaRPr lang="en-US"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9</a:t>
            </a:fld>
            <a:endParaRPr lang="en-CA" dirty="0"/>
          </a:p>
        </p:txBody>
      </p:sp>
    </p:spTree>
    <p:extLst>
      <p:ext uri="{BB962C8B-B14F-4D97-AF65-F5344CB8AC3E}">
        <p14:creationId xmlns:p14="http://schemas.microsoft.com/office/powerpoint/2010/main" val="401341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 principe, si vous redistribuez le manque à gagner de 2 000 $, vous n’allez récupérer que 80 % de ce montant, c’est-à-dire 1 600 $.</a:t>
            </a:r>
          </a:p>
          <a:p>
            <a:r>
              <a:rPr lang="fr-CA" dirty="0" smtClean="0"/>
              <a:t>Vous devez donc vous poser la question suivante :</a:t>
            </a:r>
          </a:p>
          <a:p>
            <a:r>
              <a:rPr lang="fr-CA" dirty="0" smtClean="0"/>
              <a:t>Quel montant dois-je facturer </a:t>
            </a:r>
            <a:r>
              <a:rPr lang="fr-CA" dirty="0" smtClean="0">
                <a:solidFill>
                  <a:srgbClr val="FF33CC"/>
                </a:solidFill>
              </a:rPr>
              <a:t>pour </a:t>
            </a:r>
            <a:r>
              <a:rPr lang="fr-CA" dirty="0" smtClean="0"/>
              <a:t>récupérer les 10 000 $ si j’ai un taux de perception de 80 %? </a:t>
            </a:r>
          </a:p>
          <a:p>
            <a:r>
              <a:rPr lang="fr-CA" dirty="0" smtClean="0"/>
              <a:t>Vous devez ensuite déterminer quelle sera la meilleure méthode pour redistribuer ce montant.</a:t>
            </a:r>
            <a:endParaRPr lang="en-CA" dirty="0" smtClean="0"/>
          </a:p>
          <a:p>
            <a:pPr lvl="0"/>
            <a:r>
              <a:rPr lang="fr-CA" dirty="0" smtClean="0"/>
              <a:t>Proportionnellement au loyer actuel?</a:t>
            </a:r>
          </a:p>
          <a:p>
            <a:pPr lvl="0"/>
            <a:r>
              <a:rPr lang="fr-CA" dirty="0" smtClean="0"/>
              <a:t>Selon l</a:t>
            </a:r>
            <a:r>
              <a:rPr lang="fr-CA" dirty="0" smtClean="0">
                <a:solidFill>
                  <a:srgbClr val="FF33CC"/>
                </a:solidFill>
              </a:rPr>
              <a:t>e</a:t>
            </a:r>
            <a:r>
              <a:rPr lang="fr-CA" dirty="0" smtClean="0"/>
              <a:t> reven</a:t>
            </a:r>
            <a:r>
              <a:rPr lang="fr-CA" dirty="0" smtClean="0">
                <a:solidFill>
                  <a:srgbClr val="FF33CC"/>
                </a:solidFill>
              </a:rPr>
              <a:t>u</a:t>
            </a:r>
            <a:r>
              <a:rPr lang="fr-CA" dirty="0" smtClean="0"/>
              <a:t> du ménage?</a:t>
            </a:r>
          </a:p>
          <a:p>
            <a:pPr lvl="0"/>
            <a:r>
              <a:rPr lang="fr-CA" dirty="0" smtClean="0"/>
              <a:t>Selon la taille du logement?</a:t>
            </a:r>
          </a:p>
          <a:p>
            <a:pPr lvl="0"/>
            <a:r>
              <a:rPr lang="fr-CA" dirty="0" smtClean="0"/>
              <a:t>Selon l’emplacement?</a:t>
            </a:r>
          </a:p>
          <a:p>
            <a:pPr lvl="0"/>
            <a:r>
              <a:rPr lang="fr-CA" dirty="0" smtClean="0"/>
              <a:t>Selon l’âge du logement?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10</a:t>
            </a:fld>
            <a:endParaRPr lang="en-CA" dirty="0"/>
          </a:p>
        </p:txBody>
      </p:sp>
    </p:spTree>
    <p:extLst>
      <p:ext uri="{BB962C8B-B14F-4D97-AF65-F5344CB8AC3E}">
        <p14:creationId xmlns:p14="http://schemas.microsoft.com/office/powerpoint/2010/main" val="44563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11</a:t>
            </a:fld>
            <a:endParaRPr lang="en-CA" dirty="0"/>
          </a:p>
        </p:txBody>
      </p:sp>
    </p:spTree>
    <p:extLst>
      <p:ext uri="{BB962C8B-B14F-4D97-AF65-F5344CB8AC3E}">
        <p14:creationId xmlns:p14="http://schemas.microsoft.com/office/powerpoint/2010/main" val="314397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28"/>
            <a:ext cx="9144000" cy="4846320"/>
          </a:xfrm>
          <a:prstGeom prst="rect">
            <a:avLst/>
          </a:prstGeom>
        </p:spPr>
      </p:pic>
      <p:sp>
        <p:nvSpPr>
          <p:cNvPr id="12" name="Freeform 11"/>
          <p:cNvSpPr/>
          <p:nvPr userDrawn="1"/>
        </p:nvSpPr>
        <p:spPr>
          <a:xfrm>
            <a:off x="0" y="2135209"/>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rgbClr val="00629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Freeform 9"/>
          <p:cNvSpPr/>
          <p:nvPr userDrawn="1"/>
        </p:nvSpPr>
        <p:spPr>
          <a:xfrm>
            <a:off x="0" y="2406731"/>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13276"/>
            <a:ext cx="9144000" cy="1030224"/>
          </a:xfrm>
          <a:prstGeom prst="rect">
            <a:avLst/>
          </a:prstGeom>
        </p:spPr>
      </p:pic>
      <p:grpSp>
        <p:nvGrpSpPr>
          <p:cNvPr id="16" name="Group 15"/>
          <p:cNvGrpSpPr/>
          <p:nvPr userDrawn="1"/>
        </p:nvGrpSpPr>
        <p:grpSpPr>
          <a:xfrm>
            <a:off x="6460445" y="1565057"/>
            <a:ext cx="2240966" cy="2240966"/>
            <a:chOff x="6559301" y="1910502"/>
            <a:chExt cx="2240966" cy="2240966"/>
          </a:xfrm>
        </p:grpSpPr>
        <p:sp>
          <p:nvSpPr>
            <p:cNvPr id="17" name="Oval 16"/>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Oval 17"/>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4" name="Oval 3"/>
          <p:cNvSpPr/>
          <p:nvPr userDrawn="1"/>
        </p:nvSpPr>
        <p:spPr>
          <a:xfrm>
            <a:off x="6608631" y="1708474"/>
            <a:ext cx="1939389" cy="193938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Subtitle 2"/>
          <p:cNvSpPr>
            <a:spLocks noGrp="1"/>
          </p:cNvSpPr>
          <p:nvPr userDrawn="1">
            <p:ph type="subTitle" idx="1" hasCustomPrompt="1"/>
          </p:nvPr>
        </p:nvSpPr>
        <p:spPr>
          <a:xfrm>
            <a:off x="246322" y="3765007"/>
            <a:ext cx="6536472" cy="518711"/>
          </a:xfrm>
          <a:prstGeom prst="rect">
            <a:avLst/>
          </a:prstGeom>
        </p:spPr>
        <p:txBody>
          <a:bodyPr/>
          <a:lstStyle>
            <a:lvl1pPr marL="0" indent="0" algn="l">
              <a:lnSpc>
                <a:spcPts val="1900"/>
              </a:lnSpc>
              <a:spcBef>
                <a:spcPts val="600"/>
              </a:spcBef>
              <a:buNone/>
              <a:defRPr sz="1800" b="1">
                <a:solidFill>
                  <a:srgbClr val="63666A"/>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Insert Subtitle of Presentation</a:t>
            </a:r>
            <a:endParaRPr lang="en-US" dirty="0"/>
          </a:p>
        </p:txBody>
      </p:sp>
      <p:sp>
        <p:nvSpPr>
          <p:cNvPr id="38" name="Text Placeholder 36"/>
          <p:cNvSpPr>
            <a:spLocks noGrp="1"/>
          </p:cNvSpPr>
          <p:nvPr userDrawn="1">
            <p:ph type="body" sz="quarter" idx="12" hasCustomPrompt="1"/>
          </p:nvPr>
        </p:nvSpPr>
        <p:spPr>
          <a:xfrm>
            <a:off x="246746" y="2793817"/>
            <a:ext cx="6539042" cy="1003806"/>
          </a:xfrm>
          <a:prstGeom prst="rect">
            <a:avLst/>
          </a:prstGeom>
        </p:spPr>
        <p:txBody>
          <a:bodyPr anchor="b" anchorCtr="0"/>
          <a:lstStyle>
            <a:lvl1pPr marL="0" indent="0">
              <a:lnSpc>
                <a:spcPts val="3800"/>
              </a:lnSpc>
              <a:spcBef>
                <a:spcPts val="0"/>
              </a:spcBef>
              <a:buNone/>
              <a:defRPr sz="3600">
                <a:solidFill>
                  <a:srgbClr val="63666A"/>
                </a:solidFill>
                <a:latin typeface="+mj-lt"/>
              </a:defRPr>
            </a:lvl1pPr>
          </a:lstStyle>
          <a:p>
            <a:pPr lvl="0"/>
            <a:r>
              <a:rPr lang="en-US" dirty="0" smtClean="0"/>
              <a:t>Insert Title of Presentation</a:t>
            </a:r>
          </a:p>
        </p:txBody>
      </p:sp>
    </p:spTree>
    <p:extLst>
      <p:ext uri="{BB962C8B-B14F-4D97-AF65-F5344CB8AC3E}">
        <p14:creationId xmlns:p14="http://schemas.microsoft.com/office/powerpoint/2010/main" val="3678391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3" name="Rectangle 12"/>
          <p:cNvSpPr/>
          <p:nvPr userDrawn="1"/>
        </p:nvSpPr>
        <p:spPr>
          <a:xfrm>
            <a:off x="0" y="2338"/>
            <a:ext cx="9143999" cy="41526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p:cNvSpPr/>
          <p:nvPr userDrawn="1"/>
        </p:nvSpPr>
        <p:spPr>
          <a:xfrm>
            <a:off x="0" y="4393090"/>
            <a:ext cx="9143999" cy="75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Freeform 18"/>
          <p:cNvSpPr/>
          <p:nvPr userDrawn="1"/>
        </p:nvSpPr>
        <p:spPr>
          <a:xfrm>
            <a:off x="0" y="2781593"/>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322067" y="233726"/>
            <a:ext cx="7188805" cy="2391192"/>
          </a:xfrm>
        </p:spPr>
        <p:txBody>
          <a:bodyPr/>
          <a:lstStyle>
            <a:lvl1pPr>
              <a:lnSpc>
                <a:spcPts val="3200"/>
              </a:lnSpc>
              <a:defRPr sz="3000">
                <a:latin typeface="+mj-lt"/>
              </a:defRPr>
            </a:lvl1pPr>
          </a:lstStyle>
          <a:p>
            <a:r>
              <a:rPr lang="en-US" dirty="0" smtClean="0"/>
              <a:t>Click to edit Master title style</a:t>
            </a:r>
            <a:endParaRPr lang="en-US" dirty="0"/>
          </a:p>
        </p:txBody>
      </p:sp>
      <p:sp>
        <p:nvSpPr>
          <p:cNvPr id="20" name="Freeform 19"/>
          <p:cNvSpPr/>
          <p:nvPr userDrawn="1"/>
        </p:nvSpPr>
        <p:spPr>
          <a:xfrm>
            <a:off x="0" y="3053115"/>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nvGrpSpPr>
          <p:cNvPr id="22" name="Group 21"/>
          <p:cNvGrpSpPr/>
          <p:nvPr userDrawn="1"/>
        </p:nvGrpSpPr>
        <p:grpSpPr>
          <a:xfrm>
            <a:off x="6559301" y="1923401"/>
            <a:ext cx="2240966" cy="2240966"/>
            <a:chOff x="6559301" y="1910502"/>
            <a:chExt cx="2240966" cy="2240966"/>
          </a:xfrm>
        </p:grpSpPr>
        <p:sp>
          <p:nvSpPr>
            <p:cNvPr id="24" name="Oval 23"/>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3" name="Oval 22"/>
          <p:cNvSpPr/>
          <p:nvPr userDrawn="1"/>
        </p:nvSpPr>
        <p:spPr>
          <a:xfrm>
            <a:off x="6707487" y="2066818"/>
            <a:ext cx="1939389" cy="193938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87706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_1 column">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578996" y="1531201"/>
            <a:ext cx="8329530" cy="3080632"/>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5"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lvl1pPr>
              <a:defRPr>
                <a:latin typeface="+mj-lt"/>
              </a:defRPr>
            </a:lvl1p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8" name="Oval 7"/>
          <p:cNvSpPr/>
          <p:nvPr userDrawn="1"/>
        </p:nvSpPr>
        <p:spPr>
          <a:xfrm>
            <a:off x="7679315" y="418985"/>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5851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2 column">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57899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2"/>
          <p:cNvSpPr>
            <a:spLocks noGrp="1"/>
          </p:cNvSpPr>
          <p:nvPr>
            <p:ph idx="15" hasCustomPrompt="1"/>
          </p:nvPr>
        </p:nvSpPr>
        <p:spPr>
          <a:xfrm>
            <a:off x="485945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8"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329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Content images">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10"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3" name="Content Placeholder 2"/>
          <p:cNvSpPr>
            <a:spLocks noGrp="1"/>
          </p:cNvSpPr>
          <p:nvPr>
            <p:ph idx="14" hasCustomPrompt="1"/>
          </p:nvPr>
        </p:nvSpPr>
        <p:spPr>
          <a:xfrm>
            <a:off x="578994" y="1531864"/>
            <a:ext cx="5175695"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3"/>
          <p:cNvSpPr>
            <a:spLocks noGrp="1"/>
          </p:cNvSpPr>
          <p:nvPr>
            <p:ph sz="quarter" idx="16" hasCustomPrompt="1"/>
          </p:nvPr>
        </p:nvSpPr>
        <p:spPr>
          <a:xfrm>
            <a:off x="6050845" y="314090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15" name="Content Placeholder 3"/>
          <p:cNvSpPr>
            <a:spLocks noGrp="1"/>
          </p:cNvSpPr>
          <p:nvPr>
            <p:ph sz="quarter" idx="17" hasCustomPrompt="1"/>
          </p:nvPr>
        </p:nvSpPr>
        <p:spPr>
          <a:xfrm>
            <a:off x="6045250" y="161019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8" name="Oval 7"/>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3563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1" name="Content Placeholder 3"/>
          <p:cNvSpPr>
            <a:spLocks noGrp="1"/>
          </p:cNvSpPr>
          <p:nvPr>
            <p:ph sz="quarter" idx="15" hasCustomPrompt="1"/>
          </p:nvPr>
        </p:nvSpPr>
        <p:spPr>
          <a:xfrm>
            <a:off x="685800" y="1860317"/>
            <a:ext cx="7772400" cy="2753394"/>
          </a:xfrm>
          <a:prstGeom prst="rect">
            <a:avLst/>
          </a:prstGeom>
          <a:solidFill>
            <a:srgbClr val="D9D9D9"/>
          </a:solidFill>
        </p:spPr>
        <p:txBody>
          <a:bodyPr vert="horz" tIns="914400" anchor="ctr" anchorCtr="0"/>
          <a:lstStyle>
            <a:lvl1pPr marL="0" indent="0" algn="ctr">
              <a:lnSpc>
                <a:spcPts val="2500"/>
              </a:lnSpc>
              <a:buNone/>
              <a:defRPr sz="2400">
                <a:solidFill>
                  <a:schemeClr val="bg1">
                    <a:lumMod val="50000"/>
                  </a:schemeClr>
                </a:solidFill>
                <a:latin typeface="+mn-lt"/>
                <a:cs typeface="Calibri" panose="020F0502020204030204" pitchFamily="34" charset="0"/>
              </a:defRPr>
            </a:lvl1pPr>
          </a:lstStyle>
          <a:p>
            <a:pPr lvl="0"/>
            <a:r>
              <a:rPr lang="en-US" dirty="0" smtClean="0"/>
              <a:t>Insert graph/image</a:t>
            </a:r>
            <a:endParaRPr lang="en-US" dirty="0"/>
          </a:p>
        </p:txBody>
      </p:sp>
      <p:sp>
        <p:nvSpPr>
          <p:cNvPr id="12" name="Text Placeholder 13"/>
          <p:cNvSpPr>
            <a:spLocks noGrp="1"/>
          </p:cNvSpPr>
          <p:nvPr>
            <p:ph type="body" sz="quarter" idx="14" hasCustomPrompt="1"/>
          </p:nvPr>
        </p:nvSpPr>
        <p:spPr>
          <a:xfrm>
            <a:off x="574422" y="1531345"/>
            <a:ext cx="7883777" cy="328971"/>
          </a:xfrm>
          <a:prstGeom prst="rect">
            <a:avLst/>
          </a:prstGeom>
        </p:spPr>
        <p:txBody>
          <a:bodyPr vert="horz"/>
          <a:lstStyle>
            <a:lvl1pPr marL="0" indent="0">
              <a:lnSpc>
                <a:spcPts val="2000"/>
              </a:lnSpc>
              <a:buNone/>
              <a:defRPr lang="en-US" sz="1800" b="1" kern="1200" dirty="0">
                <a:solidFill>
                  <a:schemeClr val="tx1">
                    <a:lumMod val="65000"/>
                    <a:lumOff val="35000"/>
                  </a:schemeClr>
                </a:solidFill>
                <a:latin typeface="+mn-lt"/>
                <a:ea typeface="+mn-ea"/>
                <a:cs typeface="Calibri" panose="020F0502020204030204" pitchFamily="34" charset="0"/>
              </a:defRPr>
            </a:lvl1pPr>
          </a:lstStyle>
          <a:p>
            <a:pPr>
              <a:buNone/>
            </a:pPr>
            <a:r>
              <a:rPr lang="en-US" b="1" dirty="0" smtClean="0"/>
              <a:t>Insert Subtitle</a:t>
            </a:r>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135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230918" y="1506897"/>
            <a:ext cx="8671532" cy="3280168"/>
          </a:xfrm>
          <a:prstGeom prst="rect">
            <a:avLst/>
          </a:prstGeom>
        </p:spPr>
        <p:txBody>
          <a:bodyPr vert="horz" anchor="ctr" anchorCtr="0"/>
          <a:lstStyle>
            <a:lvl1pPr marL="0" indent="0" algn="ctr">
              <a:lnSpc>
                <a:spcPts val="2900"/>
              </a:lnSpc>
              <a:spcBef>
                <a:spcPts val="0"/>
              </a:spcBef>
              <a:spcAft>
                <a:spcPts val="800"/>
              </a:spcAft>
              <a:buNone/>
              <a:defRPr sz="2800" b="0" i="1">
                <a:solidFill>
                  <a:schemeClr val="accent5"/>
                </a:solidFill>
                <a:latin typeface="+mn-lt"/>
                <a:cs typeface="Calibri" panose="020F0502020204030204" pitchFamily="34" charset="0"/>
              </a:defRPr>
            </a:lvl1pPr>
          </a:lstStyle>
          <a:p>
            <a:pPr lvl="0"/>
            <a:r>
              <a:rPr lang="en-CA" dirty="0" smtClean="0"/>
              <a:t>Click to Add Title</a:t>
            </a:r>
            <a:endParaRPr lang="en-US" dirty="0"/>
          </a:p>
        </p:txBody>
      </p:sp>
      <p:sp>
        <p:nvSpPr>
          <p:cNvPr id="6"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4" name="Oval 3"/>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144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28599" y="233726"/>
            <a:ext cx="8679927" cy="1407302"/>
            <a:chOff x="228599" y="233726"/>
            <a:chExt cx="8679927" cy="1407302"/>
          </a:xfrm>
        </p:grpSpPr>
        <p:sp>
          <p:nvSpPr>
            <p:cNvPr id="7" name="Rectangle 6"/>
            <p:cNvSpPr/>
            <p:nvPr userDrawn="1"/>
          </p:nvSpPr>
          <p:spPr>
            <a:xfrm>
              <a:off x="229782" y="233726"/>
              <a:ext cx="8678744" cy="13000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Freeform 26"/>
            <p:cNvSpPr/>
            <p:nvPr userDrawn="1"/>
          </p:nvSpPr>
          <p:spPr>
            <a:xfrm>
              <a:off x="228599" y="1012271"/>
              <a:ext cx="8679926" cy="628757"/>
            </a:xfrm>
            <a:custGeom>
              <a:avLst/>
              <a:gdLst>
                <a:gd name="connsiteX0" fmla="*/ 4198753 w 8679926"/>
                <a:gd name="connsiteY0" fmla="*/ 0 h 628757"/>
                <a:gd name="connsiteX1" fmla="*/ 8526262 w 8679926"/>
                <a:gd name="connsiteY1" fmla="*/ 321604 h 628757"/>
                <a:gd name="connsiteX2" fmla="*/ 8679926 w 8679926"/>
                <a:gd name="connsiteY2" fmla="*/ 349561 h 628757"/>
                <a:gd name="connsiteX3" fmla="*/ 8679926 w 8679926"/>
                <a:gd name="connsiteY3" fmla="*/ 628757 h 628757"/>
                <a:gd name="connsiteX4" fmla="*/ 0 w 8679926"/>
                <a:gd name="connsiteY4" fmla="*/ 628757 h 628757"/>
                <a:gd name="connsiteX5" fmla="*/ 0 w 8679926"/>
                <a:gd name="connsiteY5" fmla="*/ 302573 h 628757"/>
                <a:gd name="connsiteX6" fmla="*/ 509409 w 8679926"/>
                <a:gd name="connsiteY6" fmla="*/ 227280 h 628757"/>
                <a:gd name="connsiteX7" fmla="*/ 4198753 w 8679926"/>
                <a:gd name="connsiteY7" fmla="*/ 0 h 62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628757">
                  <a:moveTo>
                    <a:pt x="4198753" y="0"/>
                  </a:moveTo>
                  <a:cubicBezTo>
                    <a:pt x="5801760" y="0"/>
                    <a:pt x="7290950" y="118560"/>
                    <a:pt x="8526262" y="321604"/>
                  </a:cubicBezTo>
                  <a:lnTo>
                    <a:pt x="8679926" y="349561"/>
                  </a:lnTo>
                  <a:lnTo>
                    <a:pt x="8679926" y="628757"/>
                  </a:lnTo>
                  <a:lnTo>
                    <a:pt x="0" y="628757"/>
                  </a:lnTo>
                  <a:lnTo>
                    <a:pt x="0" y="302573"/>
                  </a:lnTo>
                  <a:lnTo>
                    <a:pt x="509409" y="227280"/>
                  </a:lnTo>
                  <a:cubicBezTo>
                    <a:pt x="1606115" y="82333"/>
                    <a:pt x="2862915" y="0"/>
                    <a:pt x="4198753"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sp>
          <p:nvSpPr>
            <p:cNvPr id="29" name="Freeform 28"/>
            <p:cNvSpPr/>
            <p:nvPr userDrawn="1"/>
          </p:nvSpPr>
          <p:spPr>
            <a:xfrm>
              <a:off x="228599" y="1168809"/>
              <a:ext cx="8679926" cy="472219"/>
            </a:xfrm>
            <a:custGeom>
              <a:avLst/>
              <a:gdLst>
                <a:gd name="connsiteX0" fmla="*/ 4198753 w 8679926"/>
                <a:gd name="connsiteY0" fmla="*/ 0 h 472219"/>
                <a:gd name="connsiteX1" fmla="*/ 8526262 w 8679926"/>
                <a:gd name="connsiteY1" fmla="*/ 321604 h 472219"/>
                <a:gd name="connsiteX2" fmla="*/ 8679926 w 8679926"/>
                <a:gd name="connsiteY2" fmla="*/ 349561 h 472219"/>
                <a:gd name="connsiteX3" fmla="*/ 8679926 w 8679926"/>
                <a:gd name="connsiteY3" fmla="*/ 472219 h 472219"/>
                <a:gd name="connsiteX4" fmla="*/ 0 w 8679926"/>
                <a:gd name="connsiteY4" fmla="*/ 472219 h 472219"/>
                <a:gd name="connsiteX5" fmla="*/ 0 w 8679926"/>
                <a:gd name="connsiteY5" fmla="*/ 302573 h 472219"/>
                <a:gd name="connsiteX6" fmla="*/ 509409 w 8679926"/>
                <a:gd name="connsiteY6" fmla="*/ 227280 h 472219"/>
                <a:gd name="connsiteX7" fmla="*/ 4198753 w 8679926"/>
                <a:gd name="connsiteY7" fmla="*/ 0 h 4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472219">
                  <a:moveTo>
                    <a:pt x="4198753" y="0"/>
                  </a:moveTo>
                  <a:cubicBezTo>
                    <a:pt x="5801760" y="0"/>
                    <a:pt x="7290950" y="118560"/>
                    <a:pt x="8526262" y="321604"/>
                  </a:cubicBezTo>
                  <a:lnTo>
                    <a:pt x="8679926" y="349561"/>
                  </a:lnTo>
                  <a:lnTo>
                    <a:pt x="8679926" y="472219"/>
                  </a:lnTo>
                  <a:lnTo>
                    <a:pt x="0" y="472219"/>
                  </a:lnTo>
                  <a:lnTo>
                    <a:pt x="0" y="302573"/>
                  </a:lnTo>
                  <a:lnTo>
                    <a:pt x="509409" y="227280"/>
                  </a:lnTo>
                  <a:cubicBezTo>
                    <a:pt x="1606115" y="82333"/>
                    <a:pt x="2862915" y="0"/>
                    <a:pt x="419875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sp>
        <p:nvSpPr>
          <p:cNvPr id="9" name="TextBox 8"/>
          <p:cNvSpPr txBox="1"/>
          <p:nvPr/>
        </p:nvSpPr>
        <p:spPr>
          <a:xfrm>
            <a:off x="910" y="4615244"/>
            <a:ext cx="9143090" cy="528256"/>
          </a:xfrm>
          <a:prstGeom prst="rect">
            <a:avLst/>
          </a:prstGeom>
          <a:solidFill>
            <a:schemeClr val="bg1"/>
          </a:solidFill>
        </p:spPr>
        <p:txBody>
          <a:bodyPr wrap="square" lIns="0" tIns="0" rIns="0" bIns="0" rtlCol="0" anchor="ctr" anchorCtr="0">
            <a:no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fr-FR" sz="1000" kern="0" spc="50" dirty="0" smtClean="0">
                <a:solidFill>
                  <a:schemeClr val="tx2"/>
                </a:solidFill>
                <a:latin typeface="+mn-lt"/>
                <a:ea typeface="+mn-ea"/>
                <a:cs typeface="Calibri" panose="020F0502020204030204" pitchFamily="34" charset="0"/>
              </a:rPr>
              <a:t>SOCIÉTÉ CANADIENNE D’HYPOTHÈQUES ET DE LOGEMENT</a:t>
            </a:r>
            <a:endParaRPr kumimoji="1" lang="en-US" sz="1000" kern="0" spc="50" dirty="0" smtClean="0">
              <a:solidFill>
                <a:schemeClr val="tx2"/>
              </a:solidFill>
              <a:latin typeface="+mn-lt"/>
              <a:ea typeface="+mn-ea"/>
              <a:cs typeface="Calibri" panose="020F0502020204030204" pitchFamily="34" charset="0"/>
            </a:endParaRPr>
          </a:p>
        </p:txBody>
      </p:sp>
      <p:sp>
        <p:nvSpPr>
          <p:cNvPr id="17"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8865" y="4829239"/>
            <a:ext cx="232286" cy="97426"/>
          </a:xfrm>
          <a:prstGeom prst="rect">
            <a:avLst/>
          </a:prstGeom>
        </p:spPr>
      </p:pic>
      <p:sp>
        <p:nvSpPr>
          <p:cNvPr id="16"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grpSp>
        <p:nvGrpSpPr>
          <p:cNvPr id="14" name="Group 13"/>
          <p:cNvGrpSpPr/>
          <p:nvPr userDrawn="1"/>
        </p:nvGrpSpPr>
        <p:grpSpPr>
          <a:xfrm>
            <a:off x="7601544" y="336432"/>
            <a:ext cx="1202060" cy="1202060"/>
            <a:chOff x="6559301" y="1910502"/>
            <a:chExt cx="2240966" cy="2240966"/>
          </a:xfrm>
        </p:grpSpPr>
        <p:sp>
          <p:nvSpPr>
            <p:cNvPr id="19" name="Oval 18"/>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14761413"/>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64" r:id="rId3"/>
    <p:sldLayoutId id="2147483692" r:id="rId4"/>
    <p:sldLayoutId id="2147483743" r:id="rId5"/>
    <p:sldLayoutId id="2147483740" r:id="rId6"/>
    <p:sldLayoutId id="2147483742" r:id="rId7"/>
  </p:sldLayoutIdLst>
  <p:timing>
    <p:tnLst>
      <p:par>
        <p:cTn id="1" dur="indefinite" restart="never" nodeType="tmRoot"/>
      </p:par>
    </p:tnLst>
  </p:timing>
  <p:hf hdr="0" ftr="0" dt="0"/>
  <p:txStyles>
    <p:titleStyle>
      <a:lvl1pPr algn="l" defTabSz="457200" rtl="0" eaLnBrk="1" latinLnBrk="0" hangingPunct="1">
        <a:lnSpc>
          <a:spcPts val="2600"/>
        </a:lnSpc>
        <a:spcBef>
          <a:spcPct val="0"/>
        </a:spcBef>
        <a:buNone/>
        <a:defRPr sz="2400" b="0"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fr-FR" dirty="0"/>
              <a:t>Stratégies pour les communautés des Premières Nations</a:t>
            </a:r>
          </a:p>
        </p:txBody>
      </p:sp>
      <p:sp>
        <p:nvSpPr>
          <p:cNvPr id="8" name="Text Placeholder 7"/>
          <p:cNvSpPr>
            <a:spLocks noGrp="1"/>
          </p:cNvSpPr>
          <p:nvPr>
            <p:ph type="body" sz="quarter" idx="12"/>
          </p:nvPr>
        </p:nvSpPr>
        <p:spPr/>
        <p:txBody>
          <a:bodyPr/>
          <a:lstStyle/>
          <a:p>
            <a:r>
              <a:rPr lang="fr-CA" dirty="0">
                <a:latin typeface="Calibri Light" panose="020F0302020204030204" pitchFamily="34" charset="0"/>
                <a:cs typeface="Arial" panose="020B0604020202020204" pitchFamily="34" charset="0"/>
              </a:rPr>
              <a:t>Frais d’occupation des logements locatifs</a:t>
            </a:r>
            <a:endParaRPr lang="en-US" dirty="0" smtClean="0"/>
          </a:p>
        </p:txBody>
      </p:sp>
    </p:spTree>
    <p:extLst>
      <p:ext uri="{BB962C8B-B14F-4D97-AF65-F5344CB8AC3E}">
        <p14:creationId xmlns:p14="http://schemas.microsoft.com/office/powerpoint/2010/main" val="233698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578995" y="1531864"/>
            <a:ext cx="7960094" cy="3081600"/>
          </a:xfrm>
        </p:spPr>
        <p:txBody>
          <a:bodyPr/>
          <a:lstStyle/>
          <a:p>
            <a:pPr lvl="0"/>
            <a:r>
              <a:rPr lang="fr-FR" dirty="0"/>
              <a:t>Si vous redistribuez le manque à gagner, vous continuerez d’obtenir des résultats déficitaires</a:t>
            </a:r>
            <a:r>
              <a:rPr lang="fr-FR" dirty="0" smtClean="0"/>
              <a:t>.</a:t>
            </a:r>
            <a:endParaRPr lang="fr-FR" dirty="0"/>
          </a:p>
          <a:p>
            <a:pPr lvl="0"/>
            <a:r>
              <a:rPr lang="fr-FR" dirty="0"/>
              <a:t>Par exemple, si vous redistribuez un manque de 2 000 $ en ayant un taux de perception de 80 %, vous récupérerez seulement 1 600 $. </a:t>
            </a:r>
          </a:p>
          <a:p>
            <a:pPr lvl="0"/>
            <a:r>
              <a:rPr lang="fr-FR" dirty="0"/>
              <a:t>Combien devriez-vous facturer si vous voulez récupérer 10 000 $ avec un taux de perception de 80 %? </a:t>
            </a:r>
            <a:r>
              <a:rPr lang="fr-FR" dirty="0" smtClean="0"/>
              <a:t>10</a:t>
            </a:r>
            <a:r>
              <a:rPr lang="fr-FR" dirty="0"/>
              <a:t> 000 $/80 % = 12 500 $</a:t>
            </a:r>
          </a:p>
          <a:p>
            <a:endParaRPr lang="en-CA" dirty="0"/>
          </a:p>
        </p:txBody>
      </p:sp>
      <p:sp>
        <p:nvSpPr>
          <p:cNvPr id="3" name="Content Placeholder 2"/>
          <p:cNvSpPr>
            <a:spLocks noGrp="1"/>
          </p:cNvSpPr>
          <p:nvPr>
            <p:ph idx="15"/>
          </p:nvPr>
        </p:nvSpPr>
        <p:spPr>
          <a:xfrm>
            <a:off x="2338002" y="3460493"/>
            <a:ext cx="4052871" cy="642585"/>
          </a:xfrm>
          <a:ln w="38100">
            <a:solidFill>
              <a:schemeClr val="bg2"/>
            </a:solidFill>
          </a:ln>
        </p:spPr>
        <p:txBody>
          <a:bodyPr/>
          <a:lstStyle/>
          <a:p>
            <a:pPr marL="0" indent="0" algn="ctr">
              <a:buNone/>
            </a:pPr>
            <a:r>
              <a:rPr lang="fr-FR" dirty="0">
                <a:solidFill>
                  <a:schemeClr val="tx1"/>
                </a:solidFill>
              </a:rPr>
              <a:t>Vous devrez donc facturer 12 500 $ pour récupérer 10 000 </a:t>
            </a:r>
            <a:r>
              <a:rPr lang="fr-FR" dirty="0" smtClean="0">
                <a:solidFill>
                  <a:schemeClr val="tx1"/>
                </a:solidFill>
              </a:rPr>
              <a:t>$.</a:t>
            </a:r>
            <a:r>
              <a:rPr lang="en-CA" dirty="0" smtClean="0">
                <a:solidFill>
                  <a:schemeClr val="tx1"/>
                </a:solidFill>
              </a:rPr>
              <a:t> </a:t>
            </a:r>
            <a:endParaRPr lang="en-CA" dirty="0"/>
          </a:p>
        </p:txBody>
      </p:sp>
      <p:sp>
        <p:nvSpPr>
          <p:cNvPr id="4" name="Title 3"/>
          <p:cNvSpPr>
            <a:spLocks noGrp="1"/>
          </p:cNvSpPr>
          <p:nvPr>
            <p:ph type="title"/>
          </p:nvPr>
        </p:nvSpPr>
        <p:spPr>
          <a:xfrm>
            <a:off x="322067" y="444741"/>
            <a:ext cx="7188805" cy="817456"/>
          </a:xfrm>
        </p:spPr>
        <p:txBody>
          <a:bodyPr/>
          <a:lstStyle/>
          <a:p>
            <a:r>
              <a:rPr lang="fr-FR" dirty="0"/>
              <a:t>Inclure les pertes prévues dans les loyers</a:t>
            </a:r>
            <a:r>
              <a:rPr lang="en-CA" dirty="0"/>
              <a:t/>
            </a:r>
            <a:br>
              <a:rPr lang="en-CA" dirty="0"/>
            </a:b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10</a:t>
            </a:fld>
            <a:endParaRPr lang="en-CA" dirty="0"/>
          </a:p>
        </p:txBody>
      </p:sp>
    </p:spTree>
    <p:extLst>
      <p:ext uri="{BB962C8B-B14F-4D97-AF65-F5344CB8AC3E}">
        <p14:creationId xmlns:p14="http://schemas.microsoft.com/office/powerpoint/2010/main" val="2789250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512671"/>
            <a:ext cx="7957324" cy="3366701"/>
          </a:xfrm>
        </p:spPr>
        <p:txBody>
          <a:bodyPr/>
          <a:lstStyle/>
          <a:p>
            <a:pPr lvl="1">
              <a:lnSpc>
                <a:spcPct val="100000"/>
              </a:lnSpc>
            </a:pPr>
            <a:r>
              <a:rPr lang="fr-FR" sz="1800" dirty="0"/>
              <a:t>les revenus sont inscrits dans l’état des résultats dès qu’ils sont générés, peu importe s’il s’agit d’argent comptant;</a:t>
            </a:r>
          </a:p>
          <a:p>
            <a:pPr lvl="1">
              <a:lnSpc>
                <a:spcPct val="100000"/>
              </a:lnSpc>
            </a:pPr>
            <a:endParaRPr lang="fr-FR" sz="1800" dirty="0"/>
          </a:p>
          <a:p>
            <a:pPr lvl="1">
              <a:lnSpc>
                <a:spcPct val="100000"/>
              </a:lnSpc>
            </a:pPr>
            <a:r>
              <a:rPr lang="fr-FR" sz="1800" dirty="0"/>
              <a:t>les loyers non payés sont portés aux comptes clients (CC) :</a:t>
            </a:r>
          </a:p>
          <a:p>
            <a:pPr lvl="2">
              <a:lnSpc>
                <a:spcPct val="100000"/>
              </a:lnSpc>
            </a:pPr>
            <a:r>
              <a:rPr lang="fr-FR" dirty="0" smtClean="0"/>
              <a:t>des </a:t>
            </a:r>
            <a:r>
              <a:rPr lang="fr-FR" dirty="0"/>
              <a:t>CC chaque année = augmentation des arriérés,</a:t>
            </a:r>
          </a:p>
          <a:p>
            <a:pPr lvl="2">
              <a:lnSpc>
                <a:spcPct val="100000"/>
              </a:lnSpc>
            </a:pPr>
            <a:r>
              <a:rPr lang="fr-FR" dirty="0" smtClean="0"/>
              <a:t>des </a:t>
            </a:r>
            <a:r>
              <a:rPr lang="fr-FR" dirty="0"/>
              <a:t>CC chaque année = diminution des arriérés (au moyen de perceptions ou de radiations);</a:t>
            </a:r>
          </a:p>
          <a:p>
            <a:pPr lvl="1">
              <a:lnSpc>
                <a:spcPct val="100000"/>
              </a:lnSpc>
            </a:pPr>
            <a:endParaRPr lang="fr-FR" sz="1800" dirty="0"/>
          </a:p>
          <a:p>
            <a:pPr lvl="1">
              <a:lnSpc>
                <a:spcPct val="100000"/>
              </a:lnSpc>
            </a:pPr>
            <a:r>
              <a:rPr lang="fr-FR" sz="1800" dirty="0"/>
              <a:t>les loyers payés sont portés au compte caisse.</a:t>
            </a:r>
          </a:p>
          <a:p>
            <a:pPr marL="0" indent="0">
              <a:buNone/>
            </a:pPr>
            <a:endParaRPr lang="en-CA" dirty="0"/>
          </a:p>
        </p:txBody>
      </p:sp>
      <p:sp>
        <p:nvSpPr>
          <p:cNvPr id="3" name="Title 2"/>
          <p:cNvSpPr>
            <a:spLocks noGrp="1"/>
          </p:cNvSpPr>
          <p:nvPr>
            <p:ph type="title"/>
          </p:nvPr>
        </p:nvSpPr>
        <p:spPr/>
        <p:txBody>
          <a:bodyPr/>
          <a:lstStyle/>
          <a:p>
            <a:r>
              <a:rPr lang="fr-FR" dirty="0"/>
              <a:t>Déficit comptable et découvert de trésorerie</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11</a:t>
            </a:fld>
            <a:endParaRPr lang="en-CA" dirty="0"/>
          </a:p>
        </p:txBody>
      </p:sp>
    </p:spTree>
    <p:extLst>
      <p:ext uri="{BB962C8B-B14F-4D97-AF65-F5344CB8AC3E}">
        <p14:creationId xmlns:p14="http://schemas.microsoft.com/office/powerpoint/2010/main" val="210700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b="1" dirty="0"/>
              <a:t>É</a:t>
            </a:r>
            <a:r>
              <a:rPr lang="en-CA" dirty="0" smtClean="0"/>
              <a:t>tape 2</a:t>
            </a:r>
            <a:br>
              <a:rPr lang="en-CA" dirty="0" smtClean="0"/>
            </a:br>
            <a:r>
              <a:rPr lang="fr-FR" sz="2400" dirty="0"/>
              <a:t>Perception : renforcer </a:t>
            </a:r>
            <a:br>
              <a:rPr lang="fr-FR" sz="2400" dirty="0"/>
            </a:br>
            <a:r>
              <a:rPr lang="fr-FR" sz="2400" dirty="0"/>
              <a:t>les bonnes habitudes</a:t>
            </a:r>
            <a:r>
              <a:rPr lang="en-CA" sz="2400" dirty="0" smtClean="0"/>
              <a:t/>
            </a:r>
            <a:br>
              <a:rPr lang="en-CA" sz="2400" dirty="0" smtClean="0"/>
            </a:br>
            <a:r>
              <a:rPr lang="en-CA" sz="2400" dirty="0" smtClean="0"/>
              <a:t/>
            </a:r>
            <a:br>
              <a:rPr lang="en-CA" sz="2400" dirty="0" smtClean="0"/>
            </a:br>
            <a:endParaRPr lang="en-CA" sz="2400" dirty="0"/>
          </a:p>
        </p:txBody>
      </p:sp>
    </p:spTree>
    <p:extLst>
      <p:ext uri="{BB962C8B-B14F-4D97-AF65-F5344CB8AC3E}">
        <p14:creationId xmlns:p14="http://schemas.microsoft.com/office/powerpoint/2010/main" val="332384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740904009"/>
              </p:ext>
            </p:extLst>
          </p:nvPr>
        </p:nvGraphicFramePr>
        <p:xfrm>
          <a:off x="579437" y="1558275"/>
          <a:ext cx="7781714" cy="3200400"/>
        </p:xfrm>
        <a:graphic>
          <a:graphicData uri="http://schemas.openxmlformats.org/drawingml/2006/table">
            <a:tbl>
              <a:tblPr firstRow="1" bandRow="1">
                <a:tableStyleId>{46F890A9-2807-4EBB-B81D-B2AA78EC7F39}</a:tableStyleId>
              </a:tblPr>
              <a:tblGrid>
                <a:gridCol w="3890857"/>
                <a:gridCol w="3890857"/>
              </a:tblGrid>
              <a:tr h="370840">
                <a:tc>
                  <a:txBody>
                    <a:bodyPr/>
                    <a:lstStyle/>
                    <a:p>
                      <a:r>
                        <a:rPr lang="fr-FR" dirty="0" smtClean="0">
                          <a:solidFill>
                            <a:schemeClr val="bg1"/>
                          </a:solidFill>
                        </a:rPr>
                        <a:t>Problèmes liés à la facturation et à la collecte des loyers</a:t>
                      </a:r>
                      <a:endParaRPr lang="en-CA" dirty="0">
                        <a:solidFill>
                          <a:schemeClr val="bg1"/>
                        </a:solidFill>
                      </a:endParaRPr>
                    </a:p>
                  </a:txBody>
                  <a:tcPr>
                    <a:solidFill>
                      <a:schemeClr val="accent5"/>
                    </a:solidFill>
                  </a:tcPr>
                </a:tc>
                <a:tc>
                  <a:txBody>
                    <a:bodyPr/>
                    <a:lstStyle/>
                    <a:p>
                      <a:r>
                        <a:rPr lang="fr-FR" dirty="0" smtClean="0"/>
                        <a:t>Les défis de la perception des loyers</a:t>
                      </a:r>
                      <a:endParaRPr lang="en-CA" dirty="0"/>
                    </a:p>
                  </a:txBody>
                  <a:tcPr>
                    <a:solidFill>
                      <a:schemeClr val="accent3">
                        <a:lumMod val="50000"/>
                      </a:schemeClr>
                    </a:solidFill>
                  </a:tcPr>
                </a:tc>
              </a:tr>
              <a:tr h="370840">
                <a:tc>
                  <a:txBody>
                    <a:bodyPr/>
                    <a:lstStyle/>
                    <a:p>
                      <a:r>
                        <a:rPr lang="fr-FR" sz="1600" dirty="0" smtClean="0"/>
                        <a:t>Les options de paiement sont-elles pratiques et sûres?</a:t>
                      </a:r>
                    </a:p>
                  </a:txBody>
                  <a:tcPr/>
                </a:tc>
                <a:tc>
                  <a:txBody>
                    <a:bodyPr/>
                    <a:lstStyle/>
                    <a:p>
                      <a:r>
                        <a:rPr lang="fr-FR" sz="1600" dirty="0" smtClean="0"/>
                        <a:t>Les défis de la perception des loyers</a:t>
                      </a:r>
                      <a:endParaRPr lang="en-CA" sz="1600" dirty="0"/>
                    </a:p>
                  </a:txBody>
                  <a:tcPr>
                    <a:solidFill>
                      <a:schemeClr val="accent3">
                        <a:lumMod val="40000"/>
                        <a:lumOff val="60000"/>
                      </a:schemeClr>
                    </a:solidFill>
                  </a:tcPr>
                </a:tc>
              </a:tr>
              <a:tr h="370840">
                <a:tc>
                  <a:txBody>
                    <a:bodyPr/>
                    <a:lstStyle/>
                    <a:p>
                      <a:r>
                        <a:rPr lang="fr-FR" sz="1600" dirty="0" smtClean="0"/>
                        <a:t>Les services concernés communiquent-ils entre eux (logement, finances?)</a:t>
                      </a:r>
                    </a:p>
                  </a:txBody>
                  <a:tcPr/>
                </a:tc>
                <a:tc>
                  <a:txBody>
                    <a:bodyPr/>
                    <a:lstStyle/>
                    <a:p>
                      <a:r>
                        <a:rPr lang="fr-FR" sz="1600" dirty="0" smtClean="0"/>
                        <a:t>La perception des arriérés n’est pas assez rapide.</a:t>
                      </a:r>
                    </a:p>
                  </a:txBody>
                  <a:tcPr>
                    <a:solidFill>
                      <a:schemeClr val="accent3">
                        <a:lumMod val="20000"/>
                        <a:lumOff val="80000"/>
                      </a:schemeClr>
                    </a:solidFill>
                  </a:tcPr>
                </a:tc>
              </a:tr>
              <a:tr h="370840">
                <a:tc>
                  <a:txBody>
                    <a:bodyPr/>
                    <a:lstStyle/>
                    <a:p>
                      <a:r>
                        <a:rPr lang="fr-FR" sz="1600" dirty="0" smtClean="0"/>
                        <a:t>Les options de paiement sont-elles pratiques et sûres?</a:t>
                      </a:r>
                    </a:p>
                  </a:txBody>
                  <a:tcPr/>
                </a:tc>
                <a:tc>
                  <a:txBody>
                    <a:bodyPr/>
                    <a:lstStyle/>
                    <a:p>
                      <a:r>
                        <a:rPr lang="fr-FR" sz="1600" dirty="0" smtClean="0"/>
                        <a:t>Les processus administratifs sont lents. </a:t>
                      </a:r>
                    </a:p>
                  </a:txBody>
                  <a:tcPr>
                    <a:solidFill>
                      <a:schemeClr val="accent3">
                        <a:lumMod val="40000"/>
                        <a:lumOff val="60000"/>
                      </a:schemeClr>
                    </a:solidFill>
                  </a:tcPr>
                </a:tc>
              </a:tr>
              <a:tr h="370840">
                <a:tc>
                  <a:txBody>
                    <a:bodyPr/>
                    <a:lstStyle/>
                    <a:p>
                      <a:r>
                        <a:rPr lang="fr-FR" sz="1600" dirty="0" smtClean="0"/>
                        <a:t>Le chef et le conseil de bande sont-ils au courant du problème et de ses répercussions financières?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smtClean="0"/>
                        <a:t>La proximité complexifie le processus.</a:t>
                      </a:r>
                    </a:p>
                  </a:txBody>
                  <a:tcPr>
                    <a:solidFill>
                      <a:schemeClr val="accent3">
                        <a:lumMod val="20000"/>
                        <a:lumOff val="80000"/>
                      </a:schemeClr>
                    </a:solidFill>
                  </a:tcPr>
                </a:tc>
              </a:tr>
            </a:tbl>
          </a:graphicData>
        </a:graphic>
      </p:graphicFrame>
      <p:sp>
        <p:nvSpPr>
          <p:cNvPr id="3" name="Title 2"/>
          <p:cNvSpPr>
            <a:spLocks noGrp="1"/>
          </p:cNvSpPr>
          <p:nvPr>
            <p:ph type="title"/>
          </p:nvPr>
        </p:nvSpPr>
        <p:spPr/>
        <p:txBody>
          <a:bodyPr/>
          <a:lstStyle/>
          <a:p>
            <a:r>
              <a:rPr lang="fr-FR" dirty="0"/>
              <a:t>Problèmes liés à la facturation et à la collecte des loyers</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13</a:t>
            </a:fld>
            <a:endParaRPr lang="en-CA" dirty="0"/>
          </a:p>
        </p:txBody>
      </p:sp>
    </p:spTree>
    <p:extLst>
      <p:ext uri="{BB962C8B-B14F-4D97-AF65-F5344CB8AC3E}">
        <p14:creationId xmlns:p14="http://schemas.microsoft.com/office/powerpoint/2010/main" val="392427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nSpc>
                <a:spcPct val="100000"/>
              </a:lnSpc>
            </a:pPr>
            <a:r>
              <a:rPr lang="fr-FR" dirty="0"/>
              <a:t>Politique de perception : principaux </a:t>
            </a:r>
            <a:r>
              <a:rPr lang="fr-FR" dirty="0" smtClean="0"/>
              <a:t>éléments</a:t>
            </a:r>
          </a:p>
          <a:p>
            <a:pPr lvl="3">
              <a:lnSpc>
                <a:spcPct val="100000"/>
              </a:lnSpc>
            </a:pPr>
            <a:r>
              <a:rPr lang="fr-FR" sz="1800" dirty="0"/>
              <a:t>Mode de paiement</a:t>
            </a:r>
          </a:p>
          <a:p>
            <a:pPr lvl="3">
              <a:lnSpc>
                <a:spcPct val="100000"/>
              </a:lnSpc>
            </a:pPr>
            <a:r>
              <a:rPr lang="fr-FR" sz="1800" dirty="0"/>
              <a:t>Échéance du paiement</a:t>
            </a:r>
          </a:p>
          <a:p>
            <a:pPr lvl="3">
              <a:lnSpc>
                <a:spcPct val="100000"/>
              </a:lnSpc>
            </a:pPr>
            <a:r>
              <a:rPr lang="fr-FR" sz="1800" dirty="0"/>
              <a:t>Conséquences pour le locataire en cas de non-paiement ou de retard de paiement </a:t>
            </a:r>
          </a:p>
          <a:p>
            <a:pPr lvl="3">
              <a:lnSpc>
                <a:spcPct val="100000"/>
              </a:lnSpc>
            </a:pPr>
            <a:r>
              <a:rPr lang="fr-FR" sz="1800" dirty="0"/>
              <a:t>Processus de recouvrement des arriérés</a:t>
            </a:r>
          </a:p>
          <a:p>
            <a:pPr lvl="3">
              <a:lnSpc>
                <a:spcPct val="100000"/>
              </a:lnSpc>
            </a:pPr>
            <a:r>
              <a:rPr lang="fr-FR" sz="1800" dirty="0"/>
              <a:t>Procédure de suivi (ex.: chaque trimestre</a:t>
            </a:r>
            <a:r>
              <a:rPr lang="fr-FR" sz="1800" dirty="0" smtClean="0"/>
              <a:t>)</a:t>
            </a:r>
            <a:endParaRPr lang="en-CA" sz="2000" dirty="0">
              <a:solidFill>
                <a:schemeClr val="tx1"/>
              </a:solidFill>
            </a:endParaRPr>
          </a:p>
          <a:p>
            <a:pPr>
              <a:lnSpc>
                <a:spcPct val="100000"/>
              </a:lnSpc>
            </a:pPr>
            <a:endParaRPr lang="en-CA" sz="2000" dirty="0"/>
          </a:p>
        </p:txBody>
      </p:sp>
      <p:sp>
        <p:nvSpPr>
          <p:cNvPr id="3" name="Title 2"/>
          <p:cNvSpPr>
            <a:spLocks noGrp="1"/>
          </p:cNvSpPr>
          <p:nvPr>
            <p:ph type="title"/>
          </p:nvPr>
        </p:nvSpPr>
        <p:spPr/>
        <p:txBody>
          <a:bodyPr/>
          <a:lstStyle/>
          <a:p>
            <a:r>
              <a:rPr lang="fr-FR" dirty="0"/>
              <a:t>Politique de perception : principaux éléments</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14</a:t>
            </a:fld>
            <a:endParaRPr lang="en-CA" dirty="0"/>
          </a:p>
        </p:txBody>
      </p:sp>
    </p:spTree>
    <p:extLst>
      <p:ext uri="{BB962C8B-B14F-4D97-AF65-F5344CB8AC3E}">
        <p14:creationId xmlns:p14="http://schemas.microsoft.com/office/powerpoint/2010/main" val="2390426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lvl="0"/>
            <a:r>
              <a:rPr lang="fr-FR" dirty="0"/>
              <a:t>Des lettres d’avertissement seront-elles envoyées? Si oui, combien?</a:t>
            </a:r>
          </a:p>
          <a:p>
            <a:pPr lvl="0"/>
            <a:endParaRPr lang="fr-FR" dirty="0"/>
          </a:p>
          <a:p>
            <a:pPr lvl="0"/>
            <a:r>
              <a:rPr lang="fr-FR" dirty="0"/>
              <a:t>Combien de jours après le 1er du mois peut-on envoyer le premier avis de non-paiement?</a:t>
            </a:r>
          </a:p>
          <a:p>
            <a:pPr lvl="0"/>
            <a:endParaRPr lang="fr-FR" dirty="0"/>
          </a:p>
          <a:p>
            <a:pPr lvl="0"/>
            <a:r>
              <a:rPr lang="fr-FR" dirty="0"/>
              <a:t>Combien de jours après le 1er du mois peut-on remettre un avis d’expulsion?</a:t>
            </a:r>
          </a:p>
          <a:p>
            <a:pPr lvl="0"/>
            <a:endParaRPr lang="fr-FR" dirty="0"/>
          </a:p>
          <a:p>
            <a:pPr lvl="0"/>
            <a:r>
              <a:rPr lang="fr-FR" dirty="0"/>
              <a:t>Combien de jours après l’avis d’expulsion peut-on amorcer les procédures d’expulsion?</a:t>
            </a:r>
          </a:p>
          <a:p>
            <a:pPr marL="0" indent="0">
              <a:buNone/>
            </a:pPr>
            <a:endParaRPr lang="en-CA" dirty="0"/>
          </a:p>
        </p:txBody>
      </p:sp>
      <p:sp>
        <p:nvSpPr>
          <p:cNvPr id="3" name="Title 2"/>
          <p:cNvSpPr>
            <a:spLocks noGrp="1"/>
          </p:cNvSpPr>
          <p:nvPr>
            <p:ph type="title"/>
          </p:nvPr>
        </p:nvSpPr>
        <p:spPr/>
        <p:txBody>
          <a:bodyPr/>
          <a:lstStyle/>
          <a:p>
            <a:r>
              <a:rPr lang="fr-FR" dirty="0"/>
              <a:t>Questions clés pour élaborer une politique de paiement communautaire</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15</a:t>
            </a:fld>
            <a:endParaRPr lang="en-CA" dirty="0"/>
          </a:p>
        </p:txBody>
      </p:sp>
    </p:spTree>
    <p:extLst>
      <p:ext uri="{BB962C8B-B14F-4D97-AF65-F5344CB8AC3E}">
        <p14:creationId xmlns:p14="http://schemas.microsoft.com/office/powerpoint/2010/main" val="203084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a:t>
            </a:r>
            <a:r>
              <a:rPr lang="en-CA" dirty="0" smtClean="0"/>
              <a:t>tape 3 </a:t>
            </a:r>
            <a:r>
              <a:rPr lang="en-CA" dirty="0"/>
              <a:t>: </a:t>
            </a:r>
            <a:r>
              <a:rPr lang="en-CA" dirty="0" err="1"/>
              <a:t>Recouvrement</a:t>
            </a:r>
            <a:r>
              <a:rPr lang="en-CA" dirty="0"/>
              <a:t> des </a:t>
            </a:r>
            <a:r>
              <a:rPr lang="en-CA" dirty="0" err="1" smtClean="0"/>
              <a:t>arriérés</a:t>
            </a:r>
            <a:endParaRPr lang="en-CA" dirty="0"/>
          </a:p>
        </p:txBody>
      </p:sp>
    </p:spTree>
    <p:extLst>
      <p:ext uri="{BB962C8B-B14F-4D97-AF65-F5344CB8AC3E}">
        <p14:creationId xmlns:p14="http://schemas.microsoft.com/office/powerpoint/2010/main" val="80653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Communicating with tenants who fall into arrears </a:t>
            </a:r>
          </a:p>
        </p:txBody>
      </p:sp>
      <p:sp>
        <p:nvSpPr>
          <p:cNvPr id="4" name="Slide Number Placeholder 3"/>
          <p:cNvSpPr>
            <a:spLocks noGrp="1"/>
          </p:cNvSpPr>
          <p:nvPr>
            <p:ph type="sldNum" sz="quarter" idx="4"/>
          </p:nvPr>
        </p:nvSpPr>
        <p:spPr/>
        <p:txBody>
          <a:bodyPr/>
          <a:lstStyle/>
          <a:p>
            <a:fld id="{F5E4F7E7-D9B8-4E79-84B0-B1C726B6868C}" type="slidenum">
              <a:rPr lang="en-CA" smtClean="0"/>
              <a:pPr/>
              <a:t>17</a:t>
            </a:fld>
            <a:endParaRPr lang="en-CA" dirty="0"/>
          </a:p>
        </p:txBody>
      </p:sp>
      <p:sp>
        <p:nvSpPr>
          <p:cNvPr id="5" name="Rounded Rectangle 4"/>
          <p:cNvSpPr/>
          <p:nvPr/>
        </p:nvSpPr>
        <p:spPr>
          <a:xfrm>
            <a:off x="272163" y="1901614"/>
            <a:ext cx="2454296" cy="2904847"/>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CA" sz="1200" dirty="0" err="1">
                <a:solidFill>
                  <a:schemeClr val="bg1"/>
                </a:solidFill>
              </a:rPr>
              <a:t>Être</a:t>
            </a:r>
            <a:r>
              <a:rPr lang="en-CA" sz="1200" dirty="0">
                <a:solidFill>
                  <a:schemeClr val="bg1"/>
                </a:solidFill>
              </a:rPr>
              <a:t> </a:t>
            </a:r>
            <a:r>
              <a:rPr lang="en-CA" sz="1200" dirty="0" err="1">
                <a:solidFill>
                  <a:schemeClr val="bg1"/>
                </a:solidFill>
              </a:rPr>
              <a:t>insatisfait</a:t>
            </a:r>
            <a:r>
              <a:rPr lang="en-CA" sz="1200" dirty="0">
                <a:solidFill>
                  <a:schemeClr val="bg1"/>
                </a:solidFill>
              </a:rPr>
              <a:t> du </a:t>
            </a:r>
            <a:r>
              <a:rPr lang="en-CA" sz="1200" dirty="0" err="1">
                <a:solidFill>
                  <a:schemeClr val="bg1"/>
                </a:solidFill>
              </a:rPr>
              <a:t>logement</a:t>
            </a:r>
            <a:endParaRPr lang="en-CA" sz="1200" dirty="0">
              <a:solidFill>
                <a:schemeClr val="bg1"/>
              </a:solidFill>
            </a:endParaRPr>
          </a:p>
          <a:p>
            <a:pPr lvl="0"/>
            <a:r>
              <a:rPr lang="en-CA" sz="1200" dirty="0" smtClean="0">
                <a:solidFill>
                  <a:schemeClr val="bg1"/>
                </a:solidFill>
              </a:rPr>
              <a:t> </a:t>
            </a:r>
            <a:endParaRPr lang="en-CA" sz="1200" dirty="0">
              <a:solidFill>
                <a:schemeClr val="bg1"/>
              </a:solidFill>
            </a:endParaRPr>
          </a:p>
          <a:p>
            <a:pPr lvl="0"/>
            <a:r>
              <a:rPr lang="en-CA" sz="1200" dirty="0" err="1">
                <a:solidFill>
                  <a:schemeClr val="bg1"/>
                </a:solidFill>
              </a:rPr>
              <a:t>Être</a:t>
            </a:r>
            <a:r>
              <a:rPr lang="en-CA" sz="1200" dirty="0">
                <a:solidFill>
                  <a:schemeClr val="bg1"/>
                </a:solidFill>
              </a:rPr>
              <a:t> </a:t>
            </a:r>
            <a:r>
              <a:rPr lang="en-CA" sz="1200" dirty="0" err="1">
                <a:solidFill>
                  <a:schemeClr val="bg1"/>
                </a:solidFill>
              </a:rPr>
              <a:t>insatisfait</a:t>
            </a:r>
            <a:r>
              <a:rPr lang="en-CA" sz="1200" dirty="0">
                <a:solidFill>
                  <a:schemeClr val="bg1"/>
                </a:solidFill>
              </a:rPr>
              <a:t> du </a:t>
            </a:r>
            <a:r>
              <a:rPr lang="en-CA" sz="1200" dirty="0" err="1">
                <a:solidFill>
                  <a:schemeClr val="bg1"/>
                </a:solidFill>
              </a:rPr>
              <a:t>logement</a:t>
            </a:r>
            <a:endParaRPr lang="en-CA" sz="1200" dirty="0">
              <a:solidFill>
                <a:schemeClr val="bg1"/>
              </a:solidFill>
            </a:endParaRPr>
          </a:p>
          <a:p>
            <a:pPr lvl="0"/>
            <a:endParaRPr lang="en-CA" sz="1200" dirty="0">
              <a:solidFill>
                <a:schemeClr val="bg1"/>
              </a:solidFill>
            </a:endParaRPr>
          </a:p>
          <a:p>
            <a:pPr lvl="0"/>
            <a:r>
              <a:rPr lang="en-CA" sz="1200" dirty="0" err="1">
                <a:solidFill>
                  <a:schemeClr val="bg1"/>
                </a:solidFill>
              </a:rPr>
              <a:t>Avoir</a:t>
            </a:r>
            <a:r>
              <a:rPr lang="en-CA" sz="1200" dirty="0">
                <a:solidFill>
                  <a:schemeClr val="bg1"/>
                </a:solidFill>
              </a:rPr>
              <a:t> </a:t>
            </a:r>
            <a:r>
              <a:rPr lang="en-CA" sz="1200" dirty="0" err="1">
                <a:solidFill>
                  <a:schemeClr val="bg1"/>
                </a:solidFill>
              </a:rPr>
              <a:t>d’autres</a:t>
            </a:r>
            <a:r>
              <a:rPr lang="en-CA" sz="1200" dirty="0">
                <a:solidFill>
                  <a:schemeClr val="bg1"/>
                </a:solidFill>
              </a:rPr>
              <a:t> </a:t>
            </a:r>
            <a:r>
              <a:rPr lang="en-CA" sz="1200" dirty="0" err="1">
                <a:solidFill>
                  <a:schemeClr val="bg1"/>
                </a:solidFill>
              </a:rPr>
              <a:t>priorités</a:t>
            </a:r>
            <a:r>
              <a:rPr lang="en-CA" sz="1200" dirty="0">
                <a:solidFill>
                  <a:schemeClr val="bg1"/>
                </a:solidFill>
              </a:rPr>
              <a:t> </a:t>
            </a:r>
            <a:r>
              <a:rPr lang="en-CA" sz="1200" dirty="0" err="1">
                <a:solidFill>
                  <a:schemeClr val="bg1"/>
                </a:solidFill>
              </a:rPr>
              <a:t>financières</a:t>
            </a:r>
            <a:endParaRPr lang="en-CA" sz="1200" dirty="0">
              <a:solidFill>
                <a:schemeClr val="bg1"/>
              </a:solidFill>
            </a:endParaRPr>
          </a:p>
          <a:p>
            <a:pPr lvl="0"/>
            <a:endParaRPr lang="en-CA" sz="1200" dirty="0">
              <a:solidFill>
                <a:schemeClr val="bg1"/>
              </a:solidFill>
            </a:endParaRPr>
          </a:p>
          <a:p>
            <a:pPr lvl="0"/>
            <a:r>
              <a:rPr lang="fr-FR" sz="1200" dirty="0">
                <a:solidFill>
                  <a:schemeClr val="bg1"/>
                </a:solidFill>
              </a:rPr>
              <a:t>Mal comprendre ses responsabilités de locataire</a:t>
            </a:r>
          </a:p>
          <a:p>
            <a:pPr lvl="0"/>
            <a:endParaRPr lang="en-CA" sz="1200" dirty="0">
              <a:solidFill>
                <a:schemeClr val="bg1"/>
              </a:solidFill>
            </a:endParaRPr>
          </a:p>
          <a:p>
            <a:pPr lvl="0"/>
            <a:r>
              <a:rPr lang="fr-FR" sz="1200" dirty="0">
                <a:solidFill>
                  <a:schemeClr val="bg1"/>
                </a:solidFill>
              </a:rPr>
              <a:t>Se rendre compte que les locataires qui ne payent pas leur loyer ne s’exposent pas à des sanctions de la part des administrateurs</a:t>
            </a:r>
          </a:p>
        </p:txBody>
      </p:sp>
      <p:sp>
        <p:nvSpPr>
          <p:cNvPr id="6" name="Content Placeholder 5"/>
          <p:cNvSpPr>
            <a:spLocks noGrp="1"/>
          </p:cNvSpPr>
          <p:nvPr>
            <p:ph idx="13"/>
          </p:nvPr>
        </p:nvSpPr>
        <p:spPr>
          <a:xfrm>
            <a:off x="3562083" y="1933720"/>
            <a:ext cx="1802601" cy="2840636"/>
          </a:xfrm>
          <a:prstGeom prst="round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buNone/>
            </a:pPr>
            <a:r>
              <a:rPr lang="fr-FR" sz="1300" dirty="0">
                <a:solidFill>
                  <a:schemeClr val="bg1"/>
                </a:solidFill>
              </a:rPr>
              <a:t>Confirmez la source et le montant des revenus, puis faites une vérification. </a:t>
            </a:r>
          </a:p>
          <a:p>
            <a:pPr marL="0" indent="0">
              <a:buNone/>
            </a:pPr>
            <a:r>
              <a:rPr lang="fr-FR" sz="1300" dirty="0">
                <a:solidFill>
                  <a:schemeClr val="bg1"/>
                </a:solidFill>
              </a:rPr>
              <a:t>Revoir le revenu et toutes les dépenses liées au </a:t>
            </a:r>
            <a:r>
              <a:rPr lang="fr-FR" sz="1300" dirty="0" smtClean="0">
                <a:solidFill>
                  <a:schemeClr val="bg1"/>
                </a:solidFill>
              </a:rPr>
              <a:t>logement</a:t>
            </a:r>
          </a:p>
          <a:p>
            <a:pPr marL="0" indent="0">
              <a:buNone/>
            </a:pPr>
            <a:r>
              <a:rPr lang="fr-FR" sz="1300" dirty="0">
                <a:solidFill>
                  <a:schemeClr val="bg1"/>
                </a:solidFill>
              </a:rPr>
              <a:t>Aider les locataires à élaborer un budget / plan de dépenses</a:t>
            </a:r>
            <a:endParaRPr lang="en-CA" sz="1300" dirty="0">
              <a:solidFill>
                <a:schemeClr val="bg1"/>
              </a:solidFill>
            </a:endParaRPr>
          </a:p>
        </p:txBody>
      </p:sp>
      <p:sp>
        <p:nvSpPr>
          <p:cNvPr id="7" name="Rounded Rectangle 6"/>
          <p:cNvSpPr/>
          <p:nvPr/>
        </p:nvSpPr>
        <p:spPr>
          <a:xfrm>
            <a:off x="6105793" y="1901614"/>
            <a:ext cx="2542909" cy="2873330"/>
          </a:xfrm>
          <a:prstGeom prst="roundRect">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endParaRPr lang="en-CA" sz="1400" dirty="0" smtClean="0">
              <a:solidFill>
                <a:schemeClr val="tx1">
                  <a:lumMod val="65000"/>
                  <a:lumOff val="35000"/>
                </a:schemeClr>
              </a:solidFill>
            </a:endParaRPr>
          </a:p>
          <a:p>
            <a:endParaRPr lang="en-CA" sz="1400" dirty="0" smtClean="0">
              <a:solidFill>
                <a:schemeClr val="tx1">
                  <a:lumMod val="65000"/>
                  <a:lumOff val="35000"/>
                </a:schemeClr>
              </a:solidFill>
            </a:endParaRPr>
          </a:p>
          <a:p>
            <a:r>
              <a:rPr lang="fr-FR" sz="1200" dirty="0">
                <a:solidFill>
                  <a:schemeClr val="tx1">
                    <a:lumMod val="65000"/>
                    <a:lumOff val="35000"/>
                  </a:schemeClr>
                </a:solidFill>
              </a:rPr>
              <a:t>Convenez d’une entente de remboursement</a:t>
            </a:r>
          </a:p>
          <a:p>
            <a:endParaRPr lang="en-CA" sz="1200" dirty="0" smtClean="0">
              <a:solidFill>
                <a:schemeClr val="tx1">
                  <a:lumMod val="65000"/>
                  <a:lumOff val="35000"/>
                </a:schemeClr>
              </a:solidFill>
            </a:endParaRPr>
          </a:p>
          <a:p>
            <a:r>
              <a:rPr lang="fr-FR" sz="1200" dirty="0">
                <a:solidFill>
                  <a:schemeClr val="tx1">
                    <a:lumMod val="65000"/>
                    <a:lumOff val="35000"/>
                  </a:schemeClr>
                </a:solidFill>
              </a:rPr>
              <a:t>Rédigez un plan d’action et laissez-en une copie au locataire</a:t>
            </a:r>
          </a:p>
          <a:p>
            <a:endParaRPr lang="en-CA" sz="1200" dirty="0" smtClean="0">
              <a:solidFill>
                <a:schemeClr val="tx1">
                  <a:lumMod val="65000"/>
                  <a:lumOff val="35000"/>
                </a:schemeClr>
              </a:solidFill>
            </a:endParaRPr>
          </a:p>
          <a:p>
            <a:r>
              <a:rPr lang="fr-FR" sz="1200" dirty="0">
                <a:solidFill>
                  <a:schemeClr val="tx1">
                    <a:lumMod val="65000"/>
                    <a:lumOff val="35000"/>
                  </a:schemeClr>
                </a:solidFill>
              </a:rPr>
              <a:t>Entérinez l’entente de paiement en fonction du bail</a:t>
            </a:r>
          </a:p>
          <a:p>
            <a:endParaRPr lang="en-CA" sz="1200" dirty="0" smtClean="0">
              <a:solidFill>
                <a:schemeClr val="tx1">
                  <a:lumMod val="65000"/>
                  <a:lumOff val="35000"/>
                </a:schemeClr>
              </a:solidFill>
            </a:endParaRPr>
          </a:p>
          <a:p>
            <a:r>
              <a:rPr lang="fr-FR" sz="1200" dirty="0">
                <a:solidFill>
                  <a:schemeClr val="tx1">
                    <a:lumMod val="65000"/>
                    <a:lumOff val="35000"/>
                  </a:schemeClr>
                </a:solidFill>
              </a:rPr>
              <a:t>Proposez au locataire d’obtenir des conseils financiers, si la situation s’y prête</a:t>
            </a:r>
          </a:p>
          <a:p>
            <a:endParaRPr lang="en-CA" sz="1200" dirty="0" smtClean="0">
              <a:solidFill>
                <a:schemeClr val="tx1">
                  <a:lumMod val="65000"/>
                  <a:lumOff val="35000"/>
                </a:schemeClr>
              </a:solidFill>
            </a:endParaRPr>
          </a:p>
          <a:p>
            <a:r>
              <a:rPr lang="fr-FR" sz="1200" dirty="0">
                <a:solidFill>
                  <a:schemeClr val="tx1">
                    <a:lumMod val="65000"/>
                    <a:lumOff val="35000"/>
                  </a:schemeClr>
                </a:solidFill>
              </a:rPr>
              <a:t>Expliquez les conséquences en cas de non-remboursement</a:t>
            </a:r>
          </a:p>
          <a:p>
            <a:endParaRPr lang="en-CA" sz="1400" dirty="0" smtClean="0">
              <a:solidFill>
                <a:schemeClr val="tx1">
                  <a:lumMod val="65000"/>
                  <a:lumOff val="35000"/>
                </a:schemeClr>
              </a:solidFill>
            </a:endParaRPr>
          </a:p>
          <a:p>
            <a:pPr algn="ctr"/>
            <a:endParaRPr lang="en-CA" sz="1400" dirty="0"/>
          </a:p>
        </p:txBody>
      </p:sp>
      <p:sp>
        <p:nvSpPr>
          <p:cNvPr id="9" name="Oval 8"/>
          <p:cNvSpPr/>
          <p:nvPr/>
        </p:nvSpPr>
        <p:spPr>
          <a:xfrm>
            <a:off x="375781" y="1389449"/>
            <a:ext cx="2150261" cy="512165"/>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err="1">
                <a:solidFill>
                  <a:schemeClr val="bg1"/>
                </a:solidFill>
              </a:rPr>
              <a:t>Recouvrement</a:t>
            </a:r>
            <a:r>
              <a:rPr lang="en-CA" sz="1600" b="1" dirty="0">
                <a:solidFill>
                  <a:schemeClr val="bg1"/>
                </a:solidFill>
              </a:rPr>
              <a:t> des </a:t>
            </a:r>
            <a:r>
              <a:rPr lang="en-CA" sz="1600" b="1" dirty="0" err="1">
                <a:solidFill>
                  <a:schemeClr val="bg1"/>
                </a:solidFill>
              </a:rPr>
              <a:t>arriérés</a:t>
            </a:r>
            <a:endParaRPr lang="en-CA" sz="1600" b="1" dirty="0">
              <a:solidFill>
                <a:schemeClr val="bg1"/>
              </a:solidFill>
            </a:endParaRPr>
          </a:p>
        </p:txBody>
      </p:sp>
      <p:sp>
        <p:nvSpPr>
          <p:cNvPr id="10" name="Oval 9"/>
          <p:cNvSpPr/>
          <p:nvPr/>
        </p:nvSpPr>
        <p:spPr>
          <a:xfrm>
            <a:off x="3562084" y="1227551"/>
            <a:ext cx="1850770" cy="674064"/>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solidFill>
                  <a:schemeClr val="bg1"/>
                </a:solidFill>
              </a:rPr>
              <a:t>Élaborez un plan de remboursement</a:t>
            </a:r>
            <a:endParaRPr lang="en-CA" sz="1200" b="1" dirty="0">
              <a:solidFill>
                <a:schemeClr val="bg1"/>
              </a:solidFill>
            </a:endParaRPr>
          </a:p>
        </p:txBody>
      </p:sp>
      <p:sp>
        <p:nvSpPr>
          <p:cNvPr id="11" name="Oval 10"/>
          <p:cNvSpPr/>
          <p:nvPr/>
        </p:nvSpPr>
        <p:spPr>
          <a:xfrm>
            <a:off x="6057624" y="1404235"/>
            <a:ext cx="2591078" cy="512165"/>
          </a:xfrm>
          <a:prstGeom prst="ellipse">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solidFill>
                  <a:schemeClr val="tx1"/>
                </a:solidFill>
              </a:rPr>
              <a:t>Plan de </a:t>
            </a:r>
            <a:r>
              <a:rPr lang="en-CA" sz="1600" b="1" dirty="0" err="1" smtClean="0">
                <a:solidFill>
                  <a:schemeClr val="tx1"/>
                </a:solidFill>
              </a:rPr>
              <a:t>remboursement</a:t>
            </a:r>
            <a:endParaRPr lang="en-CA" sz="1600" b="1" dirty="0">
              <a:solidFill>
                <a:schemeClr val="tx1"/>
              </a:solidFill>
            </a:endParaRPr>
          </a:p>
        </p:txBody>
      </p:sp>
      <p:sp>
        <p:nvSpPr>
          <p:cNvPr id="12" name="Right Arrow 11"/>
          <p:cNvSpPr/>
          <p:nvPr/>
        </p:nvSpPr>
        <p:spPr>
          <a:xfrm>
            <a:off x="2825262" y="3036277"/>
            <a:ext cx="644769" cy="562708"/>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ight Arrow 12"/>
          <p:cNvSpPr/>
          <p:nvPr/>
        </p:nvSpPr>
        <p:spPr>
          <a:xfrm>
            <a:off x="5412854" y="3072683"/>
            <a:ext cx="644769" cy="562708"/>
          </a:xfrm>
          <a:prstGeom prst="rightArrow">
            <a:avLst/>
          </a:prstGeom>
          <a:solidFill>
            <a:srgbClr val="CCE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02158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534612"/>
            <a:ext cx="7497906" cy="3080632"/>
          </a:xfrm>
        </p:spPr>
        <p:txBody>
          <a:bodyPr/>
          <a:lstStyle/>
          <a:p>
            <a:pPr>
              <a:lnSpc>
                <a:spcPct val="100000"/>
              </a:lnSpc>
            </a:pPr>
            <a:r>
              <a:rPr lang="fr-FR" dirty="0"/>
              <a:t>Apportez les modifications requises à son dossier.</a:t>
            </a:r>
          </a:p>
          <a:p>
            <a:pPr>
              <a:lnSpc>
                <a:spcPct val="100000"/>
              </a:lnSpc>
            </a:pPr>
            <a:r>
              <a:rPr lang="fr-FR" dirty="0"/>
              <a:t>Ajoutez une copie du plan d’action dans le dossier et envoyez-en une au locataire.</a:t>
            </a:r>
          </a:p>
          <a:p>
            <a:pPr>
              <a:lnSpc>
                <a:spcPct val="100000"/>
              </a:lnSpc>
            </a:pPr>
            <a:r>
              <a:rPr lang="fr-FR" dirty="0"/>
              <a:t>Établissez une procédure de suivi comprenant des services de consultation professionnels, si nécessaire. </a:t>
            </a:r>
          </a:p>
          <a:p>
            <a:pPr>
              <a:lnSpc>
                <a:spcPct val="100000"/>
              </a:lnSpc>
            </a:pPr>
            <a:r>
              <a:rPr lang="fr-FR" dirty="0"/>
              <a:t>Si jamais un locataire ne respecte pas l’entente de remboursement :</a:t>
            </a:r>
          </a:p>
          <a:p>
            <a:pPr lvl="1">
              <a:lnSpc>
                <a:spcPct val="100000"/>
              </a:lnSpc>
            </a:pPr>
            <a:r>
              <a:rPr lang="fr-FR" dirty="0"/>
              <a:t>communiquez immédiatement avec lui pour obtenir des explications; </a:t>
            </a:r>
          </a:p>
          <a:p>
            <a:pPr lvl="1">
              <a:lnSpc>
                <a:spcPct val="100000"/>
              </a:lnSpc>
            </a:pPr>
            <a:r>
              <a:rPr lang="fr-FR" dirty="0"/>
              <a:t>apportez les modifications requises au plan de remboursement;</a:t>
            </a:r>
          </a:p>
          <a:p>
            <a:pPr lvl="1">
              <a:lnSpc>
                <a:spcPct val="100000"/>
              </a:lnSpc>
            </a:pPr>
            <a:r>
              <a:rPr lang="fr-FR" dirty="0"/>
              <a:t>expliquez les conséquences en cas de non-remboursement.</a:t>
            </a:r>
          </a:p>
          <a:p>
            <a:pPr>
              <a:lnSpc>
                <a:spcPct val="100000"/>
              </a:lnSpc>
            </a:pPr>
            <a:endParaRPr lang="en-CA" sz="2000" dirty="0"/>
          </a:p>
          <a:p>
            <a:endParaRPr lang="en-CA" dirty="0"/>
          </a:p>
        </p:txBody>
      </p:sp>
      <p:sp>
        <p:nvSpPr>
          <p:cNvPr id="3" name="Title 2"/>
          <p:cNvSpPr>
            <a:spLocks noGrp="1"/>
          </p:cNvSpPr>
          <p:nvPr>
            <p:ph type="title"/>
          </p:nvPr>
        </p:nvSpPr>
        <p:spPr/>
        <p:txBody>
          <a:bodyPr/>
          <a:lstStyle/>
          <a:p>
            <a:r>
              <a:rPr lang="fr-FR" b="1" dirty="0"/>
              <a:t>Après la rencontre avec le locataire...</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18</a:t>
            </a:fld>
            <a:endParaRPr lang="en-CA" dirty="0"/>
          </a:p>
        </p:txBody>
      </p:sp>
    </p:spTree>
    <p:extLst>
      <p:ext uri="{BB962C8B-B14F-4D97-AF65-F5344CB8AC3E}">
        <p14:creationId xmlns:p14="http://schemas.microsoft.com/office/powerpoint/2010/main" val="2490448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322067" y="1796258"/>
            <a:ext cx="4052871" cy="3081600"/>
          </a:xfrm>
        </p:spPr>
        <p:txBody>
          <a:bodyPr/>
          <a:lstStyle/>
          <a:p>
            <a:pPr lvl="0">
              <a:lnSpc>
                <a:spcPct val="100000"/>
              </a:lnSpc>
            </a:pPr>
            <a:r>
              <a:rPr lang="fr-FR" dirty="0"/>
              <a:t>Suivez toujours les procédures établies.</a:t>
            </a:r>
          </a:p>
          <a:p>
            <a:pPr lvl="0">
              <a:lnSpc>
                <a:spcPct val="100000"/>
              </a:lnSpc>
            </a:pPr>
            <a:r>
              <a:rPr lang="fr-FR" dirty="0"/>
              <a:t>Documentez toutes les interactions avec les locataires.</a:t>
            </a:r>
          </a:p>
          <a:p>
            <a:pPr lvl="0">
              <a:lnSpc>
                <a:spcPct val="100000"/>
              </a:lnSpc>
            </a:pPr>
            <a:r>
              <a:rPr lang="fr-FR" dirty="0"/>
              <a:t>Ayez les documents importants à portée de main.</a:t>
            </a:r>
          </a:p>
          <a:p>
            <a:pPr marL="0" indent="0">
              <a:buNone/>
            </a:pPr>
            <a:endParaRPr lang="en-CA" b="1" dirty="0">
              <a:solidFill>
                <a:schemeClr val="tx1"/>
              </a:solidFill>
            </a:endParaRPr>
          </a:p>
          <a:p>
            <a:endParaRPr lang="en-CA" dirty="0"/>
          </a:p>
        </p:txBody>
      </p:sp>
      <p:sp>
        <p:nvSpPr>
          <p:cNvPr id="3" name="Content Placeholder 2"/>
          <p:cNvSpPr>
            <a:spLocks noGrp="1"/>
          </p:cNvSpPr>
          <p:nvPr>
            <p:ph idx="15"/>
          </p:nvPr>
        </p:nvSpPr>
        <p:spPr>
          <a:xfrm>
            <a:off x="4564532" y="1796258"/>
            <a:ext cx="4052871" cy="3081600"/>
          </a:xfrm>
        </p:spPr>
        <p:txBody>
          <a:bodyPr/>
          <a:lstStyle/>
          <a:p>
            <a:pPr lvl="0">
              <a:lnSpc>
                <a:spcPct val="100000"/>
              </a:lnSpc>
            </a:pPr>
            <a:r>
              <a:rPr lang="fr-FR" dirty="0"/>
              <a:t>Faites connaître votre processus aux locataires.</a:t>
            </a:r>
          </a:p>
          <a:p>
            <a:pPr lvl="0">
              <a:lnSpc>
                <a:spcPct val="100000"/>
              </a:lnSpc>
            </a:pPr>
            <a:r>
              <a:rPr lang="fr-FR" dirty="0"/>
              <a:t>Obtenez le soutien inconditionnel du chef et du conseil de bande. </a:t>
            </a:r>
          </a:p>
          <a:p>
            <a:pPr lvl="0">
              <a:lnSpc>
                <a:spcPct val="100000"/>
              </a:lnSpc>
            </a:pPr>
            <a:r>
              <a:rPr lang="fr-FR" dirty="0"/>
              <a:t>Obtenez le soutien des membres de la communauté. </a:t>
            </a:r>
          </a:p>
          <a:p>
            <a:endParaRPr lang="en-CA" dirty="0"/>
          </a:p>
        </p:txBody>
      </p:sp>
      <p:sp>
        <p:nvSpPr>
          <p:cNvPr id="4" name="Title 3"/>
          <p:cNvSpPr>
            <a:spLocks noGrp="1"/>
          </p:cNvSpPr>
          <p:nvPr>
            <p:ph type="title"/>
          </p:nvPr>
        </p:nvSpPr>
        <p:spPr/>
        <p:txBody>
          <a:bodyPr/>
          <a:lstStyle/>
          <a:p>
            <a:r>
              <a:rPr lang="fr-FR" dirty="0"/>
              <a:t>Principes clés du processus de recouvrement</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19</a:t>
            </a:fld>
            <a:endParaRPr lang="en-CA" dirty="0"/>
          </a:p>
        </p:txBody>
      </p:sp>
    </p:spTree>
    <p:extLst>
      <p:ext uri="{BB962C8B-B14F-4D97-AF65-F5344CB8AC3E}">
        <p14:creationId xmlns:p14="http://schemas.microsoft.com/office/powerpoint/2010/main" val="3683008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a:xfrm>
            <a:off x="691537" y="1534612"/>
            <a:ext cx="8329530" cy="3080632"/>
          </a:xfrm>
        </p:spPr>
        <p:txBody>
          <a:bodyPr/>
          <a:lstStyle/>
          <a:p>
            <a:r>
              <a:rPr lang="fr-FR" sz="2000" b="1" dirty="0"/>
              <a:t>Loyer : </a:t>
            </a:r>
            <a:r>
              <a:rPr lang="fr-FR" sz="2000" dirty="0"/>
              <a:t>Le montant requis pour atteindre la viabilité financière.</a:t>
            </a:r>
          </a:p>
          <a:p>
            <a:endParaRPr lang="fr-FR" sz="2000" b="1" dirty="0"/>
          </a:p>
          <a:p>
            <a:r>
              <a:rPr lang="fr-FR" sz="2000" b="1" dirty="0"/>
              <a:t>Perception : </a:t>
            </a:r>
            <a:r>
              <a:rPr lang="fr-FR" sz="2000" dirty="0"/>
              <a:t>Les loyers perçus sont les loyers payés par vos locataires. </a:t>
            </a:r>
          </a:p>
          <a:p>
            <a:endParaRPr lang="fr-FR" sz="2000" b="1" dirty="0"/>
          </a:p>
          <a:p>
            <a:r>
              <a:rPr lang="fr-FR" sz="2000" b="1" dirty="0"/>
              <a:t>Recouvrement des arriérés : </a:t>
            </a:r>
            <a:r>
              <a:rPr lang="fr-FR" sz="2000" dirty="0"/>
              <a:t>Les arriérés sont les loyers qui n’ont pas été payés à temps.</a:t>
            </a:r>
          </a:p>
          <a:p>
            <a:endParaRPr lang="en-CA" sz="2000" dirty="0">
              <a:solidFill>
                <a:schemeClr val="tx1"/>
              </a:solidFill>
            </a:endParaRPr>
          </a:p>
          <a:p>
            <a:endParaRPr lang="en-CA" sz="2000" b="1" dirty="0"/>
          </a:p>
          <a:p>
            <a:pPr>
              <a:buNone/>
            </a:pPr>
            <a:endParaRPr lang="en-US" sz="2000" b="1" dirty="0" smtClean="0"/>
          </a:p>
        </p:txBody>
      </p:sp>
      <p:sp>
        <p:nvSpPr>
          <p:cNvPr id="6" name="Title 5"/>
          <p:cNvSpPr>
            <a:spLocks noGrp="1"/>
          </p:cNvSpPr>
          <p:nvPr>
            <p:ph type="title"/>
          </p:nvPr>
        </p:nvSpPr>
        <p:spPr/>
        <p:txBody>
          <a:bodyPr/>
          <a:lstStyle/>
          <a:p>
            <a:r>
              <a:rPr lang="fr-CA" b="1" dirty="0"/>
              <a:t>Quelques concepts de base</a:t>
            </a:r>
            <a:endParaRPr lang="en-CA" dirty="0"/>
          </a:p>
        </p:txBody>
      </p:sp>
      <p:sp>
        <p:nvSpPr>
          <p:cNvPr id="8"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7B5AA91F-73DC-42A4-AB04-B47BBD1E6590}" type="slidenum">
              <a:rPr lang="en-CA" smtClean="0"/>
              <a:t>2</a:t>
            </a:fld>
            <a:endParaRPr lang="en-CA" dirty="0"/>
          </a:p>
        </p:txBody>
      </p:sp>
    </p:spTree>
    <p:extLst>
      <p:ext uri="{BB962C8B-B14F-4D97-AF65-F5344CB8AC3E}">
        <p14:creationId xmlns:p14="http://schemas.microsoft.com/office/powerpoint/2010/main" val="2036667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sz="2000" dirty="0" smtClean="0"/>
              <a:t>. </a:t>
            </a:r>
            <a:endParaRPr lang="en-CA" sz="2000" dirty="0"/>
          </a:p>
          <a:p>
            <a:endParaRPr lang="en-CA" sz="2000" dirty="0" smtClean="0"/>
          </a:p>
          <a:p>
            <a:endParaRPr lang="en-CA" sz="2000" dirty="0"/>
          </a:p>
          <a:p>
            <a:endParaRPr lang="en-CA" sz="2000" dirty="0" smtClean="0"/>
          </a:p>
        </p:txBody>
      </p:sp>
      <p:sp>
        <p:nvSpPr>
          <p:cNvPr id="3" name="Slide Number Placeholder 2"/>
          <p:cNvSpPr>
            <a:spLocks noGrp="1"/>
          </p:cNvSpPr>
          <p:nvPr>
            <p:ph type="sldNum" sz="quarter" idx="4"/>
          </p:nvPr>
        </p:nvSpPr>
        <p:spPr/>
        <p:txBody>
          <a:bodyPr/>
          <a:lstStyle/>
          <a:p>
            <a:fld id="{F5E4F7E7-D9B8-4E79-84B0-B1C726B6868C}" type="slidenum">
              <a:rPr lang="en-CA" smtClean="0"/>
              <a:pPr/>
              <a:t>20</a:t>
            </a:fld>
            <a:endParaRPr lang="en-CA" dirty="0"/>
          </a:p>
        </p:txBody>
      </p:sp>
      <p:sp>
        <p:nvSpPr>
          <p:cNvPr id="4" name="TextBox 3"/>
          <p:cNvSpPr txBox="1"/>
          <p:nvPr/>
        </p:nvSpPr>
        <p:spPr>
          <a:xfrm>
            <a:off x="627018" y="404949"/>
            <a:ext cx="3579223" cy="461665"/>
          </a:xfrm>
          <a:prstGeom prst="rect">
            <a:avLst/>
          </a:prstGeom>
          <a:noFill/>
        </p:spPr>
        <p:txBody>
          <a:bodyPr wrap="square" rtlCol="0">
            <a:spAutoFit/>
          </a:bodyPr>
          <a:lstStyle/>
          <a:p>
            <a:r>
              <a:rPr lang="en-CA" dirty="0" err="1" smtClean="0">
                <a:solidFill>
                  <a:schemeClr val="bg1"/>
                </a:solidFill>
                <a:latin typeface="+mj-lt"/>
              </a:rPr>
              <a:t>Merci</a:t>
            </a:r>
            <a:r>
              <a:rPr lang="en-CA" dirty="0" smtClean="0">
                <a:solidFill>
                  <a:schemeClr val="bg1"/>
                </a:solidFill>
                <a:latin typeface="+mj-lt"/>
              </a:rPr>
              <a:t>!</a:t>
            </a:r>
            <a:endParaRPr lang="en-CA"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2" y="1982597"/>
            <a:ext cx="2419350" cy="1676400"/>
          </a:xfrm>
          <a:prstGeom prst="rect">
            <a:avLst/>
          </a:prstGeom>
        </p:spPr>
      </p:pic>
      <p:sp>
        <p:nvSpPr>
          <p:cNvPr id="6" name="TextBox 5"/>
          <p:cNvSpPr txBox="1"/>
          <p:nvPr/>
        </p:nvSpPr>
        <p:spPr>
          <a:xfrm>
            <a:off x="4010297" y="2377440"/>
            <a:ext cx="2664823" cy="707886"/>
          </a:xfrm>
          <a:prstGeom prst="rect">
            <a:avLst/>
          </a:prstGeom>
          <a:noFill/>
        </p:spPr>
        <p:txBody>
          <a:bodyPr wrap="square" rtlCol="0">
            <a:spAutoFit/>
          </a:bodyPr>
          <a:lstStyle/>
          <a:p>
            <a:r>
              <a:rPr lang="en-CA" sz="2000" i="1" dirty="0">
                <a:solidFill>
                  <a:srgbClr val="00629B"/>
                </a:solidFill>
                <a:latin typeface="+mn-lt"/>
              </a:rPr>
              <a:t>To be filled in by CMHC staff – contact info, </a:t>
            </a:r>
            <a:r>
              <a:rPr lang="en-CA" sz="2000" i="1" dirty="0" smtClean="0">
                <a:solidFill>
                  <a:srgbClr val="00629B"/>
                </a:solidFill>
                <a:latin typeface="+mn-lt"/>
              </a:rPr>
              <a:t>etc.</a:t>
            </a:r>
            <a:endParaRPr lang="en-CA" sz="2000" i="1" dirty="0">
              <a:solidFill>
                <a:srgbClr val="00629B"/>
              </a:solidFill>
              <a:latin typeface="+mn-lt"/>
            </a:endParaRPr>
          </a:p>
        </p:txBody>
      </p:sp>
    </p:spTree>
    <p:extLst>
      <p:ext uri="{BB962C8B-B14F-4D97-AF65-F5344CB8AC3E}">
        <p14:creationId xmlns:p14="http://schemas.microsoft.com/office/powerpoint/2010/main" val="2345701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pPr marL="457200" lvl="0" indent="-457200">
              <a:lnSpc>
                <a:spcPct val="150000"/>
              </a:lnSpc>
              <a:buFont typeface="+mj-lt"/>
              <a:buAutoNum type="arabicPeriod"/>
            </a:pPr>
            <a:r>
              <a:rPr lang="fr-CA" sz="2000" dirty="0">
                <a:solidFill>
                  <a:schemeClr val="tx1"/>
                </a:solidFill>
              </a:rPr>
              <a:t>Calcul des loyers</a:t>
            </a:r>
          </a:p>
          <a:p>
            <a:pPr marL="457200" lvl="0" indent="-457200">
              <a:lnSpc>
                <a:spcPct val="150000"/>
              </a:lnSpc>
              <a:buFont typeface="+mj-lt"/>
              <a:buAutoNum type="arabicPeriod"/>
            </a:pPr>
            <a:r>
              <a:rPr lang="fr-CA" sz="2000" dirty="0">
                <a:solidFill>
                  <a:schemeClr val="tx1"/>
                </a:solidFill>
              </a:rPr>
              <a:t>Perception des loyers</a:t>
            </a:r>
          </a:p>
          <a:p>
            <a:pPr marL="457200" lvl="0" indent="-457200">
              <a:lnSpc>
                <a:spcPct val="150000"/>
              </a:lnSpc>
              <a:buFont typeface="+mj-lt"/>
              <a:buAutoNum type="arabicPeriod"/>
            </a:pPr>
            <a:r>
              <a:rPr lang="fr-CA" sz="2000" dirty="0">
                <a:solidFill>
                  <a:schemeClr val="tx1"/>
                </a:solidFill>
              </a:rPr>
              <a:t>Recouvrement des arriérés</a:t>
            </a:r>
          </a:p>
          <a:p>
            <a:endParaRPr lang="en-CA" dirty="0"/>
          </a:p>
          <a:p>
            <a:endParaRPr lang="en-CA" dirty="0"/>
          </a:p>
        </p:txBody>
      </p:sp>
      <p:sp>
        <p:nvSpPr>
          <p:cNvPr id="4" name="Title 3"/>
          <p:cNvSpPr>
            <a:spLocks noGrp="1"/>
          </p:cNvSpPr>
          <p:nvPr>
            <p:ph type="title"/>
          </p:nvPr>
        </p:nvSpPr>
        <p:spPr/>
        <p:txBody>
          <a:bodyPr/>
          <a:lstStyle/>
          <a:p>
            <a:r>
              <a:rPr lang="fr-CA" dirty="0"/>
              <a:t>Frais d’occupation</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3</a:t>
            </a:fld>
            <a:endParaRPr lang="en-CA" dirty="0"/>
          </a:p>
        </p:txBody>
      </p:sp>
    </p:spTree>
    <p:extLst>
      <p:ext uri="{BB962C8B-B14F-4D97-AF65-F5344CB8AC3E}">
        <p14:creationId xmlns:p14="http://schemas.microsoft.com/office/powerpoint/2010/main" val="492354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67" y="233726"/>
            <a:ext cx="7415164" cy="2391192"/>
          </a:xfrm>
        </p:spPr>
        <p:txBody>
          <a:bodyPr/>
          <a:lstStyle/>
          <a:p>
            <a:r>
              <a:rPr lang="fr-CA" sz="3200" dirty="0" smtClean="0"/>
              <a:t>Étape 1</a:t>
            </a:r>
            <a:r>
              <a:rPr lang="fr-CA" dirty="0" smtClean="0"/>
              <a:t/>
            </a:r>
            <a:br>
              <a:rPr lang="fr-CA" dirty="0" smtClean="0"/>
            </a:br>
            <a:r>
              <a:rPr lang="fr-CA" sz="3200" b="1" dirty="0"/>
              <a:t>Calcul du loyer : </a:t>
            </a:r>
            <a:r>
              <a:rPr lang="fr-CA" sz="3200" dirty="0"/>
              <a:t>trouver un équilibre entre rentabilité et </a:t>
            </a:r>
            <a:r>
              <a:rPr lang="fr-CA" sz="3200" dirty="0" err="1" smtClean="0"/>
              <a:t>abordabilité</a:t>
            </a:r>
            <a:endParaRPr lang="en-US" dirty="0"/>
          </a:p>
        </p:txBody>
      </p:sp>
    </p:spTree>
    <p:extLst>
      <p:ext uri="{BB962C8B-B14F-4D97-AF65-F5344CB8AC3E}">
        <p14:creationId xmlns:p14="http://schemas.microsoft.com/office/powerpoint/2010/main" val="248509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lvl="0"/>
            <a:r>
              <a:rPr lang="fr-FR" dirty="0"/>
              <a:t>Votre calcul des loyers doit équilibrer :</a:t>
            </a:r>
          </a:p>
          <a:p>
            <a:pPr lvl="4"/>
            <a:r>
              <a:rPr lang="en-CA" sz="1800" dirty="0"/>
              <a:t>l</a:t>
            </a:r>
            <a:r>
              <a:rPr lang="en-CA" sz="1800" dirty="0" smtClean="0"/>
              <a:t>es </a:t>
            </a:r>
            <a:r>
              <a:rPr lang="en-CA" sz="1800" dirty="0" err="1" smtClean="0"/>
              <a:t>revenus</a:t>
            </a:r>
            <a:r>
              <a:rPr lang="en-CA" sz="1800" dirty="0" smtClean="0"/>
              <a:t>;</a:t>
            </a:r>
          </a:p>
          <a:p>
            <a:pPr lvl="4"/>
            <a:r>
              <a:rPr lang="en-CA" sz="1800" dirty="0" smtClean="0"/>
              <a:t>les d</a:t>
            </a:r>
            <a:r>
              <a:rPr lang="fr-CA" sz="1800" dirty="0" smtClean="0"/>
              <a:t>é</a:t>
            </a:r>
            <a:r>
              <a:rPr lang="en-CA" sz="1800" dirty="0" err="1" smtClean="0"/>
              <a:t>penses</a:t>
            </a:r>
            <a:r>
              <a:rPr lang="en-CA" sz="1800" dirty="0" smtClean="0"/>
              <a:t>.</a:t>
            </a:r>
          </a:p>
          <a:p>
            <a:pPr lvl="4"/>
            <a:endParaRPr lang="en-CA" sz="1800" dirty="0"/>
          </a:p>
          <a:p>
            <a:r>
              <a:rPr lang="en-CA" dirty="0" err="1"/>
              <a:t>Formule</a:t>
            </a:r>
            <a:r>
              <a:rPr lang="en-CA" dirty="0"/>
              <a:t> </a:t>
            </a:r>
            <a:r>
              <a:rPr lang="en-CA" dirty="0" err="1"/>
              <a:t>budgétaire</a:t>
            </a:r>
            <a:endParaRPr lang="en-CA" dirty="0"/>
          </a:p>
          <a:p>
            <a:pPr lvl="1">
              <a:lnSpc>
                <a:spcPct val="100000"/>
              </a:lnSpc>
              <a:buFont typeface="Courier New" pitchFamily="49" charset="0"/>
              <a:buChar char="o"/>
            </a:pPr>
            <a:r>
              <a:rPr lang="en-CA" sz="1800" dirty="0" err="1" smtClean="0"/>
              <a:t>Revenus</a:t>
            </a:r>
            <a:r>
              <a:rPr lang="en-CA" sz="1800" dirty="0"/>
              <a:t> - </a:t>
            </a:r>
            <a:r>
              <a:rPr lang="en-CA" sz="1800" dirty="0" err="1"/>
              <a:t>dépenses</a:t>
            </a:r>
            <a:r>
              <a:rPr lang="en-CA" sz="1800" dirty="0"/>
              <a:t> = surplus (</a:t>
            </a:r>
            <a:r>
              <a:rPr lang="en-CA" sz="1800" dirty="0" err="1"/>
              <a:t>déficit</a:t>
            </a:r>
            <a:r>
              <a:rPr lang="en-CA" sz="1800" dirty="0"/>
              <a:t>)</a:t>
            </a:r>
          </a:p>
          <a:p>
            <a:pPr lvl="1">
              <a:lnSpc>
                <a:spcPct val="100000"/>
              </a:lnSpc>
              <a:buFont typeface="Courier New" pitchFamily="49" charset="0"/>
              <a:buChar char="o"/>
            </a:pPr>
            <a:r>
              <a:rPr lang="fr-FR" sz="1800" dirty="0"/>
              <a:t>Lorsque le total des revenus est égal à celui des dépenses, on dit que le budget est équilibré, ce qui est l’un des principaux objectifs en logement</a:t>
            </a:r>
            <a:r>
              <a:rPr lang="fr-FR" sz="1800" dirty="0" smtClean="0"/>
              <a:t>.</a:t>
            </a:r>
          </a:p>
        </p:txBody>
      </p:sp>
      <p:sp>
        <p:nvSpPr>
          <p:cNvPr id="3" name="Title 2"/>
          <p:cNvSpPr>
            <a:spLocks noGrp="1"/>
          </p:cNvSpPr>
          <p:nvPr>
            <p:ph type="title"/>
          </p:nvPr>
        </p:nvSpPr>
        <p:spPr/>
        <p:txBody>
          <a:bodyPr/>
          <a:lstStyle/>
          <a:p>
            <a:r>
              <a:rPr lang="en-CA" dirty="0" err="1"/>
              <a:t>Trouver</a:t>
            </a:r>
            <a:r>
              <a:rPr lang="en-CA" dirty="0"/>
              <a:t> le </a:t>
            </a:r>
            <a:r>
              <a:rPr lang="en-CA" dirty="0" err="1"/>
              <a:t>juste</a:t>
            </a:r>
            <a:r>
              <a:rPr lang="en-CA" dirty="0"/>
              <a:t> milieu</a:t>
            </a:r>
          </a:p>
        </p:txBody>
      </p:sp>
      <p:sp>
        <p:nvSpPr>
          <p:cNvPr id="4" name="Slide Number Placeholder 3"/>
          <p:cNvSpPr>
            <a:spLocks noGrp="1"/>
          </p:cNvSpPr>
          <p:nvPr>
            <p:ph type="sldNum" sz="quarter" idx="4"/>
          </p:nvPr>
        </p:nvSpPr>
        <p:spPr/>
        <p:txBody>
          <a:bodyPr/>
          <a:lstStyle/>
          <a:p>
            <a:fld id="{F5E4F7E7-D9B8-4E79-84B0-B1C726B6868C}" type="slidenum">
              <a:rPr lang="en-CA" smtClean="0"/>
              <a:pPr/>
              <a:t>5</a:t>
            </a:fld>
            <a:endParaRPr lang="en-CA" dirty="0"/>
          </a:p>
        </p:txBody>
      </p:sp>
    </p:spTree>
    <p:extLst>
      <p:ext uri="{BB962C8B-B14F-4D97-AF65-F5344CB8AC3E}">
        <p14:creationId xmlns:p14="http://schemas.microsoft.com/office/powerpoint/2010/main" val="156915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spcAft>
                <a:spcPts val="600"/>
              </a:spcAft>
            </a:pPr>
            <a:r>
              <a:rPr lang="fr-FR" dirty="0"/>
              <a:t>Les sources de revenus comprennent :</a:t>
            </a:r>
          </a:p>
          <a:p>
            <a:pPr marL="0" indent="0">
              <a:spcAft>
                <a:spcPts val="600"/>
              </a:spcAft>
              <a:buNone/>
            </a:pPr>
            <a:endParaRPr lang="en-CA" dirty="0"/>
          </a:p>
          <a:p>
            <a:pPr lvl="1" indent="-403225">
              <a:spcBef>
                <a:spcPts val="600"/>
              </a:spcBef>
              <a:buFont typeface="Courier New" pitchFamily="49" charset="0"/>
              <a:buChar char="o"/>
            </a:pPr>
            <a:r>
              <a:rPr lang="fr-FR" sz="1800" dirty="0"/>
              <a:t>les revenus locatifs et les frais d’entretien;</a:t>
            </a:r>
          </a:p>
          <a:p>
            <a:pPr lvl="1" indent="-403225">
              <a:spcBef>
                <a:spcPts val="600"/>
              </a:spcBef>
              <a:buFont typeface="Courier New" pitchFamily="49" charset="0"/>
              <a:buChar char="o"/>
            </a:pPr>
            <a:r>
              <a:rPr lang="fr-FR" sz="1800" dirty="0"/>
              <a:t>la composante résidentielle de l’aide sociale; </a:t>
            </a:r>
          </a:p>
          <a:p>
            <a:pPr lvl="1" indent="-403225">
              <a:spcBef>
                <a:spcPts val="600"/>
              </a:spcBef>
              <a:buFont typeface="Courier New" pitchFamily="49" charset="0"/>
              <a:buChar char="o"/>
            </a:pPr>
            <a:r>
              <a:rPr lang="fr-FR" sz="1800" dirty="0"/>
              <a:t>les subventions en vertu de l’article 95;</a:t>
            </a:r>
          </a:p>
          <a:p>
            <a:pPr lvl="1" indent="-403225">
              <a:spcBef>
                <a:spcPts val="600"/>
              </a:spcBef>
              <a:buFont typeface="Courier New" pitchFamily="49" charset="0"/>
              <a:buChar char="o"/>
            </a:pPr>
            <a:r>
              <a:rPr lang="fr-FR" sz="1800" dirty="0"/>
              <a:t>les autres revenus de la bande.</a:t>
            </a:r>
          </a:p>
          <a:p>
            <a:pPr marL="0" indent="0">
              <a:buNone/>
            </a:pPr>
            <a:endParaRPr lang="en-CA" sz="2000" dirty="0"/>
          </a:p>
        </p:txBody>
      </p:sp>
      <p:sp>
        <p:nvSpPr>
          <p:cNvPr id="3" name="Title 2"/>
          <p:cNvSpPr>
            <a:spLocks noGrp="1"/>
          </p:cNvSpPr>
          <p:nvPr>
            <p:ph type="title"/>
          </p:nvPr>
        </p:nvSpPr>
        <p:spPr/>
        <p:txBody>
          <a:bodyPr/>
          <a:lstStyle/>
          <a:p>
            <a:r>
              <a:rPr lang="en-CA" dirty="0" err="1" smtClean="0"/>
              <a:t>Revenus</a:t>
            </a:r>
            <a:r>
              <a:rPr lang="en-CA" dirty="0" smtClean="0"/>
              <a:t>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6</a:t>
            </a:fld>
            <a:endParaRPr lang="en-CA" dirty="0"/>
          </a:p>
        </p:txBody>
      </p:sp>
    </p:spTree>
    <p:extLst>
      <p:ext uri="{BB962C8B-B14F-4D97-AF65-F5344CB8AC3E}">
        <p14:creationId xmlns:p14="http://schemas.microsoft.com/office/powerpoint/2010/main" val="347647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44125" y="1655466"/>
            <a:ext cx="8329530" cy="3080632"/>
          </a:xfrm>
        </p:spPr>
        <p:txBody>
          <a:bodyPr numCol="2"/>
          <a:lstStyle/>
          <a:p>
            <a:pPr marL="0" indent="0">
              <a:lnSpc>
                <a:spcPct val="80000"/>
              </a:lnSpc>
              <a:spcAft>
                <a:spcPts val="1200"/>
              </a:spcAft>
              <a:buNone/>
            </a:pPr>
            <a:r>
              <a:rPr lang="en-CA" dirty="0"/>
              <a:t>Les </a:t>
            </a:r>
            <a:r>
              <a:rPr lang="en-CA" dirty="0" err="1"/>
              <a:t>dépenses</a:t>
            </a:r>
            <a:r>
              <a:rPr lang="en-CA" dirty="0"/>
              <a:t> </a:t>
            </a:r>
            <a:r>
              <a:rPr lang="en-CA" dirty="0" err="1"/>
              <a:t>admissibles</a:t>
            </a:r>
            <a:r>
              <a:rPr lang="en-CA" dirty="0"/>
              <a:t> </a:t>
            </a:r>
            <a:r>
              <a:rPr lang="en-CA" dirty="0" err="1"/>
              <a:t>comprennent</a:t>
            </a:r>
            <a:r>
              <a:rPr lang="en-CA" dirty="0"/>
              <a:t> :</a:t>
            </a:r>
          </a:p>
          <a:p>
            <a:pPr lvl="1">
              <a:lnSpc>
                <a:spcPct val="80000"/>
              </a:lnSpc>
              <a:spcBef>
                <a:spcPts val="600"/>
              </a:spcBef>
            </a:pPr>
            <a:r>
              <a:rPr lang="fr-FR" sz="1800" dirty="0"/>
              <a:t>les paiements de prêts (capital et intérêts);</a:t>
            </a:r>
          </a:p>
          <a:p>
            <a:pPr lvl="1">
              <a:lnSpc>
                <a:spcPct val="80000"/>
              </a:lnSpc>
              <a:spcBef>
                <a:spcPts val="600"/>
              </a:spcBef>
            </a:pPr>
            <a:r>
              <a:rPr lang="fr-FR" sz="1800" dirty="0"/>
              <a:t>les réparations et l’entretien;</a:t>
            </a:r>
          </a:p>
          <a:p>
            <a:pPr lvl="1">
              <a:lnSpc>
                <a:spcPct val="80000"/>
              </a:lnSpc>
              <a:spcBef>
                <a:spcPts val="600"/>
              </a:spcBef>
            </a:pPr>
            <a:r>
              <a:rPr lang="fr-FR" sz="1800" dirty="0"/>
              <a:t>l’assurance-incendie;</a:t>
            </a:r>
          </a:p>
          <a:p>
            <a:pPr lvl="1">
              <a:lnSpc>
                <a:spcPct val="80000"/>
              </a:lnSpc>
              <a:spcBef>
                <a:spcPts val="600"/>
              </a:spcBef>
            </a:pPr>
            <a:r>
              <a:rPr lang="fr-FR" sz="1800" dirty="0"/>
              <a:t>les services publics (eau, égouts);</a:t>
            </a:r>
          </a:p>
          <a:p>
            <a:pPr lvl="1">
              <a:lnSpc>
                <a:spcPct val="80000"/>
              </a:lnSpc>
              <a:spcBef>
                <a:spcPts val="600"/>
              </a:spcBef>
            </a:pPr>
            <a:r>
              <a:rPr lang="fr-FR" sz="1800" dirty="0"/>
              <a:t>l’administration;</a:t>
            </a:r>
          </a:p>
          <a:p>
            <a:pPr lvl="1">
              <a:lnSpc>
                <a:spcPct val="80000"/>
              </a:lnSpc>
              <a:spcBef>
                <a:spcPts val="600"/>
              </a:spcBef>
            </a:pPr>
            <a:r>
              <a:rPr lang="fr-FR" sz="1800" dirty="0"/>
              <a:t>la réserve de remplacement;</a:t>
            </a:r>
          </a:p>
          <a:p>
            <a:pPr lvl="1">
              <a:lnSpc>
                <a:spcPct val="80000"/>
              </a:lnSpc>
              <a:spcBef>
                <a:spcPts val="600"/>
              </a:spcBef>
            </a:pPr>
            <a:endParaRPr lang="fr-FR" sz="1800" dirty="0" smtClean="0"/>
          </a:p>
          <a:p>
            <a:pPr lvl="1">
              <a:lnSpc>
                <a:spcPct val="80000"/>
              </a:lnSpc>
              <a:spcBef>
                <a:spcPts val="600"/>
              </a:spcBef>
            </a:pPr>
            <a:r>
              <a:rPr lang="fr-FR" sz="1800" dirty="0" smtClean="0"/>
              <a:t>le </a:t>
            </a:r>
            <a:r>
              <a:rPr lang="fr-FR" sz="1800" dirty="0"/>
              <a:t>déneigement;</a:t>
            </a:r>
          </a:p>
          <a:p>
            <a:pPr lvl="1">
              <a:lnSpc>
                <a:spcPct val="80000"/>
              </a:lnSpc>
              <a:spcBef>
                <a:spcPts val="600"/>
              </a:spcBef>
            </a:pPr>
            <a:r>
              <a:rPr lang="fr-FR" sz="1800" dirty="0"/>
              <a:t>la collecte des déchets;</a:t>
            </a:r>
          </a:p>
          <a:p>
            <a:pPr lvl="1">
              <a:lnSpc>
                <a:spcPct val="80000"/>
              </a:lnSpc>
              <a:spcBef>
                <a:spcPts val="600"/>
              </a:spcBef>
            </a:pPr>
            <a:r>
              <a:rPr lang="fr-FR" sz="1800" dirty="0"/>
              <a:t>les honoraires professionnels (audits et frais juridiques).</a:t>
            </a:r>
          </a:p>
          <a:p>
            <a:endParaRPr lang="en-CA" dirty="0"/>
          </a:p>
        </p:txBody>
      </p:sp>
      <p:sp>
        <p:nvSpPr>
          <p:cNvPr id="3" name="Title 2"/>
          <p:cNvSpPr>
            <a:spLocks noGrp="1"/>
          </p:cNvSpPr>
          <p:nvPr>
            <p:ph type="title"/>
          </p:nvPr>
        </p:nvSpPr>
        <p:spPr/>
        <p:txBody>
          <a:bodyPr/>
          <a:lstStyle/>
          <a:p>
            <a:r>
              <a:rPr lang="en-CA" dirty="0" err="1"/>
              <a:t>Dépenses</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7</a:t>
            </a:fld>
            <a:endParaRPr lang="en-CA" dirty="0"/>
          </a:p>
        </p:txBody>
      </p:sp>
    </p:spTree>
    <p:extLst>
      <p:ext uri="{BB962C8B-B14F-4D97-AF65-F5344CB8AC3E}">
        <p14:creationId xmlns:p14="http://schemas.microsoft.com/office/powerpoint/2010/main" val="2328396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a:latin typeface="Calibri Light" panose="020F0302020204030204" pitchFamily="34" charset="0"/>
              </a:rPr>
              <a:t>Dépenses</a:t>
            </a:r>
            <a:r>
              <a:rPr lang="en-CA" dirty="0">
                <a:latin typeface="Calibri Light" panose="020F0302020204030204" pitchFamily="34" charset="0"/>
              </a:rPr>
              <a:t> et </a:t>
            </a:r>
            <a:r>
              <a:rPr lang="en-CA" dirty="0" err="1">
                <a:latin typeface="Calibri Light" panose="020F0302020204030204" pitchFamily="34" charset="0"/>
              </a:rPr>
              <a:t>revenus</a:t>
            </a:r>
            <a:r>
              <a:rPr lang="en-CA" dirty="0">
                <a:latin typeface="Calibri Light" panose="020F0302020204030204" pitchFamily="34" charset="0"/>
              </a:rPr>
              <a:t> : </a:t>
            </a:r>
            <a:r>
              <a:rPr lang="en-CA" dirty="0" err="1">
                <a:latin typeface="Calibri Light" panose="020F0302020204030204" pitchFamily="34" charset="0"/>
              </a:rPr>
              <a:t>exemple</a:t>
            </a:r>
            <a:r>
              <a:rPr lang="en-CA" dirty="0">
                <a:latin typeface="Calibri Light" panose="020F0302020204030204" pitchFamily="34" charset="0"/>
              </a:rPr>
              <a:t> </a:t>
            </a:r>
          </a:p>
        </p:txBody>
      </p:sp>
      <p:graphicFrame>
        <p:nvGraphicFramePr>
          <p:cNvPr id="5" name="Content Placeholder 3"/>
          <p:cNvGraphicFramePr>
            <a:graphicFrameLocks/>
          </p:cNvGraphicFramePr>
          <p:nvPr>
            <p:custDataLst>
              <p:tags r:id="rId1"/>
            </p:custDataLst>
            <p:extLst>
              <p:ext uri="{D42A27DB-BD31-4B8C-83A1-F6EECF244321}">
                <p14:modId xmlns:p14="http://schemas.microsoft.com/office/powerpoint/2010/main" val="3155280712"/>
              </p:ext>
            </p:extLst>
          </p:nvPr>
        </p:nvGraphicFramePr>
        <p:xfrm>
          <a:off x="409749" y="1377862"/>
          <a:ext cx="8320893" cy="3378454"/>
        </p:xfrm>
        <a:graphic>
          <a:graphicData uri="http://schemas.openxmlformats.org/drawingml/2006/table">
            <a:tbl>
              <a:tblPr firstRow="1" bandRow="1">
                <a:tableStyleId>{00A15C55-8517-42AA-B614-E9B94910E393}</a:tableStyleId>
              </a:tblPr>
              <a:tblGrid>
                <a:gridCol w="2407454"/>
                <a:gridCol w="1752992"/>
                <a:gridCol w="2381594"/>
                <a:gridCol w="1778853"/>
              </a:tblGrid>
              <a:tr h="298269">
                <a:tc gridSpan="2">
                  <a:txBody>
                    <a:bodyPr/>
                    <a:lstStyle/>
                    <a:p>
                      <a:r>
                        <a:rPr lang="fr-CA" sz="1800" b="1" kern="1200" noProof="0" dirty="0" smtClean="0">
                          <a:solidFill>
                            <a:schemeClr val="lt1"/>
                          </a:solidFill>
                          <a:latin typeface="Gill Sans"/>
                          <a:ea typeface="+mn-ea"/>
                          <a:cs typeface="+mn-cs"/>
                        </a:rPr>
                        <a:t>Dépenses</a:t>
                      </a:r>
                      <a:endParaRPr lang="fr-CA" sz="1800" noProof="0" dirty="0">
                        <a:latin typeface="Gill Sans"/>
                      </a:endParaRPr>
                    </a:p>
                  </a:txBody>
                  <a:tcPr/>
                </a:tc>
                <a:tc hMerge="1">
                  <a:txBody>
                    <a:bodyPr/>
                    <a:lstStyle/>
                    <a:p>
                      <a:endParaRPr lang="en-CA" dirty="0"/>
                    </a:p>
                  </a:txBody>
                  <a:tcPr/>
                </a:tc>
                <a:tc gridSpan="2">
                  <a:txBody>
                    <a:bodyPr/>
                    <a:lstStyle/>
                    <a:p>
                      <a:r>
                        <a:rPr lang="fr-CA" sz="1800" b="1" kern="1200" noProof="0" dirty="0" smtClean="0">
                          <a:solidFill>
                            <a:schemeClr val="bg1"/>
                          </a:solidFill>
                          <a:latin typeface="Gill Sans"/>
                          <a:ea typeface="+mn-ea"/>
                          <a:cs typeface="+mn-cs"/>
                        </a:rPr>
                        <a:t>Re</a:t>
                      </a:r>
                      <a:r>
                        <a:rPr lang="fr-CA" sz="1800" b="1" kern="1200" noProof="0" dirty="0" smtClean="0">
                          <a:solidFill>
                            <a:schemeClr val="lt1"/>
                          </a:solidFill>
                          <a:latin typeface="Gill Sans"/>
                          <a:ea typeface="+mn-ea"/>
                          <a:cs typeface="+mn-cs"/>
                        </a:rPr>
                        <a:t>venus</a:t>
                      </a:r>
                      <a:endParaRPr lang="fr-CA" sz="1800" noProof="0" dirty="0">
                        <a:latin typeface="Gill Sans"/>
                      </a:endParaRPr>
                    </a:p>
                  </a:txBody>
                  <a:tcPr/>
                </a:tc>
                <a:tc hMerge="1">
                  <a:txBody>
                    <a:bodyPr/>
                    <a:lstStyle/>
                    <a:p>
                      <a:endParaRPr lang="en-CA" dirty="0"/>
                    </a:p>
                  </a:txBody>
                  <a:tcPr/>
                </a:tc>
              </a:tr>
              <a:tr h="324896">
                <a:tc>
                  <a:txBody>
                    <a:bodyPr/>
                    <a:lstStyle/>
                    <a:p>
                      <a:pPr marL="342900" lvl="0" indent="-342900" algn="l">
                        <a:lnSpc>
                          <a:spcPct val="115000"/>
                        </a:lnSpc>
                        <a:spcAft>
                          <a:spcPts val="0"/>
                        </a:spcAft>
                        <a:buFont typeface="Arial"/>
                        <a:buNone/>
                        <a:tabLst>
                          <a:tab pos="457200" algn="l"/>
                        </a:tabLst>
                      </a:pPr>
                      <a:r>
                        <a:rPr lang="fr-CA" sz="1600" noProof="0" dirty="0" smtClean="0">
                          <a:solidFill>
                            <a:schemeClr val="tx1"/>
                          </a:solidFill>
                          <a:latin typeface="Gill Sans"/>
                          <a:ea typeface="Calibri"/>
                          <a:cs typeface="Times New Roman"/>
                        </a:rPr>
                        <a:t>Paiement mensuel</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20 000 </a:t>
                      </a:r>
                      <a:endParaRPr lang="en-CA" sz="1600" dirty="0">
                        <a:latin typeface="Gill Sans"/>
                        <a:ea typeface="Calibri"/>
                        <a:cs typeface="Times New Roman"/>
                      </a:endParaRPr>
                    </a:p>
                  </a:txBody>
                  <a:tcPr/>
                </a:tc>
                <a:tc>
                  <a:txBody>
                    <a:bodyPr/>
                    <a:lstStyle/>
                    <a:p>
                      <a:pPr marL="0" lvl="0" indent="0">
                        <a:lnSpc>
                          <a:spcPct val="115000"/>
                        </a:lnSpc>
                        <a:spcAft>
                          <a:spcPts val="0"/>
                        </a:spcAft>
                        <a:buFont typeface="Arial"/>
                        <a:buNone/>
                        <a:tabLst>
                          <a:tab pos="457200" algn="l"/>
                        </a:tabLst>
                      </a:pPr>
                      <a:r>
                        <a:rPr lang="en-CA" sz="1600" dirty="0" smtClean="0">
                          <a:solidFill>
                            <a:schemeClr val="tx1"/>
                          </a:solidFill>
                          <a:latin typeface="Gill Sans"/>
                          <a:ea typeface="Calibri"/>
                          <a:cs typeface="Times New Roman"/>
                        </a:rPr>
                        <a:t>Subvention</a:t>
                      </a:r>
                      <a:r>
                        <a:rPr lang="en-CA" sz="1600" baseline="0" dirty="0" smtClean="0">
                          <a:solidFill>
                            <a:schemeClr val="tx1"/>
                          </a:solidFill>
                          <a:latin typeface="Gill Sans"/>
                          <a:ea typeface="Calibri"/>
                          <a:cs typeface="Times New Roman"/>
                        </a:rPr>
                        <a:t> de la SCHL</a:t>
                      </a:r>
                      <a:endParaRPr lang="en-CA" sz="160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10 000 </a:t>
                      </a:r>
                      <a:endParaRPr lang="en-CA" sz="1600" dirty="0">
                        <a:latin typeface="Gill Sans"/>
                        <a:ea typeface="Calibri"/>
                        <a:cs typeface="Times New Roman"/>
                      </a:endParaRPr>
                    </a:p>
                  </a:txBody>
                  <a:tcPr/>
                </a:tc>
              </a:tr>
              <a:tr h="531914">
                <a:tc>
                  <a:txBody>
                    <a:bodyPr/>
                    <a:lstStyle/>
                    <a:p>
                      <a:pPr marL="0" lvl="0" indent="0" algn="l">
                        <a:lnSpc>
                          <a:spcPct val="115000"/>
                        </a:lnSpc>
                        <a:spcAft>
                          <a:spcPts val="0"/>
                        </a:spcAft>
                        <a:buFont typeface="Arial"/>
                        <a:buNone/>
                        <a:tabLst>
                          <a:tab pos="457200" algn="l"/>
                        </a:tabLst>
                      </a:pPr>
                      <a:r>
                        <a:rPr lang="fr-CA" sz="1600" noProof="0" dirty="0" smtClean="0">
                          <a:solidFill>
                            <a:schemeClr val="tx1"/>
                          </a:solidFill>
                          <a:latin typeface="Gill Sans"/>
                          <a:ea typeface="Calibri"/>
                          <a:cs typeface="Times New Roman"/>
                        </a:rPr>
                        <a:t>Réserve de remplacement</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5 000 </a:t>
                      </a:r>
                      <a:endParaRPr lang="en-CA" sz="1600" dirty="0">
                        <a:latin typeface="Gill Sans"/>
                        <a:ea typeface="Calibri"/>
                        <a:cs typeface="Times New Roman"/>
                      </a:endParaRPr>
                    </a:p>
                  </a:txBody>
                  <a:tcPr/>
                </a:tc>
                <a:tc>
                  <a:txBody>
                    <a:bodyPr/>
                    <a:lstStyle/>
                    <a:p>
                      <a:pPr marL="0" lvl="0" indent="0" algn="l">
                        <a:lnSpc>
                          <a:spcPct val="115000"/>
                        </a:lnSpc>
                        <a:spcAft>
                          <a:spcPts val="0"/>
                        </a:spcAft>
                        <a:buFont typeface="Arial"/>
                        <a:buNone/>
                        <a:tabLst>
                          <a:tab pos="457200" algn="l"/>
                        </a:tabLst>
                      </a:pPr>
                      <a:r>
                        <a:rPr lang="en-CA" sz="1600" smtClean="0">
                          <a:solidFill>
                            <a:schemeClr val="tx1"/>
                          </a:solidFill>
                          <a:latin typeface="Gill Sans"/>
                          <a:ea typeface="Calibri"/>
                          <a:cs typeface="Times New Roman"/>
                        </a:rPr>
                        <a:t>Avoirs de la Première</a:t>
                      </a:r>
                      <a:r>
                        <a:rPr lang="en-CA" sz="1600" baseline="0" smtClean="0">
                          <a:solidFill>
                            <a:schemeClr val="tx1"/>
                          </a:solidFill>
                          <a:latin typeface="Gill Sans"/>
                          <a:ea typeface="Calibri"/>
                          <a:cs typeface="Times New Roman"/>
                        </a:rPr>
                        <a:t> Nation</a:t>
                      </a:r>
                      <a:endParaRPr lang="en-CA" sz="160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5 000 </a:t>
                      </a:r>
                      <a:endParaRPr lang="en-CA" sz="1600" dirty="0">
                        <a:latin typeface="Gill Sans"/>
                        <a:ea typeface="Calibri"/>
                        <a:cs typeface="Times New Roman"/>
                      </a:endParaRPr>
                    </a:p>
                  </a:txBody>
                  <a:tcPr/>
                </a:tc>
              </a:tr>
              <a:tr h="303240">
                <a:tc>
                  <a:txBody>
                    <a:bodyPr/>
                    <a:lstStyle/>
                    <a:p>
                      <a:pPr marL="342900" lvl="0" indent="-342900" algn="l">
                        <a:lnSpc>
                          <a:spcPct val="115000"/>
                        </a:lnSpc>
                        <a:spcAft>
                          <a:spcPts val="0"/>
                        </a:spcAft>
                        <a:buFont typeface="Arial"/>
                        <a:buNone/>
                        <a:tabLst>
                          <a:tab pos="457200" algn="l"/>
                        </a:tabLst>
                      </a:pPr>
                      <a:r>
                        <a:rPr lang="en-CA" sz="1600" dirty="0" smtClean="0">
                          <a:solidFill>
                            <a:schemeClr val="tx1"/>
                          </a:solidFill>
                          <a:latin typeface="Gill Sans"/>
                          <a:ea typeface="Calibri"/>
                          <a:cs typeface="Times New Roman"/>
                        </a:rPr>
                        <a:t>Assurances</a:t>
                      </a:r>
                      <a:endParaRPr lang="en-CA" sz="1600" dirty="0">
                        <a:solidFill>
                          <a:schemeClr val="tx1"/>
                        </a:solidFill>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1 500 </a:t>
                      </a:r>
                      <a:endParaRPr lang="en-CA" sz="1600" dirty="0">
                        <a:latin typeface="Gill Sans"/>
                        <a:ea typeface="Calibri"/>
                        <a:cs typeface="Times New Roman"/>
                      </a:endParaRPr>
                    </a:p>
                  </a:txBody>
                  <a:tcPr/>
                </a:tc>
                <a:tc>
                  <a:txBody>
                    <a:bodyPr/>
                    <a:lstStyle/>
                    <a:p>
                      <a:pPr marL="342900" lvl="0" indent="-342900">
                        <a:lnSpc>
                          <a:spcPct val="115000"/>
                        </a:lnSpc>
                        <a:spcAft>
                          <a:spcPts val="0"/>
                        </a:spcAft>
                        <a:buFont typeface="Arial"/>
                        <a:buNone/>
                        <a:tabLst>
                          <a:tab pos="457200" algn="l"/>
                        </a:tabLst>
                      </a:pPr>
                      <a:r>
                        <a:rPr lang="fr-CA" sz="1600" noProof="0" smtClean="0">
                          <a:solidFill>
                            <a:schemeClr val="tx1"/>
                          </a:solidFill>
                          <a:latin typeface="Gill Sans"/>
                          <a:ea typeface="Calibri"/>
                          <a:cs typeface="Times New Roman"/>
                        </a:rPr>
                        <a:t>Loyers</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20 000 </a:t>
                      </a:r>
                      <a:endParaRPr lang="en-CA" sz="1600" dirty="0">
                        <a:latin typeface="Gill Sans"/>
                        <a:ea typeface="Calibri"/>
                        <a:cs typeface="Times New Roman"/>
                      </a:endParaRPr>
                    </a:p>
                  </a:txBody>
                  <a:tcPr/>
                </a:tc>
              </a:tr>
              <a:tr h="531914">
                <a:tc>
                  <a:txBody>
                    <a:bodyPr/>
                    <a:lstStyle/>
                    <a:p>
                      <a:pPr marL="0" lvl="0" indent="0" algn="l">
                        <a:lnSpc>
                          <a:spcPct val="115000"/>
                        </a:lnSpc>
                        <a:spcAft>
                          <a:spcPts val="0"/>
                        </a:spcAft>
                        <a:buFont typeface="Arial"/>
                        <a:buNone/>
                        <a:tabLst>
                          <a:tab pos="457200" algn="l"/>
                        </a:tabLst>
                      </a:pPr>
                      <a:r>
                        <a:rPr lang="fr-CA" sz="1600" kern="1200" noProof="0" dirty="0" smtClean="0">
                          <a:solidFill>
                            <a:schemeClr val="dk1"/>
                          </a:solidFill>
                          <a:latin typeface="Gill Sans"/>
                          <a:ea typeface="Calibri"/>
                          <a:cs typeface="Times New Roman"/>
                        </a:rPr>
                        <a:t>Entretien et réparations</a:t>
                      </a:r>
                      <a:endParaRPr lang="fr-CA" sz="1600" kern="1200" noProof="0" dirty="0">
                        <a:solidFill>
                          <a:schemeClr val="dk1"/>
                        </a:solidFill>
                        <a:latin typeface="Gill Sans"/>
                        <a:ea typeface="Calibri"/>
                        <a:cs typeface="Times New Roman"/>
                      </a:endParaRPr>
                    </a:p>
                  </a:txBody>
                  <a:tcPr anchor="ct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1 000 </a:t>
                      </a:r>
                      <a:endParaRPr lang="en-CA" sz="1600" dirty="0">
                        <a:latin typeface="Gill Sans"/>
                        <a:ea typeface="Calibri"/>
                        <a:cs typeface="Times New Roman"/>
                      </a:endParaRPr>
                    </a:p>
                  </a:txBody>
                  <a:tcPr/>
                </a:tc>
                <a:tc>
                  <a:txBody>
                    <a:bodyPr/>
                    <a:lstStyle/>
                    <a:p>
                      <a:pPr marL="0" lvl="0" indent="0">
                        <a:lnSpc>
                          <a:spcPct val="115000"/>
                        </a:lnSpc>
                        <a:spcAft>
                          <a:spcPts val="0"/>
                        </a:spcAft>
                        <a:buFont typeface="Arial"/>
                        <a:buNone/>
                        <a:tabLst>
                          <a:tab pos="457200" algn="l"/>
                        </a:tabLst>
                      </a:pPr>
                      <a:r>
                        <a:rPr lang="fr-CA" sz="1600" noProof="0" smtClean="0">
                          <a:solidFill>
                            <a:schemeClr val="tx1"/>
                          </a:solidFill>
                          <a:latin typeface="Gill Sans"/>
                          <a:ea typeface="Calibri"/>
                          <a:cs typeface="Times New Roman"/>
                        </a:rPr>
                        <a:t>Frais d’administration</a:t>
                      </a:r>
                      <a:r>
                        <a:rPr lang="fr-CA" sz="1600" baseline="0" noProof="0" smtClean="0">
                          <a:solidFill>
                            <a:schemeClr val="tx1"/>
                          </a:solidFill>
                          <a:latin typeface="Gill Sans"/>
                          <a:ea typeface="Calibri"/>
                          <a:cs typeface="Times New Roman"/>
                        </a:rPr>
                        <a:t> divers</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1 000 </a:t>
                      </a:r>
                      <a:endParaRPr lang="en-CA" sz="1600" dirty="0">
                        <a:latin typeface="Gill Sans"/>
                        <a:ea typeface="Calibri"/>
                        <a:cs typeface="Times New Roman"/>
                      </a:endParaRPr>
                    </a:p>
                  </a:txBody>
                  <a:tcPr/>
                </a:tc>
              </a:tr>
              <a:tr h="324896">
                <a:tc>
                  <a:txBody>
                    <a:bodyPr/>
                    <a:lstStyle/>
                    <a:p>
                      <a:pPr marL="342900" lvl="0" indent="-342900" algn="l">
                        <a:lnSpc>
                          <a:spcPct val="115000"/>
                        </a:lnSpc>
                        <a:spcAft>
                          <a:spcPts val="0"/>
                        </a:spcAft>
                        <a:buFont typeface="Arial"/>
                        <a:buNone/>
                        <a:tabLst>
                          <a:tab pos="457200" algn="l"/>
                        </a:tabLst>
                      </a:pPr>
                      <a:r>
                        <a:rPr lang="en-CA" sz="1600" smtClean="0">
                          <a:latin typeface="Gill Sans"/>
                          <a:ea typeface="Calibri"/>
                          <a:cs typeface="Times New Roman"/>
                        </a:rPr>
                        <a:t>Services publics</a:t>
                      </a:r>
                      <a:endParaRPr lang="en-CA" sz="1600" dirty="0">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750 </a:t>
                      </a:r>
                      <a:endParaRPr lang="en-CA" sz="1600" dirty="0">
                        <a:latin typeface="Gill Sans"/>
                        <a:ea typeface="Calibri"/>
                        <a:cs typeface="Times New Roman"/>
                      </a:endParaRPr>
                    </a:p>
                  </a:txBody>
                  <a:tcPr/>
                </a:tc>
                <a:tc>
                  <a:txBody>
                    <a:bodyPr/>
                    <a:lstStyle/>
                    <a:p>
                      <a:pPr marL="0" lvl="0" indent="0">
                        <a:lnSpc>
                          <a:spcPct val="115000"/>
                        </a:lnSpc>
                        <a:spcAft>
                          <a:spcPts val="0"/>
                        </a:spcAft>
                        <a:buFont typeface="Arial"/>
                        <a:buNone/>
                        <a:tabLst>
                          <a:tab pos="457200" algn="l"/>
                        </a:tabLst>
                      </a:pPr>
                      <a:r>
                        <a:rPr lang="fr-CA" sz="1600" noProof="0" dirty="0" smtClean="0">
                          <a:solidFill>
                            <a:schemeClr val="tx1"/>
                          </a:solidFill>
                          <a:latin typeface="Gill Sans"/>
                          <a:ea typeface="Calibri"/>
                          <a:cs typeface="Times New Roman"/>
                        </a:rPr>
                        <a:t>Pénalités administratives</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1 500 </a:t>
                      </a:r>
                      <a:endParaRPr lang="en-CA" sz="1600" dirty="0">
                        <a:latin typeface="Gill Sans"/>
                        <a:ea typeface="Calibri"/>
                        <a:cs typeface="Times New Roman"/>
                      </a:endParaRPr>
                    </a:p>
                  </a:txBody>
                  <a:tcPr/>
                </a:tc>
              </a:tr>
              <a:tr h="303240">
                <a:tc>
                  <a:txBody>
                    <a:bodyPr/>
                    <a:lstStyle/>
                    <a:p>
                      <a:pPr marL="342900" lvl="0" indent="-342900" algn="l">
                        <a:lnSpc>
                          <a:spcPct val="115000"/>
                        </a:lnSpc>
                        <a:spcAft>
                          <a:spcPts val="0"/>
                        </a:spcAft>
                        <a:buFont typeface="Arial"/>
                        <a:buNone/>
                        <a:tabLst>
                          <a:tab pos="457200" algn="l"/>
                        </a:tabLst>
                      </a:pPr>
                      <a:r>
                        <a:rPr lang="en-CA" sz="1600" dirty="0" smtClean="0">
                          <a:latin typeface="Gill Sans"/>
                          <a:ea typeface="Calibri"/>
                          <a:cs typeface="Times New Roman"/>
                        </a:rPr>
                        <a:t>Administration</a:t>
                      </a:r>
                      <a:endParaRPr lang="en-CA" sz="1600" dirty="0">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2 500 </a:t>
                      </a:r>
                      <a:endParaRPr lang="en-CA" sz="1600" dirty="0">
                        <a:latin typeface="Gill Sans"/>
                        <a:ea typeface="Calibri"/>
                        <a:cs typeface="Times New Roman"/>
                      </a:endParaRPr>
                    </a:p>
                  </a:txBody>
                  <a:tcPr/>
                </a:tc>
                <a:tc>
                  <a:txBody>
                    <a:bodyPr/>
                    <a:lstStyle/>
                    <a:p>
                      <a:pPr marL="0" lvl="0" indent="0">
                        <a:lnSpc>
                          <a:spcPct val="115000"/>
                        </a:lnSpc>
                        <a:spcAft>
                          <a:spcPts val="0"/>
                        </a:spcAft>
                        <a:buFont typeface="Arial"/>
                        <a:buNone/>
                        <a:tabLst>
                          <a:tab pos="457200" algn="l"/>
                        </a:tabLst>
                      </a:pPr>
                      <a:r>
                        <a:rPr lang="fr-CA" sz="1600" noProof="0" dirty="0" smtClean="0">
                          <a:solidFill>
                            <a:schemeClr val="tx1"/>
                          </a:solidFill>
                          <a:latin typeface="Gill Sans"/>
                          <a:ea typeface="Calibri"/>
                          <a:cs typeface="Times New Roman"/>
                        </a:rPr>
                        <a:t>Provision pour pertes</a:t>
                      </a:r>
                      <a:endParaRPr lang="fr-CA" sz="1600" noProof="0" dirty="0">
                        <a:solidFill>
                          <a:schemeClr val="tx1"/>
                        </a:solidFill>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a:latin typeface="Gill Sans"/>
                          <a:ea typeface="Calibri"/>
                          <a:cs typeface="Times New Roman"/>
                        </a:rPr>
                        <a:t>(</a:t>
                      </a:r>
                      <a:r>
                        <a:rPr lang="en-CA" sz="1600" dirty="0" smtClean="0">
                          <a:latin typeface="Gill Sans"/>
                          <a:ea typeface="Calibri"/>
                          <a:cs typeface="Times New Roman"/>
                        </a:rPr>
                        <a:t>5 000</a:t>
                      </a:r>
                      <a:r>
                        <a:rPr lang="en-CA" sz="1600" dirty="0">
                          <a:latin typeface="Gill Sans"/>
                          <a:ea typeface="Calibri"/>
                          <a:cs typeface="Times New Roman"/>
                        </a:rPr>
                        <a:t>) </a:t>
                      </a:r>
                    </a:p>
                  </a:txBody>
                  <a:tcPr/>
                </a:tc>
              </a:tr>
              <a:tr h="303240">
                <a:tc>
                  <a:txBody>
                    <a:bodyPr/>
                    <a:lstStyle/>
                    <a:p>
                      <a:pPr marL="342900" lvl="0" indent="-342900" algn="l">
                        <a:lnSpc>
                          <a:spcPct val="115000"/>
                        </a:lnSpc>
                        <a:spcAft>
                          <a:spcPts val="0"/>
                        </a:spcAft>
                        <a:buFont typeface="Arial"/>
                        <a:buNone/>
                        <a:tabLst>
                          <a:tab pos="457200" algn="l"/>
                        </a:tabLst>
                      </a:pPr>
                      <a:r>
                        <a:rPr lang="en-CA" sz="1600" dirty="0" smtClean="0">
                          <a:latin typeface="Gill Sans"/>
                          <a:ea typeface="Calibri"/>
                          <a:cs typeface="Times New Roman"/>
                        </a:rPr>
                        <a:t>Total </a:t>
                      </a:r>
                      <a:endParaRPr lang="en-CA" sz="1600" dirty="0">
                        <a:latin typeface="Gill Sans"/>
                        <a:ea typeface="Calibri"/>
                        <a:cs typeface="Times New Roman"/>
                      </a:endParaRPr>
                    </a:p>
                  </a:txBody>
                  <a:tcPr/>
                </a:tc>
                <a:tc>
                  <a:txBody>
                    <a:bodyPr/>
                    <a:lstStyle/>
                    <a:p>
                      <a:pPr marL="342900" lvl="0" indent="-342900" algn="r">
                        <a:lnSpc>
                          <a:spcPct val="115000"/>
                        </a:lnSpc>
                        <a:spcAft>
                          <a:spcPts val="0"/>
                        </a:spcAft>
                        <a:buFont typeface="Arial"/>
                        <a:buNone/>
                        <a:tabLst>
                          <a:tab pos="457200" algn="l"/>
                        </a:tabLst>
                      </a:pPr>
                      <a:r>
                        <a:rPr lang="en-CA" sz="1600" smtClean="0">
                          <a:latin typeface="Gill Sans"/>
                          <a:ea typeface="Calibri"/>
                          <a:cs typeface="Times New Roman"/>
                        </a:rPr>
                        <a:t>37 500 </a:t>
                      </a:r>
                      <a:endParaRPr lang="en-CA" sz="1600" dirty="0">
                        <a:latin typeface="Gill Sans"/>
                        <a:ea typeface="Calibri"/>
                        <a:cs typeface="Times New Roman"/>
                      </a:endParaRPr>
                    </a:p>
                  </a:txBody>
                  <a:tcPr/>
                </a:tc>
                <a:tc>
                  <a:txBody>
                    <a:bodyPr/>
                    <a:lstStyle/>
                    <a:p>
                      <a:pPr marL="342900" lvl="0" indent="-342900">
                        <a:lnSpc>
                          <a:spcPct val="115000"/>
                        </a:lnSpc>
                        <a:spcAft>
                          <a:spcPts val="0"/>
                        </a:spcAft>
                        <a:buFont typeface="Arial"/>
                        <a:buNone/>
                        <a:tabLst>
                          <a:tab pos="457200" algn="l"/>
                        </a:tabLst>
                      </a:pPr>
                      <a:r>
                        <a:rPr lang="en-CA" sz="1600" dirty="0" smtClean="0">
                          <a:latin typeface="Gill Sans"/>
                          <a:ea typeface="Calibri"/>
                          <a:cs typeface="Times New Roman"/>
                        </a:rPr>
                        <a:t>Total </a:t>
                      </a:r>
                      <a:endParaRPr lang="en-CA" sz="1600" dirty="0">
                        <a:latin typeface="Gill Sans"/>
                        <a:ea typeface="Calibri"/>
                        <a:cs typeface="Times New Roman"/>
                      </a:endParaRPr>
                    </a:p>
                  </a:txBody>
                  <a:tcPr/>
                </a:tc>
                <a:tc>
                  <a:txBody>
                    <a:bodyPr/>
                    <a:lstStyle/>
                    <a:p>
                      <a:pPr marL="342900" lvl="0" indent="-342900" algn="r">
                        <a:lnSpc>
                          <a:spcPct val="115000"/>
                        </a:lnSpc>
                        <a:spcAft>
                          <a:spcPts val="1000"/>
                        </a:spcAft>
                        <a:buFont typeface="Arial"/>
                        <a:buNone/>
                        <a:tabLst>
                          <a:tab pos="457200" algn="l"/>
                        </a:tabLst>
                      </a:pPr>
                      <a:r>
                        <a:rPr lang="en-CA" sz="1600" dirty="0" smtClean="0">
                          <a:latin typeface="Gill Sans"/>
                          <a:ea typeface="Calibri"/>
                          <a:cs typeface="Times New Roman"/>
                        </a:rPr>
                        <a:t>32 500 </a:t>
                      </a:r>
                      <a:endParaRPr lang="en-CA" sz="1600" dirty="0">
                        <a:latin typeface="Gill Sans"/>
                        <a:ea typeface="Calibri"/>
                        <a:cs typeface="Times New Roman"/>
                      </a:endParaRPr>
                    </a:p>
                  </a:txBody>
                  <a:tcPr/>
                </a:tc>
              </a:tr>
            </a:tbl>
          </a:graphicData>
        </a:graphic>
      </p:graphicFrame>
    </p:spTree>
    <p:extLst>
      <p:ext uri="{BB962C8B-B14F-4D97-AF65-F5344CB8AC3E}">
        <p14:creationId xmlns:p14="http://schemas.microsoft.com/office/powerpoint/2010/main" val="88035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solidFill>
            <a:srgbClr val="CCECFF"/>
          </a:solidFill>
          <a:ln w="38100">
            <a:solidFill>
              <a:schemeClr val="accent5"/>
            </a:solidFill>
          </a:ln>
        </p:spPr>
        <p:txBody>
          <a:bodyPr/>
          <a:lstStyle/>
          <a:p>
            <a:endParaRPr lang="en-CA" dirty="0" smtClean="0">
              <a:solidFill>
                <a:schemeClr val="tx1"/>
              </a:solidFill>
            </a:endParaRPr>
          </a:p>
          <a:p>
            <a:r>
              <a:rPr lang="fr-FR" dirty="0">
                <a:solidFill>
                  <a:schemeClr val="tx1"/>
                </a:solidFill>
              </a:rPr>
              <a:t>Multipliez votre revenu total par votre taux de perception, puis soustrayez votre revenu total. </a:t>
            </a:r>
          </a:p>
          <a:p>
            <a:r>
              <a:rPr lang="fr-FR" dirty="0">
                <a:solidFill>
                  <a:schemeClr val="tx1"/>
                </a:solidFill>
              </a:rPr>
              <a:t>Par exemple, si vous percevez 80 % de vos loyers :</a:t>
            </a:r>
          </a:p>
          <a:p>
            <a:r>
              <a:rPr lang="fr-FR" dirty="0">
                <a:solidFill>
                  <a:schemeClr val="tx1"/>
                </a:solidFill>
              </a:rPr>
              <a:t>((10 000 $ X 80 %) - 10 000 $) = 8 000 $ - 10 000 $ = -2 000 </a:t>
            </a:r>
            <a:r>
              <a:rPr lang="fr-FR" dirty="0" smtClean="0">
                <a:solidFill>
                  <a:schemeClr val="tx1"/>
                </a:solidFill>
              </a:rPr>
              <a:t>$</a:t>
            </a:r>
            <a:endParaRPr lang="fr-FR" dirty="0">
              <a:solidFill>
                <a:schemeClr val="tx1"/>
              </a:solidFill>
            </a:endParaRPr>
          </a:p>
        </p:txBody>
      </p:sp>
      <p:sp>
        <p:nvSpPr>
          <p:cNvPr id="3" name="Content Placeholder 2"/>
          <p:cNvSpPr>
            <a:spLocks noGrp="1"/>
          </p:cNvSpPr>
          <p:nvPr>
            <p:ph idx="15"/>
          </p:nvPr>
        </p:nvSpPr>
        <p:spPr>
          <a:xfrm>
            <a:off x="4820784" y="2015657"/>
            <a:ext cx="4052871" cy="1366369"/>
          </a:xfrm>
          <a:ln>
            <a:solidFill>
              <a:srgbClr val="00629B"/>
            </a:solidFill>
          </a:ln>
        </p:spPr>
        <p:txBody>
          <a:bodyPr/>
          <a:lstStyle/>
          <a:p>
            <a:pPr marL="0" indent="0" algn="ctr">
              <a:buNone/>
            </a:pPr>
            <a:r>
              <a:rPr lang="fr-FR" sz="1600" dirty="0"/>
              <a:t>Le dilemme : pour éponger le déficit, vous aurez peut-être à choisir entre expulser les mauvais payeurs ou répartir le manque à gagner entre les autres occupants et logements. </a:t>
            </a:r>
          </a:p>
        </p:txBody>
      </p:sp>
      <p:sp>
        <p:nvSpPr>
          <p:cNvPr id="4" name="Title 3"/>
          <p:cNvSpPr>
            <a:spLocks noGrp="1"/>
          </p:cNvSpPr>
          <p:nvPr>
            <p:ph type="title"/>
          </p:nvPr>
        </p:nvSpPr>
        <p:spPr/>
        <p:txBody>
          <a:bodyPr/>
          <a:lstStyle/>
          <a:p>
            <a:r>
              <a:rPr lang="en-CA" dirty="0" err="1"/>
              <a:t>Calcul</a:t>
            </a:r>
            <a:r>
              <a:rPr lang="en-CA" dirty="0"/>
              <a:t> des </a:t>
            </a:r>
            <a:r>
              <a:rPr lang="en-CA" dirty="0" err="1"/>
              <a:t>pertes</a:t>
            </a:r>
            <a:r>
              <a:rPr lang="en-CA" dirty="0"/>
              <a:t> </a:t>
            </a:r>
            <a:r>
              <a:rPr lang="en-CA" dirty="0" err="1"/>
              <a:t>prévues</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9</a:t>
            </a:fld>
            <a:endParaRPr lang="en-CA" dirty="0"/>
          </a:p>
        </p:txBody>
      </p:sp>
    </p:spTree>
    <p:extLst>
      <p:ext uri="{BB962C8B-B14F-4D97-AF65-F5344CB8AC3E}">
        <p14:creationId xmlns:p14="http://schemas.microsoft.com/office/powerpoint/2010/main" val="5141280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126&quot;&gt;&lt;property id=&quot;20148&quot; value=&quot;5&quot;/&gt;&lt;property id=&quot;20300&quot; value=&quot;Slide 2&quot;/&gt;&lt;property id=&quot;20307&quot; value=&quot;269&quot;/&gt;&lt;/object&gt;&lt;object type=&quot;3&quot; unique_id=&quot;10127&quot;&gt;&lt;property id=&quot;20148&quot; value=&quot;5&quot;/&gt;&lt;property id=&quot;20300&quot; value=&quot;Slide 3&quot;/&gt;&lt;property id=&quot;20307&quot; value=&quot;265&quot;/&gt;&lt;/object&gt;&lt;object type=&quot;3&quot; unique_id=&quot;10128&quot;&gt;&lt;property id=&quot;20148&quot; value=&quot;5&quot;/&gt;&lt;property id=&quot;20300&quot; value=&quot;Slide 4&quot;/&gt;&lt;property id=&quot;20307&quot; value=&quot;279&quot;/&gt;&lt;/object&gt;&lt;object type=&quot;3&quot; unique_id=&quot;10129&quot;&gt;&lt;property id=&quot;20148&quot; value=&quot;5&quot;/&gt;&lt;property id=&quot;20300&quot; value=&quot;Slide 5 - &amp;quot;Click to Add Title&amp;quot;&quot;/&gt;&lt;property id=&quot;20307&quot; value=&quot;287&quot;/&gt;&lt;/object&gt;&lt;object type=&quot;3&quot; unique_id=&quot;10130&quot;&gt;&lt;property id=&quot;20148&quot; value=&quot;5&quot;/&gt;&lt;property id=&quot;20300&quot; value=&quot;Slide 6 - &amp;quot;Click to Add Title&amp;quot;&quot;/&gt;&lt;property id=&quot;20307&quot; value=&quot;288&quot;/&gt;&lt;/object&gt;&lt;object type=&quot;3&quot; unique_id=&quot;10131&quot;&gt;&lt;property id=&quot;20148&quot; value=&quot;5&quot;/&gt;&lt;property id=&quot;20300&quot; value=&quot;Slide 7 - &amp;quot;Click to Add Title&amp;quot;&quot;/&gt;&lt;property id=&quot;20307&quot; value=&quot;271&quot;/&gt;&lt;/object&gt;&lt;object type=&quot;3&quot; unique_id=&quot;10132&quot;&gt;&lt;property id=&quot;20148&quot; value=&quot;5&quot;/&gt;&lt;property id=&quot;20300&quot; value=&quot;Slide 8&quot;/&gt;&lt;property id=&quot;20307&quot; value=&quot;283&quot;/&gt;&lt;/object&gt;&lt;object type=&quot;3&quot; unique_id=&quot;10154&quot;&gt;&lt;property id=&quot;20148&quot; value=&quot;5&quot;/&gt;&lt;property id=&quot;20300&quot; value=&quot;Slide 1&quot;/&gt;&lt;property id=&quot;20307&quot; value=&quot;290&quot;/&gt;&lt;/object&gt;&lt;/object&gt;&lt;object type=&quot;8&quot; unique_id=&quot;1000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orpPPT_Template_16X9_EN">
  <a:themeElements>
    <a:clrScheme name="First_Nations_Colours_2016">
      <a:dk1>
        <a:srgbClr val="000000"/>
      </a:dk1>
      <a:lt1>
        <a:srgbClr val="FFFFFF"/>
      </a:lt1>
      <a:dk2>
        <a:srgbClr val="776E64"/>
      </a:dk2>
      <a:lt2>
        <a:srgbClr val="DA291C"/>
      </a:lt2>
      <a:accent1>
        <a:srgbClr val="FFD100"/>
      </a:accent1>
      <a:accent2>
        <a:srgbClr val="ED8B00"/>
      </a:accent2>
      <a:accent3>
        <a:srgbClr val="84BD00"/>
      </a:accent3>
      <a:accent4>
        <a:srgbClr val="006272"/>
      </a:accent4>
      <a:accent5>
        <a:srgbClr val="00629B"/>
      </a:accent5>
      <a:accent6>
        <a:srgbClr val="3C1053"/>
      </a:accent6>
      <a:hlink>
        <a:srgbClr val="0000FF"/>
      </a:hlink>
      <a:folHlink>
        <a:srgbClr val="67823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PPT_Template_16X9_EN" id="{F66A7ABF-4B52-40FD-8B4D-6AD6C7E57B62}" vid="{F0DF7E6C-0530-4720-B104-E6B5BFB8B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CorpPPT_Template_16X9_EN.potx</Template>
  <TotalTime>795</TotalTime>
  <Words>988</Words>
  <Application>Microsoft Office PowerPoint</Application>
  <PresentationFormat>On-screen Show (16:9)</PresentationFormat>
  <Paragraphs>240</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Courier New</vt:lpstr>
      <vt:lpstr>Gill Sans</vt:lpstr>
      <vt:lpstr>Times New Roman</vt:lpstr>
      <vt:lpstr>CorpPPT_Template_16X9_EN</vt:lpstr>
      <vt:lpstr>PowerPoint Presentation</vt:lpstr>
      <vt:lpstr>Quelques concepts de base</vt:lpstr>
      <vt:lpstr>Frais d’occupation</vt:lpstr>
      <vt:lpstr>Étape 1 Calcul du loyer : trouver un équilibre entre rentabilité et abordabilité</vt:lpstr>
      <vt:lpstr>Trouver le juste milieu</vt:lpstr>
      <vt:lpstr>Revenus </vt:lpstr>
      <vt:lpstr>Dépenses</vt:lpstr>
      <vt:lpstr>Dépenses et revenus : exemple </vt:lpstr>
      <vt:lpstr>Calcul des pertes prévues</vt:lpstr>
      <vt:lpstr>Inclure les pertes prévues dans les loyers </vt:lpstr>
      <vt:lpstr>Déficit comptable et découvert de trésorerie</vt:lpstr>
      <vt:lpstr>Étape 2 Perception : renforcer  les bonnes habitudes  </vt:lpstr>
      <vt:lpstr>Problèmes liés à la facturation et à la collecte des loyers</vt:lpstr>
      <vt:lpstr>Politique de perception : principaux éléments</vt:lpstr>
      <vt:lpstr>Questions clés pour élaborer une politique de paiement communautaire</vt:lpstr>
      <vt:lpstr>Étape 3 : Recouvrement des arriérés</vt:lpstr>
      <vt:lpstr>Communicating with tenants who fall into arrears </vt:lpstr>
      <vt:lpstr>Après la rencontre avec le locataire...</vt:lpstr>
      <vt:lpstr>Principes clés du processus de recouvrement</vt:lpstr>
      <vt:lpstr>PowerPoint Presentation</vt:lpstr>
    </vt:vector>
  </TitlesOfParts>
  <Company>CMHC-SCHL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CMHC</dc:creator>
  <cp:lastModifiedBy>Julie Cohen</cp:lastModifiedBy>
  <cp:revision>70</cp:revision>
  <cp:lastPrinted>2016-08-12T21:31:54Z</cp:lastPrinted>
  <dcterms:created xsi:type="dcterms:W3CDTF">2016-08-12T21:17:59Z</dcterms:created>
  <dcterms:modified xsi:type="dcterms:W3CDTF">2018-08-13T15:58:44Z</dcterms:modified>
</cp:coreProperties>
</file>