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290" r:id="rId2"/>
    <p:sldId id="306" r:id="rId3"/>
    <p:sldId id="292" r:id="rId4"/>
    <p:sldId id="293" r:id="rId5"/>
    <p:sldId id="294" r:id="rId6"/>
    <p:sldId id="271" r:id="rId7"/>
    <p:sldId id="295" r:id="rId8"/>
    <p:sldId id="296" r:id="rId9"/>
    <p:sldId id="307" r:id="rId10"/>
    <p:sldId id="283" r:id="rId11"/>
    <p:sldId id="291" r:id="rId12"/>
    <p:sldId id="298" r:id="rId13"/>
    <p:sldId id="297" r:id="rId14"/>
    <p:sldId id="308" r:id="rId15"/>
    <p:sldId id="299" r:id="rId16"/>
    <p:sldId id="301" r:id="rId17"/>
    <p:sldId id="302" r:id="rId18"/>
    <p:sldId id="303" r:id="rId19"/>
    <p:sldId id="304" r:id="rId20"/>
    <p:sldId id="305" r:id="rId21"/>
  </p:sldIdLst>
  <p:sldSz cx="9144000" cy="5143500" type="screen16x9"/>
  <p:notesSz cx="7023100" cy="9309100"/>
  <p:custDataLst>
    <p:tags r:id="rId24"/>
  </p:custData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0066A1"/>
    <a:srgbClr val="004165"/>
    <a:srgbClr val="427730"/>
    <a:srgbClr val="D52B1E"/>
    <a:srgbClr val="CC0000"/>
    <a:srgbClr val="C5AE4C"/>
    <a:srgbClr val="FF0000"/>
    <a:srgbClr val="0033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79713" autoAdjust="0"/>
  </p:normalViewPr>
  <p:slideViewPr>
    <p:cSldViewPr snapToGrid="0">
      <p:cViewPr varScale="1">
        <p:scale>
          <a:sx n="73" d="100"/>
          <a:sy n="73" d="100"/>
        </p:scale>
        <p:origin x="21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1788" y="8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376" y="0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4282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376" y="8844282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/>
            </a:lvl1pPr>
          </a:lstStyle>
          <a:p>
            <a:fld id="{389B4954-A652-4E7E-9945-B64DE72EE683}" type="slidenum">
              <a:rPr lang="en-CA">
                <a:latin typeface="Calibri" panose="020F0502020204030204" pitchFamily="34" charset="0"/>
              </a:rPr>
              <a:pPr/>
              <a:t>‹#›</a:t>
            </a:fld>
            <a:endParaRPr lang="en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34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76" y="0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55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6" y="4422143"/>
            <a:ext cx="5152610" cy="41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4282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76" y="8844282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fld id="{FB88B0F5-CE8C-4614-9A8D-7575F954BB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316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679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 smtClean="0"/>
              <a:t>For example: if the new part for a washing machine that is 10 years old costs $200 and the replacement of the washing machine is $400, it is more cost-effective to replace it than repair it. </a:t>
            </a:r>
          </a:p>
          <a:p>
            <a:endParaRPr lang="en-CA" sz="1200" dirty="0" smtClean="0"/>
          </a:p>
          <a:p>
            <a:r>
              <a:rPr lang="en-CA" sz="1200" dirty="0" smtClean="0"/>
              <a:t>Typically, capital items are replaced with items of the same quality.  Exceptions: when your low-efficiency furnace needs to be replaced, it can be replace with a high-efficiency furnace. </a:t>
            </a:r>
          </a:p>
          <a:p>
            <a:endParaRPr lang="en-CA" sz="1200" dirty="0" smtClean="0"/>
          </a:p>
          <a:p>
            <a:r>
              <a:rPr lang="en-CA" sz="1200" dirty="0" smtClean="0"/>
              <a:t>Items replaced using the Replacement Reserve Fund need to have been a part of the original construction. </a:t>
            </a:r>
          </a:p>
          <a:p>
            <a:endParaRPr lang="en-CA" sz="1200" dirty="0" smtClean="0"/>
          </a:p>
          <a:p>
            <a:r>
              <a:rPr lang="en-CA" sz="1200" dirty="0" smtClean="0"/>
              <a:t>The Replacement Reserve Fund should not be used to cover tenant damage.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0145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Important</a:t>
            </a:r>
            <a:r>
              <a:rPr lang="en-US" altLang="en-US" baseline="0" dirty="0" smtClean="0"/>
              <a:t> FN knows the difference between RR and Maintenance.  This is a common misunderstanding by many clients – where and how to charge the replacement reserve.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Could provide examples of maintenance – calking windows, replacing window screens, painting, replace furnace filter</a:t>
            </a:r>
          </a:p>
          <a:p>
            <a:r>
              <a:rPr lang="en-US" altLang="en-US" baseline="0" dirty="0" smtClean="0"/>
              <a:t>RR – New roof, flooring, appliances that are provided (washer/dryer/fridge/stove)</a:t>
            </a:r>
          </a:p>
          <a:p>
            <a:endParaRPr lang="en-US" alt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8150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The $6,150 was charged</a:t>
            </a:r>
            <a:r>
              <a:rPr lang="en-US" altLang="en-US" baseline="0" dirty="0" smtClean="0"/>
              <a:t> to Maintenance resulting in a deficit of $4,854.    CMHC notified the FN and auditor of this error and the $6,150 was removed from the maintenance expense and charged to RR resulting in a small surplus of $1,296.  Not knowing the difference between maintenance and RR could actually result in a deficit.</a:t>
            </a:r>
            <a:endParaRPr lang="en-US" altLang="en-US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0169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Should  toggle</a:t>
            </a:r>
            <a:r>
              <a:rPr lang="en-CA" baseline="0" dirty="0" smtClean="0"/>
              <a:t> between this slide and the previous slide to illustrate the yearly contribution and how this is charged to operating cost and a deposit made.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3915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CA" dirty="0" smtClean="0"/>
              <a:t>In addition to being a breach</a:t>
            </a:r>
            <a:r>
              <a:rPr lang="en-CA" baseline="0" dirty="0" smtClean="0"/>
              <a:t> of the operating agreement, an underfunded Replacement Reserve Fund can results in the First Nation not having the funds required to replace items that need to be fixed.  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196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CA" dirty="0" smtClean="0"/>
              <a:t>This account is separate from your general housing account and your Replacement Reserve Fund. </a:t>
            </a:r>
          </a:p>
          <a:p>
            <a:pPr defTabSz="933237">
              <a:defRPr/>
            </a:pPr>
            <a:endParaRPr lang="en-CA" dirty="0" smtClean="0"/>
          </a:p>
          <a:p>
            <a:pPr defTabSz="933237">
              <a:defRPr/>
            </a:pPr>
            <a:r>
              <a:rPr lang="en-CA" dirty="0" smtClean="0"/>
              <a:t>Higher operating expenses such as higher maintenance and repairs budgets as the houses age. 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516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Higher</a:t>
            </a:r>
            <a:r>
              <a:rPr lang="en-CA" baseline="0" dirty="0" smtClean="0"/>
              <a:t> operating costs could include:</a:t>
            </a:r>
          </a:p>
          <a:p>
            <a:endParaRPr lang="en-CA" baseline="0" dirty="0" smtClean="0"/>
          </a:p>
          <a:p>
            <a:pPr>
              <a:buFont typeface="Arial" pitchFamily="34" charset="0"/>
              <a:buChar char="•"/>
            </a:pPr>
            <a:r>
              <a:rPr lang="en-CA" baseline="0" dirty="0" smtClean="0"/>
              <a:t> increased maintenance expense</a:t>
            </a:r>
          </a:p>
          <a:p>
            <a:pPr>
              <a:buFont typeface="Arial" pitchFamily="34" charset="0"/>
              <a:buChar char="•"/>
            </a:pPr>
            <a:r>
              <a:rPr lang="en-CA" baseline="0" dirty="0" smtClean="0"/>
              <a:t>increased insurance expense</a:t>
            </a:r>
          </a:p>
          <a:p>
            <a:pPr>
              <a:buFont typeface="Arial" pitchFamily="34" charset="0"/>
              <a:buChar char="•"/>
            </a:pPr>
            <a:r>
              <a:rPr lang="en-CA" baseline="0" dirty="0" smtClean="0"/>
              <a:t>higher </a:t>
            </a:r>
            <a:r>
              <a:rPr lang="en-CA" dirty="0" smtClean="0"/>
              <a:t>a</a:t>
            </a:r>
            <a:r>
              <a:rPr lang="en-CA" baseline="0" dirty="0" smtClean="0"/>
              <a:t>dministration costs</a:t>
            </a:r>
          </a:p>
          <a:p>
            <a:pPr>
              <a:buFont typeface="Arial" pitchFamily="34" charset="0"/>
              <a:buChar char="•"/>
            </a:pPr>
            <a:r>
              <a:rPr lang="en-CA" baseline="0" dirty="0" smtClean="0"/>
              <a:t>Increased professional fees</a:t>
            </a:r>
          </a:p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957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240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CA" dirty="0" smtClean="0"/>
              <a:t>This slide is just to highlight the surplus.  </a:t>
            </a:r>
          </a:p>
          <a:p>
            <a:endParaRPr lang="en-CA" dirty="0" smtClean="0"/>
          </a:p>
          <a:p>
            <a:r>
              <a:rPr lang="en-CA" dirty="0" smtClean="0"/>
              <a:t>If this were a</a:t>
            </a:r>
            <a:r>
              <a:rPr lang="en-CA" baseline="0" dirty="0" smtClean="0"/>
              <a:t> pre-1997 project, the money would need to be transferred to a Subsidy Surplus Fund, up to a maximum of $500/unit.  Subsidy surplus above $500/unit must be returned to CMHC.</a:t>
            </a:r>
          </a:p>
          <a:p>
            <a:endParaRPr lang="en-CA" dirty="0" smtClean="0"/>
          </a:p>
          <a:p>
            <a:r>
              <a:rPr lang="en-CA" dirty="0" smtClean="0"/>
              <a:t>If there</a:t>
            </a:r>
            <a:r>
              <a:rPr lang="en-CA" baseline="0" dirty="0" smtClean="0"/>
              <a:t> is a deficit for the fiscal year, no money will need to be transferred to either a Subsidy Surplus or Operating Reserve Fund.  Similarly, if there is an accumulated operating deficit, a Subsidy Surplus or Operating Reserve Fund will not be required.      </a:t>
            </a:r>
          </a:p>
          <a:p>
            <a:endParaRPr lang="en-CA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 amount of funds that should be in either a Subsidy Surplus or Operating Reserve Fund is the amount of your accumulated surplus.  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595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In order to cover higher operating costs, such as painting, the Operating Reserve Fund can be used to cover these higher expenses; however, if there aren’t enough funds, the First Nation could consider increasing housing charges and/or make a band contribution.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 Should the First Nation want to increase housing charges, this increase should be done gradually over several years to limit the impact on home occupants.  For maintenance and repairs, a maintenance plan would help to identify upcoming maintenance and repairs expenses which would make it easier to prioritize. 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974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First Nation can choose to increase the Replacement Reserve allocation,</a:t>
            </a:r>
            <a:r>
              <a:rPr lang="en-CA" baseline="0" dirty="0" smtClean="0"/>
              <a:t> but this increase needs to be pre-approved by CMHC.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8047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REMINDER: T</a:t>
            </a:r>
            <a:r>
              <a:rPr lang="en-CA" baseline="0" dirty="0" smtClean="0"/>
              <a:t>he Replacement Reserve amount must be contributed each year.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1025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Project is brand new – so use of the replacement</a:t>
            </a:r>
            <a:r>
              <a:rPr lang="en-CA" baseline="0" dirty="0" smtClean="0"/>
              <a:t> reserve in the first 5 years should be minimal.</a:t>
            </a:r>
          </a:p>
          <a:p>
            <a:endParaRPr lang="en-CA" baseline="0" dirty="0" smtClean="0"/>
          </a:p>
          <a:p>
            <a:r>
              <a:rPr lang="en-CA" baseline="0" dirty="0" smtClean="0"/>
              <a:t>As an example of how to use the RR – purchase stove in year 5.  Typically shouldn’t happen, unless tenant neglect, used primarily to illustrate how to use the RR.</a:t>
            </a:r>
            <a:endParaRPr lang="en-CA" dirty="0" smtClean="0"/>
          </a:p>
          <a:p>
            <a:endParaRPr lang="en-CA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*As the project is new, use of the replacement reserve funds is expected to be limited.  Perhaps in Year 5, the housing department replaced a stove for $550. A withdrawal of $550 would be made to purchase the stove.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28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" y="0"/>
            <a:ext cx="9144000" cy="342900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0" y="2135209"/>
            <a:ext cx="9144000" cy="3008291"/>
          </a:xfrm>
          <a:custGeom>
            <a:avLst/>
            <a:gdLst>
              <a:gd name="connsiteX0" fmla="*/ 3905816 w 9144000"/>
              <a:gd name="connsiteY0" fmla="*/ 0 h 3008291"/>
              <a:gd name="connsiteX1" fmla="*/ 8996985 w 9144000"/>
              <a:gd name="connsiteY1" fmla="*/ 790812 h 3008291"/>
              <a:gd name="connsiteX2" fmla="*/ 9144000 w 9144000"/>
              <a:gd name="connsiteY2" fmla="*/ 851471 h 3008291"/>
              <a:gd name="connsiteX3" fmla="*/ 9144000 w 9144000"/>
              <a:gd name="connsiteY3" fmla="*/ 3008291 h 3008291"/>
              <a:gd name="connsiteX4" fmla="*/ 0 w 9144000"/>
              <a:gd name="connsiteY4" fmla="*/ 3008291 h 3008291"/>
              <a:gd name="connsiteX5" fmla="*/ 0 w 9144000"/>
              <a:gd name="connsiteY5" fmla="*/ 433831 h 3008291"/>
              <a:gd name="connsiteX6" fmla="*/ 473869 w 9144000"/>
              <a:gd name="connsiteY6" fmla="*/ 325876 h 3008291"/>
              <a:gd name="connsiteX7" fmla="*/ 3905816 w 9144000"/>
              <a:gd name="connsiteY7" fmla="*/ 0 h 300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008291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3008291"/>
                </a:lnTo>
                <a:lnTo>
                  <a:pt x="0" y="3008291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rgbClr val="00629B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Freeform 9"/>
          <p:cNvSpPr/>
          <p:nvPr userDrawn="1"/>
        </p:nvSpPr>
        <p:spPr>
          <a:xfrm>
            <a:off x="0" y="2406731"/>
            <a:ext cx="9144000" cy="2736769"/>
          </a:xfrm>
          <a:custGeom>
            <a:avLst/>
            <a:gdLst>
              <a:gd name="connsiteX0" fmla="*/ 3905816 w 9144000"/>
              <a:gd name="connsiteY0" fmla="*/ 0 h 2736769"/>
              <a:gd name="connsiteX1" fmla="*/ 8996985 w 9144000"/>
              <a:gd name="connsiteY1" fmla="*/ 790812 h 2736769"/>
              <a:gd name="connsiteX2" fmla="*/ 9144000 w 9144000"/>
              <a:gd name="connsiteY2" fmla="*/ 851471 h 2736769"/>
              <a:gd name="connsiteX3" fmla="*/ 9144000 w 9144000"/>
              <a:gd name="connsiteY3" fmla="*/ 2736769 h 2736769"/>
              <a:gd name="connsiteX4" fmla="*/ 0 w 9144000"/>
              <a:gd name="connsiteY4" fmla="*/ 2736769 h 2736769"/>
              <a:gd name="connsiteX5" fmla="*/ 0 w 9144000"/>
              <a:gd name="connsiteY5" fmla="*/ 433831 h 2736769"/>
              <a:gd name="connsiteX6" fmla="*/ 473869 w 9144000"/>
              <a:gd name="connsiteY6" fmla="*/ 325876 h 2736769"/>
              <a:gd name="connsiteX7" fmla="*/ 3905816 w 9144000"/>
              <a:gd name="connsiteY7" fmla="*/ 0 h 27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736769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2736769"/>
                </a:lnTo>
                <a:lnTo>
                  <a:pt x="0" y="2736769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3276"/>
            <a:ext cx="9144000" cy="103022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6423837" y="1601665"/>
            <a:ext cx="2240966" cy="2240966"/>
            <a:chOff x="6559301" y="1910502"/>
            <a:chExt cx="2240966" cy="2240966"/>
          </a:xfrm>
        </p:grpSpPr>
        <p:sp>
          <p:nvSpPr>
            <p:cNvPr id="17" name="Oval 16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7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46322" y="3765007"/>
            <a:ext cx="6536472" cy="5187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600"/>
              </a:spcBef>
              <a:buNone/>
              <a:defRPr sz="1800" b="1">
                <a:solidFill>
                  <a:srgbClr val="63666A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Insert Subtitle of Presentation</a:t>
            </a:r>
            <a:endParaRPr lang="en-US" dirty="0"/>
          </a:p>
        </p:txBody>
      </p:sp>
      <p:sp>
        <p:nvSpPr>
          <p:cNvPr id="38" name="Text Placeholder 36"/>
          <p:cNvSpPr>
            <a:spLocks noGrp="1"/>
          </p:cNvSpPr>
          <p:nvPr userDrawn="1">
            <p:ph type="body" sz="quarter" idx="12"/>
          </p:nvPr>
        </p:nvSpPr>
        <p:spPr>
          <a:xfrm>
            <a:off x="246746" y="2793817"/>
            <a:ext cx="6539042" cy="1003806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 baseline="0">
                <a:solidFill>
                  <a:srgbClr val="63666A"/>
                </a:solidFill>
                <a:latin typeface="+mj-lt"/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83"/>
          <a:stretch/>
        </p:blipFill>
        <p:spPr>
          <a:xfrm>
            <a:off x="6524608" y="1729755"/>
            <a:ext cx="2032524" cy="2038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839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338"/>
            <a:ext cx="9143999" cy="4152688"/>
          </a:xfrm>
          <a:prstGeom prst="rect">
            <a:avLst/>
          </a:prstGeom>
          <a:solidFill>
            <a:srgbClr val="0062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393090"/>
            <a:ext cx="9143999" cy="7504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Freeform 18"/>
          <p:cNvSpPr/>
          <p:nvPr userDrawn="1"/>
        </p:nvSpPr>
        <p:spPr>
          <a:xfrm>
            <a:off x="0" y="2781593"/>
            <a:ext cx="9144000" cy="3008291"/>
          </a:xfrm>
          <a:custGeom>
            <a:avLst/>
            <a:gdLst>
              <a:gd name="connsiteX0" fmla="*/ 3905816 w 9144000"/>
              <a:gd name="connsiteY0" fmla="*/ 0 h 3008291"/>
              <a:gd name="connsiteX1" fmla="*/ 8996985 w 9144000"/>
              <a:gd name="connsiteY1" fmla="*/ 790812 h 3008291"/>
              <a:gd name="connsiteX2" fmla="*/ 9144000 w 9144000"/>
              <a:gd name="connsiteY2" fmla="*/ 851471 h 3008291"/>
              <a:gd name="connsiteX3" fmla="*/ 9144000 w 9144000"/>
              <a:gd name="connsiteY3" fmla="*/ 3008291 h 3008291"/>
              <a:gd name="connsiteX4" fmla="*/ 0 w 9144000"/>
              <a:gd name="connsiteY4" fmla="*/ 3008291 h 3008291"/>
              <a:gd name="connsiteX5" fmla="*/ 0 w 9144000"/>
              <a:gd name="connsiteY5" fmla="*/ 433831 h 3008291"/>
              <a:gd name="connsiteX6" fmla="*/ 473869 w 9144000"/>
              <a:gd name="connsiteY6" fmla="*/ 325876 h 3008291"/>
              <a:gd name="connsiteX7" fmla="*/ 3905816 w 9144000"/>
              <a:gd name="connsiteY7" fmla="*/ 0 h 300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008291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3008291"/>
                </a:lnTo>
                <a:lnTo>
                  <a:pt x="0" y="3008291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2391192"/>
          </a:xfrm>
        </p:spPr>
        <p:txBody>
          <a:bodyPr/>
          <a:lstStyle>
            <a:lvl1pPr>
              <a:lnSpc>
                <a:spcPts val="3200"/>
              </a:lnSpc>
              <a:defRPr sz="3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Freeform 19"/>
          <p:cNvSpPr/>
          <p:nvPr userDrawn="1"/>
        </p:nvSpPr>
        <p:spPr>
          <a:xfrm>
            <a:off x="0" y="3053115"/>
            <a:ext cx="9144000" cy="2736769"/>
          </a:xfrm>
          <a:custGeom>
            <a:avLst/>
            <a:gdLst>
              <a:gd name="connsiteX0" fmla="*/ 3905816 w 9144000"/>
              <a:gd name="connsiteY0" fmla="*/ 0 h 2736769"/>
              <a:gd name="connsiteX1" fmla="*/ 8996985 w 9144000"/>
              <a:gd name="connsiteY1" fmla="*/ 790812 h 2736769"/>
              <a:gd name="connsiteX2" fmla="*/ 9144000 w 9144000"/>
              <a:gd name="connsiteY2" fmla="*/ 851471 h 2736769"/>
              <a:gd name="connsiteX3" fmla="*/ 9144000 w 9144000"/>
              <a:gd name="connsiteY3" fmla="*/ 2736769 h 2736769"/>
              <a:gd name="connsiteX4" fmla="*/ 0 w 9144000"/>
              <a:gd name="connsiteY4" fmla="*/ 2736769 h 2736769"/>
              <a:gd name="connsiteX5" fmla="*/ 0 w 9144000"/>
              <a:gd name="connsiteY5" fmla="*/ 433831 h 2736769"/>
              <a:gd name="connsiteX6" fmla="*/ 473869 w 9144000"/>
              <a:gd name="connsiteY6" fmla="*/ 325876 h 2736769"/>
              <a:gd name="connsiteX7" fmla="*/ 3905816 w 9144000"/>
              <a:gd name="connsiteY7" fmla="*/ 0 h 27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736769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2736769"/>
                </a:lnTo>
                <a:lnTo>
                  <a:pt x="0" y="2736769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6559301" y="1923401"/>
            <a:ext cx="2240966" cy="2240966"/>
            <a:chOff x="6559301" y="1910502"/>
            <a:chExt cx="2240966" cy="2240966"/>
          </a:xfrm>
        </p:grpSpPr>
        <p:sp>
          <p:nvSpPr>
            <p:cNvPr id="24" name="Oval 23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3" name="Oval 22"/>
          <p:cNvSpPr/>
          <p:nvPr userDrawn="1"/>
        </p:nvSpPr>
        <p:spPr>
          <a:xfrm>
            <a:off x="6707487" y="2066818"/>
            <a:ext cx="1939389" cy="193938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770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78996" y="1531201"/>
            <a:ext cx="8329530" cy="308063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5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585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8995" y="1531864"/>
            <a:ext cx="4052871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859455" y="1531864"/>
            <a:ext cx="4052871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732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nten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8994" y="1531864"/>
            <a:ext cx="5175695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050845" y="3140903"/>
            <a:ext cx="2880000" cy="1472114"/>
          </a:xfrm>
          <a:prstGeom prst="rect">
            <a:avLst/>
          </a:prstGeom>
          <a:solidFill>
            <a:srgbClr val="D9D9D9"/>
          </a:solidFill>
        </p:spPr>
        <p:txBody>
          <a:bodyPr vert="horz" tIns="1371600" bIns="421200" anchor="ctr" anchorCtr="0"/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045250" y="1610193"/>
            <a:ext cx="2880000" cy="1472114"/>
          </a:xfrm>
          <a:prstGeom prst="rect">
            <a:avLst/>
          </a:prstGeom>
          <a:solidFill>
            <a:srgbClr val="D9D9D9"/>
          </a:solidFill>
        </p:spPr>
        <p:txBody>
          <a:bodyPr vert="horz" tIns="1371600" bIns="421200" anchor="ctr" anchorCtr="0"/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image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7038" r="35335" b="1413"/>
          <a:stretch/>
        </p:blipFill>
        <p:spPr>
          <a:xfrm>
            <a:off x="7671102" y="397041"/>
            <a:ext cx="1075855" cy="107063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3563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85800" y="1860317"/>
            <a:ext cx="7772400" cy="2753394"/>
          </a:xfrm>
          <a:prstGeom prst="rect">
            <a:avLst/>
          </a:prstGeom>
          <a:solidFill>
            <a:srgbClr val="D9D9D9"/>
          </a:solidFill>
        </p:spPr>
        <p:txBody>
          <a:bodyPr vert="horz" tIns="914400" anchor="ctr" anchorCtr="0"/>
          <a:lstStyle>
            <a:lvl1pPr marL="0" indent="0" algn="ctr">
              <a:lnSpc>
                <a:spcPts val="2500"/>
              </a:lnSpc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graph/image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4422" y="1531345"/>
            <a:ext cx="7883777" cy="3289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000"/>
              </a:lnSpc>
              <a:buNone/>
              <a:defRPr lang="en-US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>
              <a:buNone/>
            </a:pPr>
            <a:r>
              <a:rPr lang="en-US" b="1" dirty="0" smtClean="0"/>
              <a:t>Insert Subtitle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613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30918" y="1506897"/>
            <a:ext cx="8671532" cy="3280168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ts val="2900"/>
              </a:lnSpc>
              <a:spcBef>
                <a:spcPts val="0"/>
              </a:spcBef>
              <a:spcAft>
                <a:spcPts val="800"/>
              </a:spcAft>
              <a:buNone/>
              <a:defRPr sz="2800" b="0" i="1">
                <a:solidFill>
                  <a:schemeClr val="accent5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CA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Oval 3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1449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28599" y="233726"/>
            <a:ext cx="8679927" cy="1407302"/>
            <a:chOff x="228599" y="233726"/>
            <a:chExt cx="8679927" cy="1407302"/>
          </a:xfrm>
        </p:grpSpPr>
        <p:sp>
          <p:nvSpPr>
            <p:cNvPr id="7" name="Rectangle 6"/>
            <p:cNvSpPr/>
            <p:nvPr userDrawn="1"/>
          </p:nvSpPr>
          <p:spPr>
            <a:xfrm>
              <a:off x="229782" y="233726"/>
              <a:ext cx="8678744" cy="1300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228599" y="1012271"/>
              <a:ext cx="8679926" cy="628757"/>
            </a:xfrm>
            <a:custGeom>
              <a:avLst/>
              <a:gdLst>
                <a:gd name="connsiteX0" fmla="*/ 4198753 w 8679926"/>
                <a:gd name="connsiteY0" fmla="*/ 0 h 628757"/>
                <a:gd name="connsiteX1" fmla="*/ 8526262 w 8679926"/>
                <a:gd name="connsiteY1" fmla="*/ 321604 h 628757"/>
                <a:gd name="connsiteX2" fmla="*/ 8679926 w 8679926"/>
                <a:gd name="connsiteY2" fmla="*/ 349561 h 628757"/>
                <a:gd name="connsiteX3" fmla="*/ 8679926 w 8679926"/>
                <a:gd name="connsiteY3" fmla="*/ 628757 h 628757"/>
                <a:gd name="connsiteX4" fmla="*/ 0 w 8679926"/>
                <a:gd name="connsiteY4" fmla="*/ 628757 h 628757"/>
                <a:gd name="connsiteX5" fmla="*/ 0 w 8679926"/>
                <a:gd name="connsiteY5" fmla="*/ 302573 h 628757"/>
                <a:gd name="connsiteX6" fmla="*/ 509409 w 8679926"/>
                <a:gd name="connsiteY6" fmla="*/ 227280 h 628757"/>
                <a:gd name="connsiteX7" fmla="*/ 4198753 w 8679926"/>
                <a:gd name="connsiteY7" fmla="*/ 0 h 6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9926" h="628757">
                  <a:moveTo>
                    <a:pt x="4198753" y="0"/>
                  </a:moveTo>
                  <a:cubicBezTo>
                    <a:pt x="5801760" y="0"/>
                    <a:pt x="7290950" y="118560"/>
                    <a:pt x="8526262" y="321604"/>
                  </a:cubicBezTo>
                  <a:lnTo>
                    <a:pt x="8679926" y="349561"/>
                  </a:lnTo>
                  <a:lnTo>
                    <a:pt x="8679926" y="628757"/>
                  </a:lnTo>
                  <a:lnTo>
                    <a:pt x="0" y="628757"/>
                  </a:lnTo>
                  <a:lnTo>
                    <a:pt x="0" y="302573"/>
                  </a:lnTo>
                  <a:lnTo>
                    <a:pt x="509409" y="227280"/>
                  </a:lnTo>
                  <a:cubicBezTo>
                    <a:pt x="1606115" y="82333"/>
                    <a:pt x="2862915" y="0"/>
                    <a:pt x="4198753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 dirty="0"/>
            </a:p>
          </p:txBody>
        </p:sp>
        <p:sp>
          <p:nvSpPr>
            <p:cNvPr id="29" name="Freeform 28"/>
            <p:cNvSpPr/>
            <p:nvPr userDrawn="1"/>
          </p:nvSpPr>
          <p:spPr>
            <a:xfrm>
              <a:off x="228599" y="1168809"/>
              <a:ext cx="8679926" cy="472219"/>
            </a:xfrm>
            <a:custGeom>
              <a:avLst/>
              <a:gdLst>
                <a:gd name="connsiteX0" fmla="*/ 4198753 w 8679926"/>
                <a:gd name="connsiteY0" fmla="*/ 0 h 472219"/>
                <a:gd name="connsiteX1" fmla="*/ 8526262 w 8679926"/>
                <a:gd name="connsiteY1" fmla="*/ 321604 h 472219"/>
                <a:gd name="connsiteX2" fmla="*/ 8679926 w 8679926"/>
                <a:gd name="connsiteY2" fmla="*/ 349561 h 472219"/>
                <a:gd name="connsiteX3" fmla="*/ 8679926 w 8679926"/>
                <a:gd name="connsiteY3" fmla="*/ 472219 h 472219"/>
                <a:gd name="connsiteX4" fmla="*/ 0 w 8679926"/>
                <a:gd name="connsiteY4" fmla="*/ 472219 h 472219"/>
                <a:gd name="connsiteX5" fmla="*/ 0 w 8679926"/>
                <a:gd name="connsiteY5" fmla="*/ 302573 h 472219"/>
                <a:gd name="connsiteX6" fmla="*/ 509409 w 8679926"/>
                <a:gd name="connsiteY6" fmla="*/ 227280 h 472219"/>
                <a:gd name="connsiteX7" fmla="*/ 4198753 w 8679926"/>
                <a:gd name="connsiteY7" fmla="*/ 0 h 47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9926" h="472219">
                  <a:moveTo>
                    <a:pt x="4198753" y="0"/>
                  </a:moveTo>
                  <a:cubicBezTo>
                    <a:pt x="5801760" y="0"/>
                    <a:pt x="7290950" y="118560"/>
                    <a:pt x="8526262" y="321604"/>
                  </a:cubicBezTo>
                  <a:lnTo>
                    <a:pt x="8679926" y="349561"/>
                  </a:lnTo>
                  <a:lnTo>
                    <a:pt x="8679926" y="472219"/>
                  </a:lnTo>
                  <a:lnTo>
                    <a:pt x="0" y="472219"/>
                  </a:lnTo>
                  <a:lnTo>
                    <a:pt x="0" y="302573"/>
                  </a:lnTo>
                  <a:lnTo>
                    <a:pt x="509409" y="227280"/>
                  </a:lnTo>
                  <a:cubicBezTo>
                    <a:pt x="1606115" y="82333"/>
                    <a:pt x="2862915" y="0"/>
                    <a:pt x="41987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0" y="4615244"/>
            <a:ext cx="9143090" cy="5282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kern="0" spc="50" dirty="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rPr>
              <a:t>CANADA MORTGAGE AND HOUSING CORPORATION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65" y="4829239"/>
            <a:ext cx="232286" cy="97426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601544" y="336432"/>
            <a:ext cx="1202060" cy="1202060"/>
            <a:chOff x="6559301" y="1910502"/>
            <a:chExt cx="2240966" cy="2240966"/>
          </a:xfrm>
        </p:grpSpPr>
        <p:sp>
          <p:nvSpPr>
            <p:cNvPr id="19" name="Oval 18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61476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1" r:id="rId2"/>
    <p:sldLayoutId id="2147483664" r:id="rId3"/>
    <p:sldLayoutId id="2147483692" r:id="rId4"/>
    <p:sldLayoutId id="2147483743" r:id="rId5"/>
    <p:sldLayoutId id="2147483740" r:id="rId6"/>
    <p:sldLayoutId id="214748374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600"/>
        </a:lnSpc>
        <a:spcBef>
          <a:spcPct val="0"/>
        </a:spcBef>
        <a:buNone/>
        <a:defRPr sz="24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3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2.xls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46322" y="3765007"/>
            <a:ext cx="7822640" cy="518711"/>
          </a:xfrm>
        </p:spPr>
        <p:txBody>
          <a:bodyPr/>
          <a:lstStyle/>
          <a:p>
            <a:pPr lvl="0">
              <a:lnSpc>
                <a:spcPts val="34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tx2"/>
                </a:solidFill>
                <a:cs typeface="Gill Sans"/>
              </a:rPr>
              <a:t>Subsidy </a:t>
            </a:r>
            <a:r>
              <a:rPr lang="en-US" dirty="0" smtClean="0">
                <a:solidFill>
                  <a:schemeClr val="tx2"/>
                </a:solidFill>
                <a:cs typeface="Gill Sans"/>
              </a:rPr>
              <a:t>Surplus, Operating Reserve, and Replacement </a:t>
            </a:r>
            <a:r>
              <a:rPr lang="en-US" dirty="0">
                <a:solidFill>
                  <a:schemeClr val="tx2"/>
                </a:solidFill>
                <a:cs typeface="Gill Sans"/>
              </a:rPr>
              <a:t>Reserve </a:t>
            </a:r>
            <a:r>
              <a:rPr lang="en-US" dirty="0" smtClean="0">
                <a:solidFill>
                  <a:schemeClr val="tx2"/>
                </a:solidFill>
                <a:cs typeface="Gill Sans"/>
              </a:rPr>
              <a:t>Funds</a:t>
            </a:r>
            <a:endParaRPr lang="en-US" dirty="0">
              <a:solidFill>
                <a:schemeClr val="tx2"/>
              </a:solidFill>
              <a:cs typeface="Gill Sans"/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Required Reserve Funds </a:t>
            </a:r>
          </a:p>
        </p:txBody>
      </p:sp>
    </p:spTree>
    <p:extLst>
      <p:ext uri="{BB962C8B-B14F-4D97-AF65-F5344CB8AC3E}">
        <p14:creationId xmlns:p14="http://schemas.microsoft.com/office/powerpoint/2010/main" val="12507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68412" y="1863332"/>
            <a:ext cx="8205243" cy="3280168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Clr>
                <a:schemeClr val="bg2"/>
              </a:buClr>
              <a:buFontTx/>
              <a:buChar char="•"/>
            </a:pPr>
            <a:r>
              <a:rPr lang="en-CA" altLang="en-US" sz="17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replacement reserve is </a:t>
            </a:r>
            <a:r>
              <a:rPr lang="en-CA" altLang="en-US" sz="17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funded </a:t>
            </a:r>
            <a:r>
              <a:rPr lang="en-CA" altLang="en-US" sz="17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 separate interest-bearing account</a:t>
            </a:r>
            <a:r>
              <a:rPr lang="en-CA" altLang="en-US" sz="17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>
              <a:lnSpc>
                <a:spcPct val="100000"/>
              </a:lnSpc>
              <a:buClr>
                <a:schemeClr val="bg2"/>
              </a:buClr>
            </a:pPr>
            <a:endParaRPr lang="en-CA" altLang="en-US" sz="170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lnSpc>
                <a:spcPct val="100000"/>
              </a:lnSpc>
              <a:buClr>
                <a:schemeClr val="bg2"/>
              </a:buClr>
              <a:buFontTx/>
              <a:buChar char="•"/>
            </a:pPr>
            <a:r>
              <a:rPr lang="en-CA" altLang="en-US" sz="17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replacement reserve allocation is identified as an expense on the income statement. </a:t>
            </a:r>
            <a:endParaRPr lang="en-CA" altLang="en-US" sz="1700" i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100000"/>
              </a:lnSpc>
              <a:buClr>
                <a:schemeClr val="bg2"/>
              </a:buClr>
            </a:pPr>
            <a:endParaRPr lang="en-CA" altLang="en-US" sz="170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lnSpc>
                <a:spcPct val="100000"/>
              </a:lnSpc>
              <a:buClr>
                <a:schemeClr val="bg2"/>
              </a:buClr>
              <a:buFontTx/>
              <a:buChar char="•"/>
            </a:pPr>
            <a:r>
              <a:rPr lang="en-CA" altLang="en-US" sz="17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funds in the replacement reserve should be </a:t>
            </a:r>
            <a:r>
              <a:rPr lang="en-CA" altLang="en-US" sz="17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used to </a:t>
            </a:r>
            <a:r>
              <a:rPr lang="en-CA" altLang="en-US" sz="17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pay for the replacement of worn-out building components or for major repairs.  </a:t>
            </a:r>
            <a:endParaRPr lang="en-CA" altLang="en-US" sz="1700" i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100000"/>
              </a:lnSpc>
              <a:buClr>
                <a:schemeClr val="bg2"/>
              </a:buClr>
            </a:pPr>
            <a:endParaRPr lang="en-CA" altLang="en-US" sz="170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lnSpc>
                <a:spcPct val="100000"/>
              </a:lnSpc>
              <a:buClr>
                <a:schemeClr val="bg2"/>
              </a:buClr>
              <a:buFontTx/>
              <a:buChar char="•"/>
            </a:pPr>
            <a:r>
              <a:rPr lang="en-CA" altLang="en-US" sz="17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Prior approval from CMHC is not required; auditors must report on </a:t>
            </a:r>
            <a:r>
              <a:rPr lang="en-CA" altLang="en-US" sz="17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CA" altLang="en-US" sz="17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of the funds when submitting annual audited financial statements. </a:t>
            </a:r>
          </a:p>
          <a:p>
            <a:pPr algn="l"/>
            <a:endParaRPr lang="en-CA" sz="1800" b="1" i="0" dirty="0">
              <a:solidFill>
                <a:schemeClr val="tx2"/>
              </a:solidFill>
            </a:endParaRPr>
          </a:p>
          <a:p>
            <a:pPr algn="l"/>
            <a:endParaRPr lang="en-US" sz="1800" b="1" i="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fld id="{6AF52685-4B0F-482C-946C-CC7E54A1649E}" type="slidenum">
              <a:rPr lang="en-CA" smtClean="0"/>
              <a:t>10</a:t>
            </a:fld>
            <a:endParaRPr lang="en-CA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CA" dirty="0" smtClean="0"/>
              <a:t>Replacement Reserve Fund </a:t>
            </a:r>
            <a:endParaRPr kumimoji="0" lang="en-CA" dirty="0"/>
          </a:p>
        </p:txBody>
      </p:sp>
    </p:spTree>
    <p:extLst>
      <p:ext uri="{BB962C8B-B14F-4D97-AF65-F5344CB8AC3E}">
        <p14:creationId xmlns:p14="http://schemas.microsoft.com/office/powerpoint/2010/main" val="41707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Replacement Reserve Allocation – An Example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11</a:t>
            </a:fld>
            <a:endParaRPr lang="en-CA" dirty="0"/>
          </a:p>
        </p:txBody>
      </p:sp>
      <p:graphicFrame>
        <p:nvGraphicFramePr>
          <p:cNvPr id="8" name="Objet 3"/>
          <p:cNvGraphicFramePr>
            <a:graphicFrameLocks noGrp="1" noChangeAspect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886330634"/>
              </p:ext>
            </p:extLst>
          </p:nvPr>
        </p:nvGraphicFramePr>
        <p:xfrm>
          <a:off x="812891" y="1313847"/>
          <a:ext cx="3321050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Worksheet" r:id="rId4" imgW="3743383" imgH="4019581" progId="Excel.Sheet.12">
                  <p:embed/>
                </p:oleObj>
              </mc:Choice>
              <mc:Fallback>
                <p:oleObj name="Worksheet" r:id="rId4" imgW="3743383" imgH="40195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91" y="1313847"/>
                        <a:ext cx="3321050" cy="356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02107" y="1942928"/>
            <a:ext cx="3164305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 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this example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the amount that needs to be transferred to the replacement reserve fund each year is $4,625</a:t>
            </a:r>
            <a:r>
              <a:rPr lang="en-CA" sz="1600" dirty="0">
                <a:latin typeface="+mn-lt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1011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94676564"/>
              </p:ext>
            </p:extLst>
          </p:nvPr>
        </p:nvGraphicFramePr>
        <p:xfrm>
          <a:off x="627230" y="1425970"/>
          <a:ext cx="5196054" cy="27071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3602"/>
                <a:gridCol w="770021"/>
                <a:gridCol w="757989"/>
                <a:gridCol w="757990"/>
                <a:gridCol w="902368"/>
                <a:gridCol w="794084"/>
              </a:tblGrid>
              <a:tr h="390798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RR Fund 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Year 1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Year 2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Year</a:t>
                      </a:r>
                      <a:r>
                        <a:rPr lang="en-CA" sz="1400" baseline="0" dirty="0" smtClean="0"/>
                        <a:t> 3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Year 4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Year 5</a:t>
                      </a:r>
                      <a:endParaRPr lang="en-CA" sz="1400" dirty="0"/>
                    </a:p>
                  </a:txBody>
                  <a:tcPr/>
                </a:tc>
              </a:tr>
              <a:tr h="376794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Opening Balance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$4,625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$9,350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$14,100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$18,875</a:t>
                      </a:r>
                      <a:endParaRPr lang="en-CA" sz="1400" dirty="0"/>
                    </a:p>
                  </a:txBody>
                  <a:tcPr/>
                </a:tc>
              </a:tr>
              <a:tr h="376794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Interest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$100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$125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$150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$175</a:t>
                      </a:r>
                      <a:endParaRPr lang="en-CA" sz="1400" dirty="0"/>
                    </a:p>
                  </a:txBody>
                  <a:tcPr/>
                </a:tc>
              </a:tr>
              <a:tr h="376794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*Withdrawals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($550)</a:t>
                      </a:r>
                      <a:endParaRPr lang="en-CA" sz="1400" dirty="0"/>
                    </a:p>
                  </a:txBody>
                  <a:tcPr/>
                </a:tc>
              </a:tr>
              <a:tr h="526480">
                <a:tc>
                  <a:txBody>
                    <a:bodyPr/>
                    <a:lstStyle/>
                    <a:p>
                      <a:r>
                        <a:rPr lang="en-CA" sz="1400" u="sng" dirty="0" smtClean="0"/>
                        <a:t>Yearly</a:t>
                      </a:r>
                      <a:r>
                        <a:rPr lang="en-CA" sz="1400" u="sng" baseline="0" dirty="0" smtClean="0"/>
                        <a:t> Contribution</a:t>
                      </a:r>
                      <a:endParaRPr lang="en-CA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u="sng" dirty="0" smtClean="0">
                          <a:solidFill>
                            <a:srgbClr val="0070C0"/>
                          </a:solidFill>
                        </a:rPr>
                        <a:t>$4,625</a:t>
                      </a:r>
                      <a:endParaRPr lang="en-CA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u="sng" dirty="0" smtClean="0">
                          <a:solidFill>
                            <a:srgbClr val="0070C0"/>
                          </a:solidFill>
                        </a:rPr>
                        <a:t>$4,625</a:t>
                      </a:r>
                      <a:endParaRPr lang="en-CA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u="sng" dirty="0" smtClean="0">
                          <a:solidFill>
                            <a:srgbClr val="0070C0"/>
                          </a:solidFill>
                        </a:rPr>
                        <a:t>$4,625</a:t>
                      </a:r>
                      <a:endParaRPr lang="en-CA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u="sng" dirty="0" smtClean="0">
                          <a:solidFill>
                            <a:srgbClr val="0070C0"/>
                          </a:solidFill>
                        </a:rPr>
                        <a:t>$4,625</a:t>
                      </a:r>
                      <a:endParaRPr lang="en-CA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u="sng" dirty="0" smtClean="0">
                          <a:solidFill>
                            <a:srgbClr val="0070C0"/>
                          </a:solidFill>
                        </a:rPr>
                        <a:t>$4,625</a:t>
                      </a:r>
                      <a:endParaRPr lang="en-CA" sz="1400" b="1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6794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Closing balance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$4,625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$9,350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$14,100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$18,875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$23,125</a:t>
                      </a:r>
                      <a:endParaRPr lang="en-CA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45169" y="409074"/>
            <a:ext cx="648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+mj-lt"/>
              </a:rPr>
              <a:t>Replacement Reserve Fund- new project (example) </a:t>
            </a:r>
            <a:endParaRPr lang="en-C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8610" y="1656178"/>
            <a:ext cx="2156445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*</a:t>
            </a:r>
            <a:r>
              <a:rPr lang="en-C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As the project is new, use of the replacement reserve funds is expected to be limited.  Perhaps in Year 5, the housing department replaced a stove for $550. A withdrawal of $550 would be made to purchase the stove.</a:t>
            </a:r>
          </a:p>
          <a:p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67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783960" y="1534612"/>
            <a:ext cx="7577191" cy="308063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dirty="0"/>
              <a:t>Typically,  a capital item should be replaced when it is no longer cost-effective to repair the item or when the item becomes unsafe.  </a:t>
            </a:r>
            <a:endParaRPr lang="en-CA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en-CA" dirty="0"/>
          </a:p>
          <a:p>
            <a:pPr hangingPunct="0">
              <a:lnSpc>
                <a:spcPct val="100000"/>
              </a:lnSpc>
            </a:pPr>
            <a:r>
              <a:rPr lang="en-CA" dirty="0"/>
              <a:t>The cost of regular maintenance and repairs cannot be charged to the replacement reserve fund. </a:t>
            </a:r>
            <a:endParaRPr lang="en-CA" dirty="0" smtClean="0"/>
          </a:p>
          <a:p>
            <a:pPr hangingPunct="0">
              <a:lnSpc>
                <a:spcPct val="100000"/>
              </a:lnSpc>
            </a:pPr>
            <a:endParaRPr lang="en-CA" dirty="0"/>
          </a:p>
          <a:p>
            <a:pPr hangingPunct="0">
              <a:lnSpc>
                <a:spcPct val="100000"/>
              </a:lnSpc>
            </a:pPr>
            <a:r>
              <a:rPr lang="en-CA" dirty="0"/>
              <a:t>Conversely, replacement items cannot be expensed as repairs and </a:t>
            </a:r>
            <a:r>
              <a:rPr lang="en-CA" dirty="0" smtClean="0"/>
              <a:t>maintenance. </a:t>
            </a:r>
            <a:endParaRPr lang="en-CA" dirty="0"/>
          </a:p>
          <a:p>
            <a:pPr>
              <a:lnSpc>
                <a:spcPct val="100000"/>
              </a:lnSpc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Replacement Reserve Fund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352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Differences Between Maintenance And Replacement Reserve Costs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35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322067" y="1575901"/>
            <a:ext cx="4052871" cy="1271494"/>
          </a:xfrm>
        </p:spPr>
        <p:txBody>
          <a:bodyPr/>
          <a:lstStyle/>
          <a:p>
            <a:r>
              <a:rPr lang="en-CA" altLang="en-US" b="1" dirty="0"/>
              <a:t>Replacement reserve</a:t>
            </a:r>
            <a:r>
              <a:rPr lang="en-CA" altLang="en-US" dirty="0"/>
              <a:t>: replacement of capital items that are defined as major building components</a:t>
            </a:r>
          </a:p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4564532" y="1547749"/>
            <a:ext cx="4052871" cy="1399988"/>
          </a:xfrm>
        </p:spPr>
        <p:txBody>
          <a:bodyPr/>
          <a:lstStyle/>
          <a:p>
            <a:r>
              <a:rPr lang="en-CA" altLang="en-US" b="1" dirty="0"/>
              <a:t>Maintenance expenditures</a:t>
            </a:r>
            <a:r>
              <a:rPr lang="en-CA" altLang="en-US" dirty="0"/>
              <a:t>: costs related to routine maintenance, servicing or repairs intended to ensure expected performance of a building component.</a:t>
            </a:r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Different costs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33137" y="3284040"/>
            <a:ext cx="792801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66A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Not knowing the difference between both can result in a deficit in the housing program—notably, when  replacement reserve items are charged to the maintenance account </a:t>
            </a:r>
            <a:endParaRPr lang="en-CA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455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200" dirty="0" smtClean="0"/>
              <a:t>Replacement Reserve Costs Charged To Maintenance Budget (example) 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16</a:t>
            </a:fld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078890956"/>
              </p:ext>
            </p:extLst>
          </p:nvPr>
        </p:nvGraphicFramePr>
        <p:xfrm>
          <a:off x="695325" y="1431925"/>
          <a:ext cx="3867150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Worksheet" r:id="rId4" imgW="4895983" imgH="4229049" progId="Excel.Sheet.8">
                  <p:embed/>
                </p:oleObj>
              </mc:Choice>
              <mc:Fallback>
                <p:oleObj name="Worksheet" r:id="rId4" imgW="4895983" imgH="42290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1431925"/>
                        <a:ext cx="3867150" cy="334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48885" y="1524740"/>
            <a:ext cx="3612266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There is a financial impact when the difference between maintenance and replacement reserve (RR) costs is not recognized. </a:t>
            </a:r>
          </a:p>
          <a:p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 this example, $6,150 was spent for capital items (windows, doors, flooring, fridge and dryer).  That sum was charged to the Maintenance budget, resulting in a deficit of $4,854. </a:t>
            </a:r>
          </a:p>
          <a:p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When the sum was removed from the maintenance budget and charged to the Replacement Reserve budget, this resulted in a surplus of $1,296. 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8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 smtClean="0"/>
              <a:t>Withdrawing funds from the Replacement Reserve </a:t>
            </a:r>
            <a:endParaRPr lang="en-C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17</a:t>
            </a:fld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811302672"/>
              </p:ext>
            </p:extLst>
          </p:nvPr>
        </p:nvGraphicFramePr>
        <p:xfrm>
          <a:off x="579438" y="1531938"/>
          <a:ext cx="5175250" cy="22250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587625"/>
                <a:gridCol w="258762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Replacement</a:t>
                      </a:r>
                      <a:r>
                        <a:rPr lang="en-CA" baseline="0" dirty="0" smtClean="0"/>
                        <a:t> Reserve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Opening</a:t>
                      </a:r>
                      <a:r>
                        <a:rPr lang="en-CA" baseline="0" dirty="0" smtClean="0"/>
                        <a:t> Balance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$12,000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Interest</a:t>
                      </a:r>
                      <a:r>
                        <a:rPr lang="en-CA" baseline="0" dirty="0" smtClean="0"/>
                        <a:t> Earned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$200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u="none" dirty="0" smtClean="0">
                          <a:effectLst/>
                        </a:rPr>
                        <a:t>*Withdrawals</a:t>
                      </a:r>
                      <a:endParaRPr lang="en-CA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u="none" dirty="0" smtClean="0">
                          <a:effectLst/>
                        </a:rPr>
                        <a:t>($6,150)</a:t>
                      </a:r>
                      <a:endParaRPr lang="en-CA" u="none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u="sng" dirty="0" smtClean="0"/>
                        <a:t>Yearly Contribution</a:t>
                      </a:r>
                      <a:endParaRPr lang="en-CA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u="sng" dirty="0" smtClean="0"/>
                        <a:t>$7,500</a:t>
                      </a:r>
                      <a:endParaRPr lang="en-CA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Closing Balance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$13,550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59372" y="1531938"/>
            <a:ext cx="1973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$6,150 was charged to the 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Replacement Reserve bank 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account and a withdrawal was made to cover the cost.</a:t>
            </a:r>
          </a:p>
        </p:txBody>
      </p:sp>
    </p:spTree>
    <p:extLst>
      <p:ext uri="{BB962C8B-B14F-4D97-AF65-F5344CB8AC3E}">
        <p14:creationId xmlns:p14="http://schemas.microsoft.com/office/powerpoint/2010/main" val="40508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78996" y="1531201"/>
            <a:ext cx="7324033" cy="3080632"/>
          </a:xfrm>
        </p:spPr>
        <p:txBody>
          <a:bodyPr/>
          <a:lstStyle/>
          <a:p>
            <a:pPr hangingPunct="0">
              <a:lnSpc>
                <a:spcPct val="100000"/>
              </a:lnSpc>
            </a:pPr>
            <a:r>
              <a:rPr lang="en-US" dirty="0"/>
              <a:t>When submitting audited financial statements to CMHC, the band must include an itemized list of items charged to the replacement reserve fund, including the cost of each individual item. </a:t>
            </a:r>
            <a:endParaRPr lang="en-US" dirty="0" smtClean="0"/>
          </a:p>
          <a:p>
            <a:pPr marL="0" indent="0" hangingPunct="0">
              <a:lnSpc>
                <a:spcPct val="100000"/>
              </a:lnSpc>
              <a:buNone/>
            </a:pPr>
            <a:endParaRPr lang="en-US" dirty="0"/>
          </a:p>
          <a:p>
            <a:pPr hangingPunct="0">
              <a:lnSpc>
                <a:spcPct val="100000"/>
              </a:lnSpc>
            </a:pPr>
            <a:r>
              <a:rPr lang="en-US" dirty="0"/>
              <a:t>Once the loan has been paid in full, any funds remaining in the replacement reserve fund will remain with the band. </a:t>
            </a:r>
            <a:endParaRPr lang="en-CA" dirty="0"/>
          </a:p>
          <a:p>
            <a:pPr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Replacement Reserve Fund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7601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592058" y="1533644"/>
            <a:ext cx="7590447" cy="308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dirty="0" smtClean="0"/>
              <a:t>The reserve accounts are </a:t>
            </a:r>
            <a:r>
              <a:rPr lang="en-CA" dirty="0"/>
              <a:t>essential to the ongoing viability and long-term viability of the Section 95 housing portfolio. </a:t>
            </a:r>
            <a:endParaRPr lang="en-CA" dirty="0" smtClean="0"/>
          </a:p>
          <a:p>
            <a:pPr marL="0" indent="0">
              <a:lnSpc>
                <a:spcPct val="100000"/>
              </a:lnSpc>
              <a:buNone/>
            </a:pPr>
            <a:endParaRPr lang="en-CA" dirty="0"/>
          </a:p>
          <a:p>
            <a:pPr>
              <a:lnSpc>
                <a:spcPct val="100000"/>
              </a:lnSpc>
            </a:pPr>
            <a:r>
              <a:rPr lang="en-CA" dirty="0" smtClean="0"/>
              <a:t>These accounts are </a:t>
            </a:r>
            <a:r>
              <a:rPr lang="en-CA" dirty="0"/>
              <a:t>intended to fund future requirements—higher operating costs &amp; capital replacement, such as roofs, doors, siding, etc</a:t>
            </a:r>
            <a:r>
              <a:rPr lang="en-CA" dirty="0" smtClean="0"/>
              <a:t>.</a:t>
            </a:r>
          </a:p>
          <a:p>
            <a:pPr>
              <a:lnSpc>
                <a:spcPct val="100000"/>
              </a:lnSpc>
            </a:pPr>
            <a:endParaRPr lang="en-CA" dirty="0"/>
          </a:p>
          <a:p>
            <a:pPr>
              <a:lnSpc>
                <a:spcPct val="100000"/>
              </a:lnSpc>
            </a:pPr>
            <a:r>
              <a:rPr lang="en-CA" dirty="0"/>
              <a:t>Not funding these accounts properly is considered a breach of the operating agreement, which could result in suspension of federal subsidy and/or ineligibility for future Section 95 housing allocations</a:t>
            </a:r>
            <a:r>
              <a:rPr lang="en-CA" dirty="0" smtClean="0"/>
              <a:t>.</a:t>
            </a:r>
          </a:p>
          <a:p>
            <a:pPr>
              <a:lnSpc>
                <a:spcPct val="100000"/>
              </a:lnSpc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/>
              <a:t>Reserve Funds are essential to long-term viability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164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Subsidy Surplus and Operating Reserves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5586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sz="2000" dirty="0" smtClean="0"/>
              <a:t>. </a:t>
            </a:r>
            <a:endParaRPr lang="en-CA" sz="2000" dirty="0"/>
          </a:p>
          <a:p>
            <a:endParaRPr lang="en-CA" sz="2000" dirty="0" smtClean="0"/>
          </a:p>
          <a:p>
            <a:endParaRPr lang="en-CA" sz="2000" dirty="0"/>
          </a:p>
          <a:p>
            <a:endParaRPr lang="en-CA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20</a:t>
            </a:fld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27018" y="404949"/>
            <a:ext cx="357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+mj-lt"/>
              </a:rPr>
              <a:t>Thank You </a:t>
            </a:r>
            <a:endParaRPr lang="en-CA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2" y="1982597"/>
            <a:ext cx="2419350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0297" y="2377440"/>
            <a:ext cx="266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>
                <a:solidFill>
                  <a:srgbClr val="00629B"/>
                </a:solidFill>
                <a:latin typeface="+mn-lt"/>
              </a:rPr>
              <a:t>To be filled in by CMHC staff – contact info, </a:t>
            </a:r>
            <a:r>
              <a:rPr lang="en-CA" sz="2000" i="1" dirty="0" smtClean="0">
                <a:solidFill>
                  <a:srgbClr val="00629B"/>
                </a:solidFill>
                <a:latin typeface="+mn-lt"/>
              </a:rPr>
              <a:t>etc.</a:t>
            </a:r>
            <a:endParaRPr lang="en-CA" sz="2000" i="1" dirty="0">
              <a:solidFill>
                <a:srgbClr val="00629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453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618184" y="1701019"/>
            <a:ext cx="7337783" cy="308063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Tx/>
              <a:buChar char="•"/>
            </a:pPr>
            <a:r>
              <a:rPr lang="en-CA" altLang="en-US" dirty="0"/>
              <a:t>A subsidy surplus and operating reserve fund must be established to retain operating surpluses for the project(s).  </a:t>
            </a:r>
            <a:endParaRPr lang="en-CA" altLang="en-US" dirty="0" smtClean="0"/>
          </a:p>
          <a:p>
            <a:pPr marL="342900" indent="-342900">
              <a:lnSpc>
                <a:spcPct val="100000"/>
              </a:lnSpc>
              <a:buFontTx/>
              <a:buChar char="•"/>
            </a:pPr>
            <a:endParaRPr lang="en-CA" altLang="en-US" dirty="0"/>
          </a:p>
          <a:p>
            <a:pPr marL="342900" indent="-342900">
              <a:lnSpc>
                <a:spcPct val="100000"/>
              </a:lnSpc>
              <a:buFontTx/>
              <a:buChar char="•"/>
            </a:pPr>
            <a:r>
              <a:rPr lang="en-CA" altLang="en-US" dirty="0"/>
              <a:t>The money in these funds can be used in future years to offset operating deficits, which occur as projects get older and operating costs </a:t>
            </a:r>
            <a:r>
              <a:rPr lang="en-CA" altLang="en-US" dirty="0" smtClean="0"/>
              <a:t>rise  (</a:t>
            </a:r>
            <a:r>
              <a:rPr lang="en-CA" altLang="en-US" dirty="0"/>
              <a:t>ex: maintenance)  </a:t>
            </a:r>
            <a:endParaRPr lang="en-CA" alt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CA" altLang="en-US" dirty="0"/>
          </a:p>
          <a:p>
            <a:pPr marL="342900" indent="-342900">
              <a:lnSpc>
                <a:spcPct val="100000"/>
              </a:lnSpc>
              <a:buFontTx/>
              <a:buChar char="•"/>
            </a:pPr>
            <a:r>
              <a:rPr lang="en-CA" altLang="en-US" dirty="0"/>
              <a:t>These funds are held in separate interest-bearing accounts.</a:t>
            </a:r>
            <a:endParaRPr lang="en-CA" dirty="0"/>
          </a:p>
          <a:p>
            <a:pPr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Subsidy Surplus and Operating Reserve Funds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63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Subsidy Surplus Fund—Pre-1997 Program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dirty="0"/>
              <a:t>Under the operating agreement, there can only be a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/>
              <a:t>maximum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/>
              <a:t>$500 per unit in a subsidy surplus fund.</a:t>
            </a:r>
          </a:p>
          <a:p>
            <a:pPr lvl="2">
              <a:spcBef>
                <a:spcPts val="1200"/>
              </a:spcBef>
            </a:pPr>
            <a:r>
              <a:rPr lang="en-CA" dirty="0"/>
              <a:t>For example: if a project has ten units, the maximum amount of funds that can be held in a subsidy surplus fund at the end of the fiscal year is $5,000.  </a:t>
            </a:r>
            <a:endParaRPr lang="en-CA" dirty="0" smtClean="0"/>
          </a:p>
          <a:p>
            <a:pPr marL="285750" lvl="1" indent="0">
              <a:spcBef>
                <a:spcPts val="1200"/>
              </a:spcBef>
              <a:buNone/>
            </a:pPr>
            <a:endParaRPr lang="en-CA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dirty="0"/>
              <a:t>If a subsidy surplus fund has more than $500 per unit, the excess must be returned to CMHC.  </a:t>
            </a:r>
          </a:p>
          <a:p>
            <a:endParaRPr lang="en-CA" dirty="0"/>
          </a:p>
        </p:txBody>
      </p:sp>
      <p:pic>
        <p:nvPicPr>
          <p:cNvPr id="7" name="Content Placeholder 6" descr="067CMHC63Rama.jpg"/>
          <p:cNvPicPr>
            <a:picLocks noGrp="1" noChangeAspect="1"/>
          </p:cNvPicPr>
          <p:nvPr>
            <p:ph sz="quarter" idx="16"/>
          </p:nvPr>
        </p:nvPicPr>
        <p:blipFill>
          <a:blip r:embed="rId2" cstate="print"/>
          <a:srcRect t="5890" b="8575"/>
          <a:stretch>
            <a:fillRect/>
          </a:stretch>
        </p:blipFill>
        <p:spPr>
          <a:xfrm>
            <a:off x="6291308" y="1531864"/>
            <a:ext cx="2069843" cy="26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698280" y="1533644"/>
            <a:ext cx="7121216" cy="3081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dirty="0"/>
              <a:t>The </a:t>
            </a:r>
            <a:r>
              <a:rPr lang="en-CA" dirty="0" smtClean="0"/>
              <a:t>On-Reserve Non-Profit Housing Program (Section 95)  </a:t>
            </a:r>
            <a:r>
              <a:rPr lang="en-CA" dirty="0"/>
              <a:t>is designed to generate surpluses in the early years; these surpluses are held in an operating reserve fund. 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dirty="0"/>
              <a:t>These surpluses should be used to offset higher operating costs that are to be expected as the project ages. 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dirty="0"/>
              <a:t>There is no limit to the amount of funds that can be held in an operating reserve fund. 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CA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CA" dirty="0"/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Reserve Fund—Post-1996 Program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40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710" y="517931"/>
            <a:ext cx="7188805" cy="817456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dirty="0"/>
              <a:t>Subsidy Surplus and Operating Reserve Funds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fld id="{A9892F57-CF35-44C9-A6CD-AFB9E77A95CD}" type="slidenum">
              <a:rPr lang="en-CA" smtClean="0"/>
              <a:t>6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73768" y="1559528"/>
            <a:ext cx="7425203" cy="2753394"/>
          </a:xfrm>
          <a:solidFill>
            <a:schemeClr val="bg1"/>
          </a:solidFill>
        </p:spPr>
        <p:txBody>
          <a:bodyPr/>
          <a:lstStyle/>
          <a:p>
            <a:pPr marL="285750" indent="-2857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Prior permission is not required to use either the subsidy surplus or operating reserve fund.  </a:t>
            </a: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funds can be accessed when needed to cover the cost of additional allowable expenses during a fiscal year. </a:t>
            </a:r>
          </a:p>
          <a:p>
            <a:pPr marL="285750" indent="-2857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surplus amounts can and should be considered when doing maintenance planning and budgeting for the year.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60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Reserve </a:t>
            </a:r>
            <a:r>
              <a:rPr lang="en-US" dirty="0" smtClean="0"/>
              <a:t>Fund- An Example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7</a:t>
            </a:fld>
            <a:endParaRPr lang="en-CA" dirty="0"/>
          </a:p>
        </p:txBody>
      </p:sp>
      <p:graphicFrame>
        <p:nvGraphicFramePr>
          <p:cNvPr id="6" name="Objet 5"/>
          <p:cNvGraphicFramePr>
            <a:graphicFrameLocks noGrp="1" noChangeAspect="1"/>
          </p:cNvGraphicFramePr>
          <p:nvPr>
            <p:ph idx="15"/>
            <p:extLst>
              <p:ext uri="{D42A27DB-BD31-4B8C-83A1-F6EECF244321}">
                <p14:modId xmlns:p14="http://schemas.microsoft.com/office/powerpoint/2010/main" val="817855395"/>
              </p:ext>
            </p:extLst>
          </p:nvPr>
        </p:nvGraphicFramePr>
        <p:xfrm>
          <a:off x="4434628" y="1160675"/>
          <a:ext cx="3408363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4" imgW="3772022" imgH="4019581" progId="Excel.Sheet.12">
                  <p:embed/>
                </p:oleObj>
              </mc:Choice>
              <mc:Fallback>
                <p:oleObj name="Worksheet" r:id="rId4" imgW="3772022" imgH="40195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4628" y="1160675"/>
                        <a:ext cx="3408363" cy="363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 txBox="1">
            <a:spLocks noGrp="1"/>
          </p:cNvSpPr>
          <p:nvPr>
            <p:ph idx="14"/>
          </p:nvPr>
        </p:nvSpPr>
        <p:spPr>
          <a:xfrm>
            <a:off x="487842" y="1357848"/>
            <a:ext cx="34286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In this example, this </a:t>
            </a:r>
            <a:r>
              <a:rPr lang="en-CA" sz="1400" b="1" dirty="0"/>
              <a:t>year’s surplus was $</a:t>
            </a:r>
            <a:r>
              <a:rPr lang="en-CA" sz="1400" b="1" dirty="0" smtClean="0"/>
              <a:t>3,855. The surplus will be transferred to the operating reserve fund, which would be added to the accumulated balance (previous year’s surpluses), if applicable, plus accumulated </a:t>
            </a:r>
            <a:r>
              <a:rPr lang="en-CA" sz="1400" b="1" dirty="0"/>
              <a:t>interest.   </a:t>
            </a:r>
            <a:endParaRPr lang="en-CA" sz="1400" b="1" dirty="0" smtClean="0"/>
          </a:p>
          <a:p>
            <a:r>
              <a:rPr lang="en-CA" sz="1400" b="1" dirty="0" smtClean="0"/>
              <a:t>Operating reserve</a:t>
            </a:r>
          </a:p>
          <a:p>
            <a:r>
              <a:rPr lang="en-CA" sz="1400" b="1" dirty="0" smtClean="0"/>
              <a:t>Accumulated balance     $10,000</a:t>
            </a:r>
          </a:p>
          <a:p>
            <a:r>
              <a:rPr lang="en-CA" sz="1400" b="1" dirty="0" smtClean="0"/>
              <a:t>Interest earned                $      500</a:t>
            </a:r>
          </a:p>
          <a:p>
            <a:r>
              <a:rPr lang="en-CA" sz="1400" b="1" u="sng" dirty="0" smtClean="0"/>
              <a:t>Current year’s surplus    </a:t>
            </a:r>
            <a:r>
              <a:rPr lang="en-CA" sz="1400" b="1" u="sng" dirty="0" smtClean="0">
                <a:solidFill>
                  <a:srgbClr val="0070C0"/>
                </a:solidFill>
              </a:rPr>
              <a:t>$ 3,855</a:t>
            </a:r>
          </a:p>
          <a:p>
            <a:r>
              <a:rPr lang="en-CA" sz="1400" b="1" u="sng" dirty="0" smtClean="0"/>
              <a:t>Closing balance              $14,355</a:t>
            </a:r>
            <a:endParaRPr lang="en-CA" sz="1400" b="1" u="sng" dirty="0"/>
          </a:p>
          <a:p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3815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Using the Operating Reserve Fund- An Example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8</a:t>
            </a:fld>
            <a:endParaRPr lang="en-CA" dirty="0"/>
          </a:p>
        </p:txBody>
      </p:sp>
      <p:graphicFrame>
        <p:nvGraphicFramePr>
          <p:cNvPr id="8" name="Objet 3"/>
          <p:cNvGraphicFramePr>
            <a:graphicFrameLocks noGrp="1" noChangeAspect="1"/>
          </p:cNvGraphicFramePr>
          <p:nvPr>
            <p:ph idx="15"/>
            <p:extLst>
              <p:ext uri="{D42A27DB-BD31-4B8C-83A1-F6EECF244321}">
                <p14:modId xmlns:p14="http://schemas.microsoft.com/office/powerpoint/2010/main" val="1431985595"/>
              </p:ext>
            </p:extLst>
          </p:nvPr>
        </p:nvGraphicFramePr>
        <p:xfrm>
          <a:off x="4559643" y="1223318"/>
          <a:ext cx="3645242" cy="360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Worksheet" r:id="rId4" imgW="3705287" imgH="4029029" progId="Excel.Sheet.12">
                  <p:embed/>
                </p:oleObj>
              </mc:Choice>
              <mc:Fallback>
                <p:oleObj name="Worksheet" r:id="rId4" imgW="3705287" imgH="40290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9643" y="1223318"/>
                        <a:ext cx="3645242" cy="3603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79438" y="1371300"/>
            <a:ext cx="3571875" cy="308133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sz="1400" b="1" dirty="0" smtClean="0"/>
              <a:t>Example: In the subsequent year, the project experienced higher-than-planned expenses, </a:t>
            </a:r>
            <a:r>
              <a:rPr lang="en-CA" sz="1400" b="1" dirty="0"/>
              <a:t>r</a:t>
            </a:r>
            <a:r>
              <a:rPr lang="en-CA" sz="1400" b="1" dirty="0" smtClean="0"/>
              <a:t>esulting in a deficit of ($2,630).  Funds can be withdrawn from the operating reserve to fund the deficit.</a:t>
            </a:r>
          </a:p>
          <a:p>
            <a:r>
              <a:rPr lang="en-CA" sz="1400" b="1" dirty="0" smtClean="0"/>
              <a:t>Operating reserve</a:t>
            </a:r>
            <a:endParaRPr lang="en-CA" sz="1400" b="1" dirty="0"/>
          </a:p>
          <a:p>
            <a:r>
              <a:rPr lang="en-CA" sz="1400" b="1" dirty="0"/>
              <a:t>Accumulated </a:t>
            </a:r>
            <a:r>
              <a:rPr lang="en-CA" sz="1400" b="1" dirty="0" smtClean="0"/>
              <a:t>balance     </a:t>
            </a:r>
            <a:r>
              <a:rPr lang="en-CA" sz="1400" b="1" dirty="0"/>
              <a:t>$</a:t>
            </a:r>
            <a:r>
              <a:rPr lang="en-CA" sz="1400" b="1" dirty="0" smtClean="0"/>
              <a:t>14,355</a:t>
            </a:r>
            <a:endParaRPr lang="en-CA" sz="1400" b="1" dirty="0"/>
          </a:p>
          <a:p>
            <a:r>
              <a:rPr lang="en-CA" sz="1400" b="1" dirty="0"/>
              <a:t>Interest </a:t>
            </a:r>
            <a:r>
              <a:rPr lang="en-CA" sz="1400" b="1" dirty="0" smtClean="0"/>
              <a:t>earned                $    550</a:t>
            </a:r>
            <a:endParaRPr lang="en-CA" sz="1400" b="1" dirty="0"/>
          </a:p>
          <a:p>
            <a:r>
              <a:rPr lang="en-CA" sz="1400" b="1" u="sng" dirty="0"/>
              <a:t>Current </a:t>
            </a:r>
            <a:r>
              <a:rPr lang="en-CA" sz="1400" b="1" u="sng" dirty="0" smtClean="0"/>
              <a:t>year’s deficit     </a:t>
            </a:r>
            <a:r>
              <a:rPr lang="en-CA" sz="1400" b="1" u="sng" dirty="0" smtClean="0">
                <a:solidFill>
                  <a:srgbClr val="0070C0"/>
                </a:solidFill>
              </a:rPr>
              <a:t>($ 2,630)</a:t>
            </a:r>
            <a:endParaRPr lang="en-CA" sz="1400" b="1" u="sng" dirty="0">
              <a:solidFill>
                <a:srgbClr val="0070C0"/>
              </a:solidFill>
            </a:endParaRPr>
          </a:p>
          <a:p>
            <a:r>
              <a:rPr lang="en-CA" sz="1400" b="1" u="sng" dirty="0" smtClean="0"/>
              <a:t>Closing balance            $12,275</a:t>
            </a:r>
            <a:endParaRPr lang="en-CA" sz="1400" b="1" u="sng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CA" sz="1600" dirty="0" smtClean="0"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CA" sz="1600" b="1" dirty="0" smtClean="0"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76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Replacement Reserve Fund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03478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126&quot;&gt;&lt;property id=&quot;20148&quot; value=&quot;5&quot;/&gt;&lt;property id=&quot;20300&quot; value=&quot;Slide 2&quot;/&gt;&lt;property id=&quot;20307&quot; value=&quot;269&quot;/&gt;&lt;/object&gt;&lt;object type=&quot;3&quot; unique_id=&quot;10127&quot;&gt;&lt;property id=&quot;20148&quot; value=&quot;5&quot;/&gt;&lt;property id=&quot;20300&quot; value=&quot;Slide 3&quot;/&gt;&lt;property id=&quot;20307&quot; value=&quot;265&quot;/&gt;&lt;/object&gt;&lt;object type=&quot;3&quot; unique_id=&quot;10128&quot;&gt;&lt;property id=&quot;20148&quot; value=&quot;5&quot;/&gt;&lt;property id=&quot;20300&quot; value=&quot;Slide 4&quot;/&gt;&lt;property id=&quot;20307&quot; value=&quot;279&quot;/&gt;&lt;/object&gt;&lt;object type=&quot;3&quot; unique_id=&quot;10129&quot;&gt;&lt;property id=&quot;20148&quot; value=&quot;5&quot;/&gt;&lt;property id=&quot;20300&quot; value=&quot;Slide 5 - &amp;quot;Click to Add Title&amp;quot;&quot;/&gt;&lt;property id=&quot;20307&quot; value=&quot;287&quot;/&gt;&lt;/object&gt;&lt;object type=&quot;3&quot; unique_id=&quot;10130&quot;&gt;&lt;property id=&quot;20148&quot; value=&quot;5&quot;/&gt;&lt;property id=&quot;20300&quot; value=&quot;Slide 6 - &amp;quot;Click to Add Title&amp;quot;&quot;/&gt;&lt;property id=&quot;20307&quot; value=&quot;288&quot;/&gt;&lt;/object&gt;&lt;object type=&quot;3&quot; unique_id=&quot;10131&quot;&gt;&lt;property id=&quot;20148&quot; value=&quot;5&quot;/&gt;&lt;property id=&quot;20300&quot; value=&quot;Slide 7 - &amp;quot;Click to Add Title&amp;quot;&quot;/&gt;&lt;property id=&quot;20307&quot; value=&quot;271&quot;/&gt;&lt;/object&gt;&lt;object type=&quot;3&quot; unique_id=&quot;10132&quot;&gt;&lt;property id=&quot;20148&quot; value=&quot;5&quot;/&gt;&lt;property id=&quot;20300&quot; value=&quot;Slide 8&quot;/&gt;&lt;property id=&quot;20307&quot; value=&quot;283&quot;/&gt;&lt;/object&gt;&lt;object type=&quot;3&quot; unique_id=&quot;10154&quot;&gt;&lt;property id=&quot;20148&quot; value=&quot;5&quot;/&gt;&lt;property id=&quot;20300&quot; value=&quot;Slide 1&quot;/&gt;&lt;property id=&quot;20307&quot; value=&quot;290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orpPPT_Template_16X9_EN">
  <a:themeElements>
    <a:clrScheme name="First_Nations_Colours_2016">
      <a:dk1>
        <a:srgbClr val="000000"/>
      </a:dk1>
      <a:lt1>
        <a:srgbClr val="FFFFFF"/>
      </a:lt1>
      <a:dk2>
        <a:srgbClr val="776E64"/>
      </a:dk2>
      <a:lt2>
        <a:srgbClr val="DA291C"/>
      </a:lt2>
      <a:accent1>
        <a:srgbClr val="FFD100"/>
      </a:accent1>
      <a:accent2>
        <a:srgbClr val="ED8B00"/>
      </a:accent2>
      <a:accent3>
        <a:srgbClr val="84BD00"/>
      </a:accent3>
      <a:accent4>
        <a:srgbClr val="006272"/>
      </a:accent4>
      <a:accent5>
        <a:srgbClr val="00629B"/>
      </a:accent5>
      <a:accent6>
        <a:srgbClr val="3C1053"/>
      </a:accent6>
      <a:hlink>
        <a:srgbClr val="0000FF"/>
      </a:hlink>
      <a:folHlink>
        <a:srgbClr val="67823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pPPT_Template_16X9_EN" id="{F66A7ABF-4B52-40FD-8B4D-6AD6C7E57B62}" vid="{F0DF7E6C-0530-4720-B104-E6B5BFB8B5D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CorpPPT_Template_16X9_EN.potx</Template>
  <TotalTime>1138</TotalTime>
  <Words>1804</Words>
  <Application>Microsoft Office PowerPoint</Application>
  <PresentationFormat>On-screen Show (16:9)</PresentationFormat>
  <Paragraphs>204</Paragraphs>
  <Slides>20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Gill Sans</vt:lpstr>
      <vt:lpstr>Times New Roman</vt:lpstr>
      <vt:lpstr>CorpPPT_Template_16X9_EN</vt:lpstr>
      <vt:lpstr>Worksheet</vt:lpstr>
      <vt:lpstr>PowerPoint Presentation</vt:lpstr>
      <vt:lpstr>Subsidy Surplus and Operating Reserves</vt:lpstr>
      <vt:lpstr>Subsidy Surplus and Operating Reserve Funds </vt:lpstr>
      <vt:lpstr>Subsidy Surplus Fund—Pre-1997 Program</vt:lpstr>
      <vt:lpstr>Operating Reserve Fund—Post-1996 Program</vt:lpstr>
      <vt:lpstr>Using the Subsidy Surplus and Operating Reserve Funds </vt:lpstr>
      <vt:lpstr>Operating Reserve Fund- An Example </vt:lpstr>
      <vt:lpstr>Using the Operating Reserve Fund- An Example </vt:lpstr>
      <vt:lpstr>Replacement Reserve Fund </vt:lpstr>
      <vt:lpstr>PowerPoint Presentation</vt:lpstr>
      <vt:lpstr>Replacement Reserve Allocation – An Example </vt:lpstr>
      <vt:lpstr>PowerPoint Presentation</vt:lpstr>
      <vt:lpstr>Replacement Reserve Fund </vt:lpstr>
      <vt:lpstr>Differences Between Maintenance And Replacement Reserve Costs </vt:lpstr>
      <vt:lpstr>Different costs </vt:lpstr>
      <vt:lpstr>Replacement Reserve Costs Charged To Maintenance Budget (example) </vt:lpstr>
      <vt:lpstr>Withdrawing funds from the Replacement Reserve </vt:lpstr>
      <vt:lpstr>Replacement Reserve Fund</vt:lpstr>
      <vt:lpstr>Reserve Funds are essential to long-term viability </vt:lpstr>
      <vt:lpstr>PowerPoint Presentation</vt:lpstr>
    </vt:vector>
  </TitlesOfParts>
  <Company>CMHC-SCHL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CMHC</dc:creator>
  <cp:lastModifiedBy>Julie Cohen</cp:lastModifiedBy>
  <cp:revision>78</cp:revision>
  <cp:lastPrinted>2018-05-09T19:22:29Z</cp:lastPrinted>
  <dcterms:created xsi:type="dcterms:W3CDTF">2016-08-12T21:17:59Z</dcterms:created>
  <dcterms:modified xsi:type="dcterms:W3CDTF">2018-06-11T13:28:53Z</dcterms:modified>
</cp:coreProperties>
</file>