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90" r:id="rId2"/>
    <p:sldId id="287" r:id="rId3"/>
    <p:sldId id="269" r:id="rId4"/>
    <p:sldId id="324" r:id="rId5"/>
    <p:sldId id="323" r:id="rId6"/>
    <p:sldId id="325" r:id="rId7"/>
    <p:sldId id="326" r:id="rId8"/>
    <p:sldId id="327" r:id="rId9"/>
    <p:sldId id="328" r:id="rId10"/>
    <p:sldId id="313" r:id="rId11"/>
    <p:sldId id="298" r:id="rId12"/>
    <p:sldId id="329" r:id="rId13"/>
    <p:sldId id="330" r:id="rId14"/>
    <p:sldId id="332" r:id="rId15"/>
    <p:sldId id="331" r:id="rId16"/>
    <p:sldId id="304" r:id="rId17"/>
    <p:sldId id="305" r:id="rId18"/>
    <p:sldId id="333" r:id="rId19"/>
    <p:sldId id="316" r:id="rId20"/>
    <p:sldId id="334" r:id="rId21"/>
    <p:sldId id="335" r:id="rId22"/>
    <p:sldId id="336" r:id="rId23"/>
    <p:sldId id="319" r:id="rId24"/>
    <p:sldId id="337" r:id="rId25"/>
  </p:sldIdLst>
  <p:sldSz cx="9144000" cy="5143500" type="screen16x9"/>
  <p:notesSz cx="7023100" cy="9309100"/>
  <p:custDataLst>
    <p:tags r:id="rId28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29B"/>
    <a:srgbClr val="0066A1"/>
    <a:srgbClr val="004165"/>
    <a:srgbClr val="427730"/>
    <a:srgbClr val="D52B1E"/>
    <a:srgbClr val="CC0000"/>
    <a:srgbClr val="C5AE4C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90" y="3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62" y="6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59867-87BF-4D76-8B79-65317214196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2D7A31AC-E480-423D-A22C-DC87FECFBF6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CA" sz="1600" spc="-5" dirty="0" smtClean="0">
              <a:solidFill>
                <a:schemeClr val="tx1"/>
              </a:solidFill>
              <a:cs typeface="Arial"/>
            </a:rPr>
            <a:t>A s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e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pa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r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a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t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ion</a:t>
          </a:r>
          <a:r>
            <a:rPr lang="en-CA" sz="16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be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t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ween</a:t>
          </a:r>
          <a:r>
            <a:rPr lang="en-CA" sz="16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spc="-10" dirty="0" smtClean="0">
              <a:solidFill>
                <a:schemeClr val="tx1"/>
              </a:solidFill>
              <a:cs typeface="Arial"/>
            </a:rPr>
            <a:t>housing administration 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and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 Leadership</a:t>
          </a:r>
          <a:endParaRPr lang="en-CA" sz="1600" dirty="0">
            <a:solidFill>
              <a:schemeClr val="tx1"/>
            </a:solidFill>
          </a:endParaRPr>
        </a:p>
      </dgm:t>
    </dgm:pt>
    <dgm:pt modelId="{BA1E3945-CDE0-43C6-907E-8BC8B23EBBC4}" type="parTrans" cxnId="{996CBDFD-E480-4E29-836D-A4E66F424824}">
      <dgm:prSet/>
      <dgm:spPr/>
      <dgm:t>
        <a:bodyPr/>
        <a:lstStyle/>
        <a:p>
          <a:endParaRPr lang="en-CA"/>
        </a:p>
      </dgm:t>
    </dgm:pt>
    <dgm:pt modelId="{5F86B8BC-3722-405E-9C4F-664139EEDF5D}" type="sibTrans" cxnId="{996CBDFD-E480-4E29-836D-A4E66F424824}">
      <dgm:prSet/>
      <dgm:spPr/>
      <dgm:t>
        <a:bodyPr/>
        <a:lstStyle/>
        <a:p>
          <a:endParaRPr lang="en-CA"/>
        </a:p>
      </dgm:t>
    </dgm:pt>
    <dgm:pt modelId="{FE16FB1A-4454-45B0-9A8B-A18CAB10818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CA" sz="1600" spc="-5" dirty="0" smtClean="0">
              <a:solidFill>
                <a:schemeClr val="tx1"/>
              </a:solidFill>
              <a:cs typeface="Arial"/>
            </a:rPr>
            <a:t>A comprehensive,       up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-t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o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-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da</a:t>
          </a:r>
          <a:r>
            <a:rPr lang="en-CA" sz="1600" dirty="0" smtClean="0">
              <a:solidFill>
                <a:schemeClr val="tx1"/>
              </a:solidFill>
              <a:cs typeface="Arial"/>
            </a:rPr>
            <a:t>te 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housing</a:t>
          </a:r>
          <a:r>
            <a:rPr lang="en-CA" sz="16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spc="-5" dirty="0" smtClean="0">
              <a:solidFill>
                <a:schemeClr val="tx1"/>
              </a:solidFill>
              <a:cs typeface="Arial"/>
            </a:rPr>
            <a:t>policy</a:t>
          </a:r>
          <a:endParaRPr lang="en-CA" sz="1600" dirty="0">
            <a:solidFill>
              <a:schemeClr val="tx1"/>
            </a:solidFill>
          </a:endParaRPr>
        </a:p>
      </dgm:t>
    </dgm:pt>
    <dgm:pt modelId="{DB7E4112-1512-4401-A8D4-C78AB5BCABD5}" type="parTrans" cxnId="{5A7FD5D9-5A9B-4F8D-AC3D-2C5FB94E1D00}">
      <dgm:prSet/>
      <dgm:spPr/>
      <dgm:t>
        <a:bodyPr/>
        <a:lstStyle/>
        <a:p>
          <a:endParaRPr lang="en-CA"/>
        </a:p>
      </dgm:t>
    </dgm:pt>
    <dgm:pt modelId="{F3916713-28C9-4B93-8317-B5C8AB728D08}" type="sibTrans" cxnId="{5A7FD5D9-5A9B-4F8D-AC3D-2C5FB94E1D00}">
      <dgm:prSet/>
      <dgm:spPr/>
      <dgm:t>
        <a:bodyPr/>
        <a:lstStyle/>
        <a:p>
          <a:endParaRPr lang="en-CA"/>
        </a:p>
      </dgm:t>
    </dgm:pt>
    <dgm:pt modelId="{79C746B7-769D-4E9E-9E05-F9A16E6FF25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CA" sz="1600" spc="-5" dirty="0" smtClean="0">
              <a:cs typeface="Arial"/>
            </a:rPr>
            <a:t>A representative housing</a:t>
          </a:r>
          <a:r>
            <a:rPr lang="en-CA" sz="1600" spc="25" dirty="0" smtClean="0">
              <a:cs typeface="Arial"/>
            </a:rPr>
            <a:t> </a:t>
          </a:r>
          <a:r>
            <a:rPr lang="en-CA" sz="1600" spc="-5" dirty="0" smtClean="0">
              <a:cs typeface="Arial"/>
            </a:rPr>
            <a:t>c</a:t>
          </a:r>
          <a:r>
            <a:rPr lang="en-CA" sz="1600" dirty="0" smtClean="0">
              <a:cs typeface="Arial"/>
            </a:rPr>
            <a:t>omm</a:t>
          </a:r>
          <a:r>
            <a:rPr lang="en-CA" sz="1600" spc="-5" dirty="0" smtClean="0">
              <a:cs typeface="Arial"/>
            </a:rPr>
            <a:t>i</a:t>
          </a:r>
          <a:r>
            <a:rPr lang="en-CA" sz="1600" dirty="0" smtClean="0">
              <a:cs typeface="Arial"/>
            </a:rPr>
            <a:t>tt</a:t>
          </a:r>
          <a:r>
            <a:rPr lang="en-CA" sz="1600" spc="-5" dirty="0" smtClean="0">
              <a:cs typeface="Arial"/>
            </a:rPr>
            <a:t>ee </a:t>
          </a:r>
          <a:endParaRPr lang="en-CA" sz="1600" dirty="0"/>
        </a:p>
      </dgm:t>
    </dgm:pt>
    <dgm:pt modelId="{F96B87B0-B575-417D-8489-E6DBB35FB258}" type="parTrans" cxnId="{C7CD30B8-231E-466F-AEDB-5944402131D3}">
      <dgm:prSet/>
      <dgm:spPr/>
      <dgm:t>
        <a:bodyPr/>
        <a:lstStyle/>
        <a:p>
          <a:endParaRPr lang="en-CA"/>
        </a:p>
      </dgm:t>
    </dgm:pt>
    <dgm:pt modelId="{0C523750-432F-4619-9219-F770E980C67C}" type="sibTrans" cxnId="{C7CD30B8-231E-466F-AEDB-5944402131D3}">
      <dgm:prSet/>
      <dgm:spPr/>
      <dgm:t>
        <a:bodyPr/>
        <a:lstStyle/>
        <a:p>
          <a:endParaRPr lang="en-CA"/>
        </a:p>
      </dgm:t>
    </dgm:pt>
    <dgm:pt modelId="{161F4F04-B414-4386-9BF5-6B0672FCF88D}">
      <dgm:prSet phldrT="[Text]" custT="1"/>
      <dgm:spPr/>
      <dgm:t>
        <a:bodyPr/>
        <a:lstStyle/>
        <a:p>
          <a:r>
            <a:rPr lang="en-CA" sz="1600" spc="-5" dirty="0" smtClean="0">
              <a:cs typeface="Arial"/>
            </a:rPr>
            <a:t>Policies that protect and support the housing staff </a:t>
          </a:r>
          <a:endParaRPr lang="en-CA" sz="1600" dirty="0"/>
        </a:p>
      </dgm:t>
    </dgm:pt>
    <dgm:pt modelId="{7A87AAA8-0574-493B-AC16-9CE53C6D2E1C}" type="parTrans" cxnId="{D3B934A0-C6BB-4AF9-8C0D-CD23758DECEE}">
      <dgm:prSet/>
      <dgm:spPr/>
      <dgm:t>
        <a:bodyPr/>
        <a:lstStyle/>
        <a:p>
          <a:endParaRPr lang="en-CA"/>
        </a:p>
      </dgm:t>
    </dgm:pt>
    <dgm:pt modelId="{148C810E-49A0-4020-AC30-AC0875D6CD36}" type="sibTrans" cxnId="{D3B934A0-C6BB-4AF9-8C0D-CD23758DECEE}">
      <dgm:prSet/>
      <dgm:spPr/>
      <dgm:t>
        <a:bodyPr/>
        <a:lstStyle/>
        <a:p>
          <a:endParaRPr lang="en-CA"/>
        </a:p>
      </dgm:t>
    </dgm:pt>
    <dgm:pt modelId="{AEB95194-E7AA-40F2-A81E-D31CA9723E2B}">
      <dgm:prSet phldrT="[Text]" custT="1"/>
      <dgm:spPr/>
      <dgm:t>
        <a:bodyPr/>
        <a:lstStyle/>
        <a:p>
          <a:r>
            <a:rPr lang="en-CA" sz="1600" dirty="0" smtClean="0">
              <a:cs typeface="Arial"/>
            </a:rPr>
            <a:t>Financial, technical and technological resources </a:t>
          </a:r>
          <a:endParaRPr lang="en-CA" sz="1600" dirty="0"/>
        </a:p>
      </dgm:t>
    </dgm:pt>
    <dgm:pt modelId="{22911944-72E2-4194-8C4C-379B3CDE7544}" type="parTrans" cxnId="{82851D57-1C23-4FBF-8D03-D912BE21009D}">
      <dgm:prSet/>
      <dgm:spPr/>
      <dgm:t>
        <a:bodyPr/>
        <a:lstStyle/>
        <a:p>
          <a:endParaRPr lang="en-CA"/>
        </a:p>
      </dgm:t>
    </dgm:pt>
    <dgm:pt modelId="{0609A979-3E91-4F4F-8B49-34B6C1A231A7}" type="sibTrans" cxnId="{82851D57-1C23-4FBF-8D03-D912BE21009D}">
      <dgm:prSet/>
      <dgm:spPr/>
      <dgm:t>
        <a:bodyPr/>
        <a:lstStyle/>
        <a:p>
          <a:endParaRPr lang="en-CA"/>
        </a:p>
      </dgm:t>
    </dgm:pt>
    <dgm:pt modelId="{556F6D1D-E256-4EE1-85A7-A7ABF25E2396}" type="pres">
      <dgm:prSet presAssocID="{F4559867-87BF-4D76-8B79-6531721419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08CC35E-A73B-4872-9B2E-906FF17A0ADB}" type="pres">
      <dgm:prSet presAssocID="{2D7A31AC-E480-423D-A22C-DC87FECFBF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62C157A-688C-44E6-9A88-F8EBC447EF0D}" type="pres">
      <dgm:prSet presAssocID="{5F86B8BC-3722-405E-9C4F-664139EEDF5D}" presName="sibTrans" presStyleCnt="0"/>
      <dgm:spPr/>
    </dgm:pt>
    <dgm:pt modelId="{3CD72F7F-9BD9-4293-9659-0157018AA060}" type="pres">
      <dgm:prSet presAssocID="{FE16FB1A-4454-45B0-9A8B-A18CAB1081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508640-D2DC-497C-8162-6857B1F9660D}" type="pres">
      <dgm:prSet presAssocID="{F3916713-28C9-4B93-8317-B5C8AB728D08}" presName="sibTrans" presStyleCnt="0"/>
      <dgm:spPr/>
    </dgm:pt>
    <dgm:pt modelId="{0980609B-4E5B-4756-84C9-D684BE969F0B}" type="pres">
      <dgm:prSet presAssocID="{79C746B7-769D-4E9E-9E05-F9A16E6FF2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3C8D65-E701-4281-971B-313A6F1A3A97}" type="pres">
      <dgm:prSet presAssocID="{0C523750-432F-4619-9219-F770E980C67C}" presName="sibTrans" presStyleCnt="0"/>
      <dgm:spPr/>
    </dgm:pt>
    <dgm:pt modelId="{3D583F82-7DAB-43F0-A879-3B7AC9710073}" type="pres">
      <dgm:prSet presAssocID="{161F4F04-B414-4386-9BF5-6B0672FCF88D}" presName="node" presStyleLbl="node1" presStyleIdx="3" presStyleCnt="5" custLinFactNeighborX="-583" custLinFactNeighborY="1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3D7987-5D0E-4654-BD4B-977C76214AB7}" type="pres">
      <dgm:prSet presAssocID="{148C810E-49A0-4020-AC30-AC0875D6CD36}" presName="sibTrans" presStyleCnt="0"/>
      <dgm:spPr/>
    </dgm:pt>
    <dgm:pt modelId="{D8C406D8-A765-4D2B-AF73-69A9D2B349CC}" type="pres">
      <dgm:prSet presAssocID="{AEB95194-E7AA-40F2-A81E-D31CA9723E2B}" presName="node" presStyleLbl="node1" presStyleIdx="4" presStyleCnt="5" custScaleX="98659" custScaleY="971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7CD30B8-231E-466F-AEDB-5944402131D3}" srcId="{F4559867-87BF-4D76-8B79-65317214196B}" destId="{79C746B7-769D-4E9E-9E05-F9A16E6FF254}" srcOrd="2" destOrd="0" parTransId="{F96B87B0-B575-417D-8489-E6DBB35FB258}" sibTransId="{0C523750-432F-4619-9219-F770E980C67C}"/>
    <dgm:cxn modelId="{5A7FD5D9-5A9B-4F8D-AC3D-2C5FB94E1D00}" srcId="{F4559867-87BF-4D76-8B79-65317214196B}" destId="{FE16FB1A-4454-45B0-9A8B-A18CAB10818E}" srcOrd="1" destOrd="0" parTransId="{DB7E4112-1512-4401-A8D4-C78AB5BCABD5}" sibTransId="{F3916713-28C9-4B93-8317-B5C8AB728D08}"/>
    <dgm:cxn modelId="{D3B934A0-C6BB-4AF9-8C0D-CD23758DECEE}" srcId="{F4559867-87BF-4D76-8B79-65317214196B}" destId="{161F4F04-B414-4386-9BF5-6B0672FCF88D}" srcOrd="3" destOrd="0" parTransId="{7A87AAA8-0574-493B-AC16-9CE53C6D2E1C}" sibTransId="{148C810E-49A0-4020-AC30-AC0875D6CD36}"/>
    <dgm:cxn modelId="{DC247C47-5FD6-476B-BDF3-26AF72A0D57C}" type="presOf" srcId="{79C746B7-769D-4E9E-9E05-F9A16E6FF254}" destId="{0980609B-4E5B-4756-84C9-D684BE969F0B}" srcOrd="0" destOrd="0" presId="urn:microsoft.com/office/officeart/2005/8/layout/default"/>
    <dgm:cxn modelId="{DFE66939-5EBE-47C2-85CF-951085AD5496}" type="presOf" srcId="{2D7A31AC-E480-423D-A22C-DC87FECFBF6F}" destId="{408CC35E-A73B-4872-9B2E-906FF17A0ADB}" srcOrd="0" destOrd="0" presId="urn:microsoft.com/office/officeart/2005/8/layout/default"/>
    <dgm:cxn modelId="{0C999D76-642B-46D0-ACC8-3F2A9BFA497C}" type="presOf" srcId="{AEB95194-E7AA-40F2-A81E-D31CA9723E2B}" destId="{D8C406D8-A765-4D2B-AF73-69A9D2B349CC}" srcOrd="0" destOrd="0" presId="urn:microsoft.com/office/officeart/2005/8/layout/default"/>
    <dgm:cxn modelId="{C71A0D76-D57C-4E80-98ED-4B0F102FF7AB}" type="presOf" srcId="{F4559867-87BF-4D76-8B79-65317214196B}" destId="{556F6D1D-E256-4EE1-85A7-A7ABF25E2396}" srcOrd="0" destOrd="0" presId="urn:microsoft.com/office/officeart/2005/8/layout/default"/>
    <dgm:cxn modelId="{6FDE044B-FAA3-48CD-AFC6-EEED39601D47}" type="presOf" srcId="{FE16FB1A-4454-45B0-9A8B-A18CAB10818E}" destId="{3CD72F7F-9BD9-4293-9659-0157018AA060}" srcOrd="0" destOrd="0" presId="urn:microsoft.com/office/officeart/2005/8/layout/default"/>
    <dgm:cxn modelId="{996CBDFD-E480-4E29-836D-A4E66F424824}" srcId="{F4559867-87BF-4D76-8B79-65317214196B}" destId="{2D7A31AC-E480-423D-A22C-DC87FECFBF6F}" srcOrd="0" destOrd="0" parTransId="{BA1E3945-CDE0-43C6-907E-8BC8B23EBBC4}" sibTransId="{5F86B8BC-3722-405E-9C4F-664139EEDF5D}"/>
    <dgm:cxn modelId="{82851D57-1C23-4FBF-8D03-D912BE21009D}" srcId="{F4559867-87BF-4D76-8B79-65317214196B}" destId="{AEB95194-E7AA-40F2-A81E-D31CA9723E2B}" srcOrd="4" destOrd="0" parTransId="{22911944-72E2-4194-8C4C-379B3CDE7544}" sibTransId="{0609A979-3E91-4F4F-8B49-34B6C1A231A7}"/>
    <dgm:cxn modelId="{DD15028B-7133-44FF-BCDA-013E279AE4E5}" type="presOf" srcId="{161F4F04-B414-4386-9BF5-6B0672FCF88D}" destId="{3D583F82-7DAB-43F0-A879-3B7AC9710073}" srcOrd="0" destOrd="0" presId="urn:microsoft.com/office/officeart/2005/8/layout/default"/>
    <dgm:cxn modelId="{34AA2680-64E1-42E6-A752-78B6E8EF2FF9}" type="presParOf" srcId="{556F6D1D-E256-4EE1-85A7-A7ABF25E2396}" destId="{408CC35E-A73B-4872-9B2E-906FF17A0ADB}" srcOrd="0" destOrd="0" presId="urn:microsoft.com/office/officeart/2005/8/layout/default"/>
    <dgm:cxn modelId="{8D75A673-24CC-4D40-A432-5D69C3EA9803}" type="presParOf" srcId="{556F6D1D-E256-4EE1-85A7-A7ABF25E2396}" destId="{262C157A-688C-44E6-9A88-F8EBC447EF0D}" srcOrd="1" destOrd="0" presId="urn:microsoft.com/office/officeart/2005/8/layout/default"/>
    <dgm:cxn modelId="{DE0A19E4-82EF-4735-B4EB-B80D28F9F2CF}" type="presParOf" srcId="{556F6D1D-E256-4EE1-85A7-A7ABF25E2396}" destId="{3CD72F7F-9BD9-4293-9659-0157018AA060}" srcOrd="2" destOrd="0" presId="urn:microsoft.com/office/officeart/2005/8/layout/default"/>
    <dgm:cxn modelId="{8C5CEC71-D77F-4B0E-9D85-0DDC5A6D3091}" type="presParOf" srcId="{556F6D1D-E256-4EE1-85A7-A7ABF25E2396}" destId="{BC508640-D2DC-497C-8162-6857B1F9660D}" srcOrd="3" destOrd="0" presId="urn:microsoft.com/office/officeart/2005/8/layout/default"/>
    <dgm:cxn modelId="{BC6A7C6F-B8E8-4E49-A36B-946326F2458E}" type="presParOf" srcId="{556F6D1D-E256-4EE1-85A7-A7ABF25E2396}" destId="{0980609B-4E5B-4756-84C9-D684BE969F0B}" srcOrd="4" destOrd="0" presId="urn:microsoft.com/office/officeart/2005/8/layout/default"/>
    <dgm:cxn modelId="{5845F34E-B898-43CB-B602-C657793DCD84}" type="presParOf" srcId="{556F6D1D-E256-4EE1-85A7-A7ABF25E2396}" destId="{933C8D65-E701-4281-971B-313A6F1A3A97}" srcOrd="5" destOrd="0" presId="urn:microsoft.com/office/officeart/2005/8/layout/default"/>
    <dgm:cxn modelId="{6E758223-7D1B-4928-9715-DF18B90B787D}" type="presParOf" srcId="{556F6D1D-E256-4EE1-85A7-A7ABF25E2396}" destId="{3D583F82-7DAB-43F0-A879-3B7AC9710073}" srcOrd="6" destOrd="0" presId="urn:microsoft.com/office/officeart/2005/8/layout/default"/>
    <dgm:cxn modelId="{F9187EE6-85E7-4E3F-B652-9450E609F423}" type="presParOf" srcId="{556F6D1D-E256-4EE1-85A7-A7ABF25E2396}" destId="{993D7987-5D0E-4654-BD4B-977C76214AB7}" srcOrd="7" destOrd="0" presId="urn:microsoft.com/office/officeart/2005/8/layout/default"/>
    <dgm:cxn modelId="{12DFDF33-32BC-4788-8FEE-2E0A4B1F40F5}" type="presParOf" srcId="{556F6D1D-E256-4EE1-85A7-A7ABF25E2396}" destId="{D8C406D8-A765-4D2B-AF73-69A9D2B349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C8933-232D-44B6-B927-903F64EFD58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00ED0AC2-D3E3-46AE-BC2D-B5B83EA5A482}">
      <dgm:prSet phldrT="[Text]" custT="1"/>
      <dgm:spPr/>
      <dgm:t>
        <a:bodyPr/>
        <a:lstStyle/>
        <a:p>
          <a:r>
            <a:rPr lang="en-CA" sz="1800" spc="-5" dirty="0" smtClean="0">
              <a:cs typeface="Arial"/>
            </a:rPr>
            <a:t>Sound financial management practices/processes</a:t>
          </a:r>
          <a:endParaRPr lang="en-CA" sz="1800" dirty="0"/>
        </a:p>
      </dgm:t>
    </dgm:pt>
    <dgm:pt modelId="{B69D5F4E-1DA4-4F9E-A3C1-7D18C90898D0}" type="parTrans" cxnId="{FCF9A9BC-41C1-4032-B0C8-1B7A6126189D}">
      <dgm:prSet/>
      <dgm:spPr/>
      <dgm:t>
        <a:bodyPr/>
        <a:lstStyle/>
        <a:p>
          <a:endParaRPr lang="en-CA"/>
        </a:p>
      </dgm:t>
    </dgm:pt>
    <dgm:pt modelId="{04609CA0-36C6-471B-A61F-FC8214B30FF2}" type="sibTrans" cxnId="{FCF9A9BC-41C1-4032-B0C8-1B7A6126189D}">
      <dgm:prSet/>
      <dgm:spPr/>
      <dgm:t>
        <a:bodyPr/>
        <a:lstStyle/>
        <a:p>
          <a:endParaRPr lang="en-CA"/>
        </a:p>
      </dgm:t>
    </dgm:pt>
    <dgm:pt modelId="{63833B9B-4451-41BA-9D54-69C56148C6C6}">
      <dgm:prSet phldrT="[Text]" custT="1"/>
      <dgm:spPr/>
      <dgm:t>
        <a:bodyPr/>
        <a:lstStyle/>
        <a:p>
          <a:r>
            <a:rPr lang="en-CA" sz="1800" spc="-5" dirty="0" smtClean="0">
              <a:cs typeface="Arial"/>
            </a:rPr>
            <a:t>Compliance with housing agreements</a:t>
          </a:r>
          <a:endParaRPr lang="en-CA" sz="1800" dirty="0"/>
        </a:p>
      </dgm:t>
    </dgm:pt>
    <dgm:pt modelId="{B2FCFD2F-97B5-4100-A6DE-7B6060A99031}" type="parTrans" cxnId="{F530F89C-4264-4EB4-B4CA-53CDFE520A79}">
      <dgm:prSet/>
      <dgm:spPr/>
      <dgm:t>
        <a:bodyPr/>
        <a:lstStyle/>
        <a:p>
          <a:endParaRPr lang="en-CA"/>
        </a:p>
      </dgm:t>
    </dgm:pt>
    <dgm:pt modelId="{E9383EB1-C50A-4E96-ABAC-41DB458C6B89}" type="sibTrans" cxnId="{F530F89C-4264-4EB4-B4CA-53CDFE520A79}">
      <dgm:prSet/>
      <dgm:spPr/>
      <dgm:t>
        <a:bodyPr/>
        <a:lstStyle/>
        <a:p>
          <a:endParaRPr lang="en-CA"/>
        </a:p>
      </dgm:t>
    </dgm:pt>
    <dgm:pt modelId="{D7EDB328-760F-45FF-A6FC-C37EF0C6FC89}">
      <dgm:prSet phldrT="[Text]" custT="1"/>
      <dgm:spPr/>
      <dgm:t>
        <a:bodyPr/>
        <a:lstStyle/>
        <a:p>
          <a:r>
            <a:rPr lang="en-CA" sz="1800" spc="-5" dirty="0" smtClean="0">
              <a:cs typeface="Arial"/>
            </a:rPr>
            <a:t>Fair and transparent management of waiting lists</a:t>
          </a:r>
          <a:endParaRPr lang="en-CA" sz="1800" dirty="0"/>
        </a:p>
      </dgm:t>
    </dgm:pt>
    <dgm:pt modelId="{2D4633C8-2FF7-4332-BB4D-EE7611516764}" type="parTrans" cxnId="{6A80E9B4-3E68-4123-8CAB-4E69D00F3440}">
      <dgm:prSet/>
      <dgm:spPr/>
      <dgm:t>
        <a:bodyPr/>
        <a:lstStyle/>
        <a:p>
          <a:endParaRPr lang="en-CA"/>
        </a:p>
      </dgm:t>
    </dgm:pt>
    <dgm:pt modelId="{51613FED-C8AD-43F6-B911-10C00BE84915}" type="sibTrans" cxnId="{6A80E9B4-3E68-4123-8CAB-4E69D00F3440}">
      <dgm:prSet/>
      <dgm:spPr/>
      <dgm:t>
        <a:bodyPr/>
        <a:lstStyle/>
        <a:p>
          <a:endParaRPr lang="en-CA"/>
        </a:p>
      </dgm:t>
    </dgm:pt>
    <dgm:pt modelId="{49E7BCD1-194E-4B21-BCF2-626F85203203}" type="pres">
      <dgm:prSet presAssocID="{A3DC8933-232D-44B6-B927-903F64EFD5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8BBDCD9-7062-44A9-8974-8B17DE4AABFC}" type="pres">
      <dgm:prSet presAssocID="{00ED0AC2-D3E3-46AE-BC2D-B5B83EA5A482}" presName="parentLin" presStyleCnt="0"/>
      <dgm:spPr/>
    </dgm:pt>
    <dgm:pt modelId="{775011AB-310C-45FD-B4AA-6212CDF6FD66}" type="pres">
      <dgm:prSet presAssocID="{00ED0AC2-D3E3-46AE-BC2D-B5B83EA5A482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0900C0FF-D07E-49FD-8A8C-ED9FA6A24C82}" type="pres">
      <dgm:prSet presAssocID="{00ED0AC2-D3E3-46AE-BC2D-B5B83EA5A4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6BAA13-4482-4295-ABFC-F407BACFA609}" type="pres">
      <dgm:prSet presAssocID="{00ED0AC2-D3E3-46AE-BC2D-B5B83EA5A482}" presName="negativeSpace" presStyleCnt="0"/>
      <dgm:spPr/>
    </dgm:pt>
    <dgm:pt modelId="{91471BF5-6A48-442B-BDAB-BC2C039E1F83}" type="pres">
      <dgm:prSet presAssocID="{00ED0AC2-D3E3-46AE-BC2D-B5B83EA5A482}" presName="childText" presStyleLbl="conFgAcc1" presStyleIdx="0" presStyleCnt="3">
        <dgm:presLayoutVars>
          <dgm:bulletEnabled val="1"/>
        </dgm:presLayoutVars>
      </dgm:prSet>
      <dgm:spPr/>
    </dgm:pt>
    <dgm:pt modelId="{23D489A5-C55A-4D6E-9E12-1D297D82DB31}" type="pres">
      <dgm:prSet presAssocID="{04609CA0-36C6-471B-A61F-FC8214B30FF2}" presName="spaceBetweenRectangles" presStyleCnt="0"/>
      <dgm:spPr/>
    </dgm:pt>
    <dgm:pt modelId="{04D3BE84-9A17-4EB8-9C5B-B87AFBC3D1DD}" type="pres">
      <dgm:prSet presAssocID="{63833B9B-4451-41BA-9D54-69C56148C6C6}" presName="parentLin" presStyleCnt="0"/>
      <dgm:spPr/>
    </dgm:pt>
    <dgm:pt modelId="{A28EB27A-38AF-4573-B5D0-3B9DC15202E4}" type="pres">
      <dgm:prSet presAssocID="{63833B9B-4451-41BA-9D54-69C56148C6C6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7AAECBD9-3A6E-434C-9777-A434078FD74F}" type="pres">
      <dgm:prSet presAssocID="{63833B9B-4451-41BA-9D54-69C56148C6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51087B-9C10-4F6C-B5C7-06B687028254}" type="pres">
      <dgm:prSet presAssocID="{63833B9B-4451-41BA-9D54-69C56148C6C6}" presName="negativeSpace" presStyleCnt="0"/>
      <dgm:spPr/>
    </dgm:pt>
    <dgm:pt modelId="{366569A7-9102-4CEA-A3A3-5B92A67723D0}" type="pres">
      <dgm:prSet presAssocID="{63833B9B-4451-41BA-9D54-69C56148C6C6}" presName="childText" presStyleLbl="conFgAcc1" presStyleIdx="1" presStyleCnt="3">
        <dgm:presLayoutVars>
          <dgm:bulletEnabled val="1"/>
        </dgm:presLayoutVars>
      </dgm:prSet>
      <dgm:spPr/>
    </dgm:pt>
    <dgm:pt modelId="{11630924-C5E4-4943-B403-8821EA456B86}" type="pres">
      <dgm:prSet presAssocID="{E9383EB1-C50A-4E96-ABAC-41DB458C6B89}" presName="spaceBetweenRectangles" presStyleCnt="0"/>
      <dgm:spPr/>
    </dgm:pt>
    <dgm:pt modelId="{C615C5AF-64A7-4EEB-8FB3-98991D1C5F69}" type="pres">
      <dgm:prSet presAssocID="{D7EDB328-760F-45FF-A6FC-C37EF0C6FC89}" presName="parentLin" presStyleCnt="0"/>
      <dgm:spPr/>
    </dgm:pt>
    <dgm:pt modelId="{7825FD4A-6DA6-43C8-94C1-CDD886A95FDD}" type="pres">
      <dgm:prSet presAssocID="{D7EDB328-760F-45FF-A6FC-C37EF0C6FC89}" presName="parentLeftMargin" presStyleLbl="node1" presStyleIdx="1" presStyleCnt="3"/>
      <dgm:spPr/>
      <dgm:t>
        <a:bodyPr/>
        <a:lstStyle/>
        <a:p>
          <a:endParaRPr lang="en-CA"/>
        </a:p>
      </dgm:t>
    </dgm:pt>
    <dgm:pt modelId="{910B9305-6FEA-46A2-A6C4-8A7621820655}" type="pres">
      <dgm:prSet presAssocID="{D7EDB328-760F-45FF-A6FC-C37EF0C6F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DE6E91-5FD0-4B2C-B64B-B9C5C562BB93}" type="pres">
      <dgm:prSet presAssocID="{D7EDB328-760F-45FF-A6FC-C37EF0C6FC89}" presName="negativeSpace" presStyleCnt="0"/>
      <dgm:spPr/>
    </dgm:pt>
    <dgm:pt modelId="{41FC0152-0EE5-4497-8B2F-CD2B744D28D4}" type="pres">
      <dgm:prSet presAssocID="{D7EDB328-760F-45FF-A6FC-C37EF0C6FC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FDA6A4-D542-48AD-AEAB-4CEC9E69AF83}" type="presOf" srcId="{63833B9B-4451-41BA-9D54-69C56148C6C6}" destId="{A28EB27A-38AF-4573-B5D0-3B9DC15202E4}" srcOrd="0" destOrd="0" presId="urn:microsoft.com/office/officeart/2005/8/layout/list1"/>
    <dgm:cxn modelId="{DCE41889-5788-4398-8A11-4666A6E4B65E}" type="presOf" srcId="{00ED0AC2-D3E3-46AE-BC2D-B5B83EA5A482}" destId="{775011AB-310C-45FD-B4AA-6212CDF6FD66}" srcOrd="0" destOrd="0" presId="urn:microsoft.com/office/officeart/2005/8/layout/list1"/>
    <dgm:cxn modelId="{E04E7F4A-1F67-4A48-8E3D-C61B2D042643}" type="presOf" srcId="{A3DC8933-232D-44B6-B927-903F64EFD586}" destId="{49E7BCD1-194E-4B21-BCF2-626F85203203}" srcOrd="0" destOrd="0" presId="urn:microsoft.com/office/officeart/2005/8/layout/list1"/>
    <dgm:cxn modelId="{BE2D8C30-D8C9-4B0A-9A23-6F312883D941}" type="presOf" srcId="{D7EDB328-760F-45FF-A6FC-C37EF0C6FC89}" destId="{7825FD4A-6DA6-43C8-94C1-CDD886A95FDD}" srcOrd="0" destOrd="0" presId="urn:microsoft.com/office/officeart/2005/8/layout/list1"/>
    <dgm:cxn modelId="{F31A38FF-6722-455C-8F31-8097A531EF17}" type="presOf" srcId="{00ED0AC2-D3E3-46AE-BC2D-B5B83EA5A482}" destId="{0900C0FF-D07E-49FD-8A8C-ED9FA6A24C82}" srcOrd="1" destOrd="0" presId="urn:microsoft.com/office/officeart/2005/8/layout/list1"/>
    <dgm:cxn modelId="{6A80E9B4-3E68-4123-8CAB-4E69D00F3440}" srcId="{A3DC8933-232D-44B6-B927-903F64EFD586}" destId="{D7EDB328-760F-45FF-A6FC-C37EF0C6FC89}" srcOrd="2" destOrd="0" parTransId="{2D4633C8-2FF7-4332-BB4D-EE7611516764}" sibTransId="{51613FED-C8AD-43F6-B911-10C00BE84915}"/>
    <dgm:cxn modelId="{2F304F1F-4D46-40CC-B804-FA8CBC2C1132}" type="presOf" srcId="{D7EDB328-760F-45FF-A6FC-C37EF0C6FC89}" destId="{910B9305-6FEA-46A2-A6C4-8A7621820655}" srcOrd="1" destOrd="0" presId="urn:microsoft.com/office/officeart/2005/8/layout/list1"/>
    <dgm:cxn modelId="{FCF9A9BC-41C1-4032-B0C8-1B7A6126189D}" srcId="{A3DC8933-232D-44B6-B927-903F64EFD586}" destId="{00ED0AC2-D3E3-46AE-BC2D-B5B83EA5A482}" srcOrd="0" destOrd="0" parTransId="{B69D5F4E-1DA4-4F9E-A3C1-7D18C90898D0}" sibTransId="{04609CA0-36C6-471B-A61F-FC8214B30FF2}"/>
    <dgm:cxn modelId="{A6C8863E-7182-434B-BA95-B9FB07701A56}" type="presOf" srcId="{63833B9B-4451-41BA-9D54-69C56148C6C6}" destId="{7AAECBD9-3A6E-434C-9777-A434078FD74F}" srcOrd="1" destOrd="0" presId="urn:microsoft.com/office/officeart/2005/8/layout/list1"/>
    <dgm:cxn modelId="{F530F89C-4264-4EB4-B4CA-53CDFE520A79}" srcId="{A3DC8933-232D-44B6-B927-903F64EFD586}" destId="{63833B9B-4451-41BA-9D54-69C56148C6C6}" srcOrd="1" destOrd="0" parTransId="{B2FCFD2F-97B5-4100-A6DE-7B6060A99031}" sibTransId="{E9383EB1-C50A-4E96-ABAC-41DB458C6B89}"/>
    <dgm:cxn modelId="{C57290F9-12EB-4C10-AAF3-DC60B31EAAAD}" type="presParOf" srcId="{49E7BCD1-194E-4B21-BCF2-626F85203203}" destId="{68BBDCD9-7062-44A9-8974-8B17DE4AABFC}" srcOrd="0" destOrd="0" presId="urn:microsoft.com/office/officeart/2005/8/layout/list1"/>
    <dgm:cxn modelId="{0CD0F8AE-C132-45EC-9608-2801912BCB4E}" type="presParOf" srcId="{68BBDCD9-7062-44A9-8974-8B17DE4AABFC}" destId="{775011AB-310C-45FD-B4AA-6212CDF6FD66}" srcOrd="0" destOrd="0" presId="urn:microsoft.com/office/officeart/2005/8/layout/list1"/>
    <dgm:cxn modelId="{C9CE0CD6-2D02-4AD9-A65E-D6B9F279296E}" type="presParOf" srcId="{68BBDCD9-7062-44A9-8974-8B17DE4AABFC}" destId="{0900C0FF-D07E-49FD-8A8C-ED9FA6A24C82}" srcOrd="1" destOrd="0" presId="urn:microsoft.com/office/officeart/2005/8/layout/list1"/>
    <dgm:cxn modelId="{D11AA853-FF40-4D22-A968-F7EDAF130E69}" type="presParOf" srcId="{49E7BCD1-194E-4B21-BCF2-626F85203203}" destId="{956BAA13-4482-4295-ABFC-F407BACFA609}" srcOrd="1" destOrd="0" presId="urn:microsoft.com/office/officeart/2005/8/layout/list1"/>
    <dgm:cxn modelId="{6F3E251C-1990-4660-8B03-75646DB00E0D}" type="presParOf" srcId="{49E7BCD1-194E-4B21-BCF2-626F85203203}" destId="{91471BF5-6A48-442B-BDAB-BC2C039E1F83}" srcOrd="2" destOrd="0" presId="urn:microsoft.com/office/officeart/2005/8/layout/list1"/>
    <dgm:cxn modelId="{5A509E33-47B7-4201-ABCE-DCC56048A60C}" type="presParOf" srcId="{49E7BCD1-194E-4B21-BCF2-626F85203203}" destId="{23D489A5-C55A-4D6E-9E12-1D297D82DB31}" srcOrd="3" destOrd="0" presId="urn:microsoft.com/office/officeart/2005/8/layout/list1"/>
    <dgm:cxn modelId="{394ECC5D-AAEE-433F-9CB9-F481C1DC4585}" type="presParOf" srcId="{49E7BCD1-194E-4B21-BCF2-626F85203203}" destId="{04D3BE84-9A17-4EB8-9C5B-B87AFBC3D1DD}" srcOrd="4" destOrd="0" presId="urn:microsoft.com/office/officeart/2005/8/layout/list1"/>
    <dgm:cxn modelId="{8D3E55C3-877B-4A85-B9C3-CADE84502728}" type="presParOf" srcId="{04D3BE84-9A17-4EB8-9C5B-B87AFBC3D1DD}" destId="{A28EB27A-38AF-4573-B5D0-3B9DC15202E4}" srcOrd="0" destOrd="0" presId="urn:microsoft.com/office/officeart/2005/8/layout/list1"/>
    <dgm:cxn modelId="{7CF9B679-AB7D-4FE9-B333-0F1AF6283DE1}" type="presParOf" srcId="{04D3BE84-9A17-4EB8-9C5B-B87AFBC3D1DD}" destId="{7AAECBD9-3A6E-434C-9777-A434078FD74F}" srcOrd="1" destOrd="0" presId="urn:microsoft.com/office/officeart/2005/8/layout/list1"/>
    <dgm:cxn modelId="{87A3BD9A-7624-4E17-A489-A5BB11807E24}" type="presParOf" srcId="{49E7BCD1-194E-4B21-BCF2-626F85203203}" destId="{6751087B-9C10-4F6C-B5C7-06B687028254}" srcOrd="5" destOrd="0" presId="urn:microsoft.com/office/officeart/2005/8/layout/list1"/>
    <dgm:cxn modelId="{5B8BDF06-84D2-4CF1-9E24-4DC56158291B}" type="presParOf" srcId="{49E7BCD1-194E-4B21-BCF2-626F85203203}" destId="{366569A7-9102-4CEA-A3A3-5B92A67723D0}" srcOrd="6" destOrd="0" presId="urn:microsoft.com/office/officeart/2005/8/layout/list1"/>
    <dgm:cxn modelId="{14DB78B3-26DC-438A-AB86-2BA8F32AC8C9}" type="presParOf" srcId="{49E7BCD1-194E-4B21-BCF2-626F85203203}" destId="{11630924-C5E4-4943-B403-8821EA456B86}" srcOrd="7" destOrd="0" presId="urn:microsoft.com/office/officeart/2005/8/layout/list1"/>
    <dgm:cxn modelId="{9F620F20-C634-4247-9A13-B8F9C20D8D3F}" type="presParOf" srcId="{49E7BCD1-194E-4B21-BCF2-626F85203203}" destId="{C615C5AF-64A7-4EEB-8FB3-98991D1C5F69}" srcOrd="8" destOrd="0" presId="urn:microsoft.com/office/officeart/2005/8/layout/list1"/>
    <dgm:cxn modelId="{C38D84A8-9893-41BD-A183-5609069C1AFF}" type="presParOf" srcId="{C615C5AF-64A7-4EEB-8FB3-98991D1C5F69}" destId="{7825FD4A-6DA6-43C8-94C1-CDD886A95FDD}" srcOrd="0" destOrd="0" presId="urn:microsoft.com/office/officeart/2005/8/layout/list1"/>
    <dgm:cxn modelId="{40FF939B-931A-45D4-9BCF-D15B5818B017}" type="presParOf" srcId="{C615C5AF-64A7-4EEB-8FB3-98991D1C5F69}" destId="{910B9305-6FEA-46A2-A6C4-8A7621820655}" srcOrd="1" destOrd="0" presId="urn:microsoft.com/office/officeart/2005/8/layout/list1"/>
    <dgm:cxn modelId="{D0F20AFC-6769-4D3F-B23F-22C3FA869BBC}" type="presParOf" srcId="{49E7BCD1-194E-4B21-BCF2-626F85203203}" destId="{E3DE6E91-5FD0-4B2C-B64B-B9C5C562BB93}" srcOrd="9" destOrd="0" presId="urn:microsoft.com/office/officeart/2005/8/layout/list1"/>
    <dgm:cxn modelId="{3BFE4BB1-EDAF-4A12-BBD1-DA552D35A051}" type="presParOf" srcId="{49E7BCD1-194E-4B21-BCF2-626F85203203}" destId="{41FC0152-0EE5-4497-8B2F-CD2B744D28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B6CCF-BBD8-4111-B61D-756B0C3738DA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CA"/>
        </a:p>
      </dgm:t>
    </dgm:pt>
    <dgm:pt modelId="{7BD3F0FB-8C08-40D8-8697-4B0DB033A76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CA" sz="1800" dirty="0" smtClean="0">
              <a:solidFill>
                <a:schemeClr val="bg1"/>
              </a:solidFill>
            </a:rPr>
            <a:t>Gaining Buy-In from Community </a:t>
          </a:r>
          <a:endParaRPr lang="en-CA" sz="1800" dirty="0">
            <a:solidFill>
              <a:schemeClr val="bg1"/>
            </a:solidFill>
          </a:endParaRPr>
        </a:p>
      </dgm:t>
    </dgm:pt>
    <dgm:pt modelId="{734586AF-4246-4063-B783-CA1947756E58}" type="parTrans" cxnId="{85783C12-B70F-4CFE-A74B-91D75C14992F}">
      <dgm:prSet/>
      <dgm:spPr/>
      <dgm:t>
        <a:bodyPr/>
        <a:lstStyle/>
        <a:p>
          <a:endParaRPr lang="en-CA"/>
        </a:p>
      </dgm:t>
    </dgm:pt>
    <dgm:pt modelId="{22F6E8CF-577D-4AA9-8676-5C7DCA556BBA}" type="sibTrans" cxnId="{85783C12-B70F-4CFE-A74B-91D75C14992F}">
      <dgm:prSet/>
      <dgm:spPr/>
      <dgm:t>
        <a:bodyPr/>
        <a:lstStyle/>
        <a:p>
          <a:endParaRPr lang="en-CA"/>
        </a:p>
      </dgm:t>
    </dgm:pt>
    <dgm:pt modelId="{7611BF14-1904-4597-98BC-61E4A1654035}">
      <dgm:prSet phldrT="[Text]" custT="1"/>
      <dgm:spPr/>
      <dgm:t>
        <a:bodyPr/>
        <a:lstStyle/>
        <a:p>
          <a:r>
            <a:rPr lang="en-CA" sz="2000" smtClean="0"/>
            <a:t>Consulting members on a regular basis </a:t>
          </a:r>
          <a:endParaRPr lang="en-CA" sz="2000" dirty="0"/>
        </a:p>
      </dgm:t>
    </dgm:pt>
    <dgm:pt modelId="{2B4BA74C-6E4A-4A6E-B581-5B7F09F44F0F}" type="parTrans" cxnId="{125728B7-9DF6-44D7-BE74-20AAD5A8A68B}">
      <dgm:prSet/>
      <dgm:spPr/>
      <dgm:t>
        <a:bodyPr/>
        <a:lstStyle/>
        <a:p>
          <a:endParaRPr lang="en-CA"/>
        </a:p>
      </dgm:t>
    </dgm:pt>
    <dgm:pt modelId="{6DBF9738-BE33-4B8E-BFAA-D46615A07D27}" type="sibTrans" cxnId="{125728B7-9DF6-44D7-BE74-20AAD5A8A68B}">
      <dgm:prSet/>
      <dgm:spPr/>
      <dgm:t>
        <a:bodyPr/>
        <a:lstStyle/>
        <a:p>
          <a:endParaRPr lang="en-CA"/>
        </a:p>
      </dgm:t>
    </dgm:pt>
    <dgm:pt modelId="{3367DD80-A15C-43A2-AA79-F8D1FDF706B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CA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Informing members on housing-related financial issues </a:t>
          </a:r>
          <a:endParaRPr lang="en-CA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68CFEA0-F206-4B29-BE38-E3912A1632FA}" type="parTrans" cxnId="{F5AFD873-E4A5-4E46-B918-88EC24D89340}">
      <dgm:prSet/>
      <dgm:spPr/>
      <dgm:t>
        <a:bodyPr/>
        <a:lstStyle/>
        <a:p>
          <a:endParaRPr lang="en-CA"/>
        </a:p>
      </dgm:t>
    </dgm:pt>
    <dgm:pt modelId="{7D7A42A5-E827-4283-9AF1-15B195B01D29}" type="sibTrans" cxnId="{F5AFD873-E4A5-4E46-B918-88EC24D89340}">
      <dgm:prSet/>
      <dgm:spPr/>
      <dgm:t>
        <a:bodyPr/>
        <a:lstStyle/>
        <a:p>
          <a:endParaRPr lang="en-CA"/>
        </a:p>
      </dgm:t>
    </dgm:pt>
    <dgm:pt modelId="{98F1C06D-D00B-4E36-A22F-657ADFC12F90}">
      <dgm:prSet phldrT="[Text]" custT="1"/>
      <dgm:spPr/>
      <dgm:t>
        <a:bodyPr/>
        <a:lstStyle/>
        <a:p>
          <a:r>
            <a:rPr lang="en-CA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Ensuring members understand basic home maintenance  </a:t>
          </a:r>
          <a:endParaRPr lang="en-CA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1BDDCE-2E29-4E85-91FC-B58A2201E984}" type="parTrans" cxnId="{0306E669-F733-47D4-84DA-A80AEF3EFF83}">
      <dgm:prSet/>
      <dgm:spPr/>
      <dgm:t>
        <a:bodyPr/>
        <a:lstStyle/>
        <a:p>
          <a:endParaRPr lang="en-CA"/>
        </a:p>
      </dgm:t>
    </dgm:pt>
    <dgm:pt modelId="{522DACE2-3345-4584-8758-81B6D9DF988D}" type="sibTrans" cxnId="{0306E669-F733-47D4-84DA-A80AEF3EFF83}">
      <dgm:prSet/>
      <dgm:spPr/>
      <dgm:t>
        <a:bodyPr/>
        <a:lstStyle/>
        <a:p>
          <a:endParaRPr lang="en-CA"/>
        </a:p>
      </dgm:t>
    </dgm:pt>
    <dgm:pt modelId="{F762C486-9EED-4F40-8FE8-88B965CB6B0E}">
      <dgm:prSet phldrT="[Text]" custT="1"/>
      <dgm:spPr/>
      <dgm:t>
        <a:bodyPr/>
        <a:lstStyle/>
        <a:p>
          <a:r>
            <a:rPr lang="en-CA" sz="2000" dirty="0" smtClean="0"/>
            <a:t>Developing a long-term housing plan for the community.</a:t>
          </a:r>
          <a:endParaRPr lang="en-CA" sz="2000" dirty="0"/>
        </a:p>
      </dgm:t>
    </dgm:pt>
    <dgm:pt modelId="{E9169A43-9105-4134-8230-6A01F4860095}" type="parTrans" cxnId="{8B2074BF-7C26-4F87-ABCD-10E9BD64CD6F}">
      <dgm:prSet/>
      <dgm:spPr/>
      <dgm:t>
        <a:bodyPr/>
        <a:lstStyle/>
        <a:p>
          <a:endParaRPr lang="en-CA"/>
        </a:p>
      </dgm:t>
    </dgm:pt>
    <dgm:pt modelId="{47E0F5EB-75FB-4891-8F9C-BA15EAB7527A}" type="sibTrans" cxnId="{8B2074BF-7C26-4F87-ABCD-10E9BD64CD6F}">
      <dgm:prSet/>
      <dgm:spPr/>
      <dgm:t>
        <a:bodyPr/>
        <a:lstStyle/>
        <a:p>
          <a:endParaRPr lang="en-CA"/>
        </a:p>
      </dgm:t>
    </dgm:pt>
    <dgm:pt modelId="{EAFB0D5D-F399-49DF-B419-764E7692A0EC}" type="pres">
      <dgm:prSet presAssocID="{903B6CCF-BBD8-4111-B61D-756B0C3738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5FBEB3-AC2F-4364-BC34-B0DB6B02059F}" type="pres">
      <dgm:prSet presAssocID="{903B6CCF-BBD8-4111-B61D-756B0C3738DA}" presName="matrix" presStyleCnt="0"/>
      <dgm:spPr/>
      <dgm:t>
        <a:bodyPr/>
        <a:lstStyle/>
        <a:p>
          <a:endParaRPr lang="en-CA"/>
        </a:p>
      </dgm:t>
    </dgm:pt>
    <dgm:pt modelId="{E6CA4DA8-CFF7-40D2-AFB6-4647D44B0529}" type="pres">
      <dgm:prSet presAssocID="{903B6CCF-BBD8-4111-B61D-756B0C3738DA}" presName="tile1" presStyleLbl="node1" presStyleIdx="0" presStyleCnt="4"/>
      <dgm:spPr/>
      <dgm:t>
        <a:bodyPr/>
        <a:lstStyle/>
        <a:p>
          <a:endParaRPr lang="en-CA"/>
        </a:p>
      </dgm:t>
    </dgm:pt>
    <dgm:pt modelId="{D8B9B445-D767-4A05-8E4B-27C1FD7EA853}" type="pres">
      <dgm:prSet presAssocID="{903B6CCF-BBD8-4111-B61D-756B0C3738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E70126-FCAD-4CF1-849C-0D0D379D9100}" type="pres">
      <dgm:prSet presAssocID="{903B6CCF-BBD8-4111-B61D-756B0C3738DA}" presName="tile2" presStyleLbl="node1" presStyleIdx="1" presStyleCnt="4"/>
      <dgm:spPr/>
      <dgm:t>
        <a:bodyPr/>
        <a:lstStyle/>
        <a:p>
          <a:endParaRPr lang="en-CA"/>
        </a:p>
      </dgm:t>
    </dgm:pt>
    <dgm:pt modelId="{BCB702BD-C884-48E2-A8AF-EAE99CCF8660}" type="pres">
      <dgm:prSet presAssocID="{903B6CCF-BBD8-4111-B61D-756B0C3738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2CC010-9F37-43CB-9C79-0CA4F2CB408A}" type="pres">
      <dgm:prSet presAssocID="{903B6CCF-BBD8-4111-B61D-756B0C3738DA}" presName="tile3" presStyleLbl="node1" presStyleIdx="2" presStyleCnt="4"/>
      <dgm:spPr/>
      <dgm:t>
        <a:bodyPr/>
        <a:lstStyle/>
        <a:p>
          <a:endParaRPr lang="en-CA"/>
        </a:p>
      </dgm:t>
    </dgm:pt>
    <dgm:pt modelId="{358CD0D6-D7E4-4C70-9932-94CC070DDD3A}" type="pres">
      <dgm:prSet presAssocID="{903B6CCF-BBD8-4111-B61D-756B0C3738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8C1017-EE89-4679-B176-E9603ABAD918}" type="pres">
      <dgm:prSet presAssocID="{903B6CCF-BBD8-4111-B61D-756B0C3738DA}" presName="tile4" presStyleLbl="node1" presStyleIdx="3" presStyleCnt="4"/>
      <dgm:spPr/>
      <dgm:t>
        <a:bodyPr/>
        <a:lstStyle/>
        <a:p>
          <a:endParaRPr lang="en-CA"/>
        </a:p>
      </dgm:t>
    </dgm:pt>
    <dgm:pt modelId="{D522CFBC-8EA1-4304-B57E-F4F69234D509}" type="pres">
      <dgm:prSet presAssocID="{903B6CCF-BBD8-4111-B61D-756B0C3738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E8FE25-88A8-41C5-B505-B9A28151D8F0}" type="pres">
      <dgm:prSet presAssocID="{903B6CCF-BBD8-4111-B61D-756B0C3738D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</dgm:ptLst>
  <dgm:cxnLst>
    <dgm:cxn modelId="{6FD396AC-4D48-4615-AA74-17D823C520B1}" type="presOf" srcId="{F762C486-9EED-4F40-8FE8-88B965CB6B0E}" destId="{D522CFBC-8EA1-4304-B57E-F4F69234D509}" srcOrd="1" destOrd="0" presId="urn:microsoft.com/office/officeart/2005/8/layout/matrix1"/>
    <dgm:cxn modelId="{85783C12-B70F-4CFE-A74B-91D75C14992F}" srcId="{903B6CCF-BBD8-4111-B61D-756B0C3738DA}" destId="{7BD3F0FB-8C08-40D8-8697-4B0DB033A76E}" srcOrd="0" destOrd="0" parTransId="{734586AF-4246-4063-B783-CA1947756E58}" sibTransId="{22F6E8CF-577D-4AA9-8676-5C7DCA556BBA}"/>
    <dgm:cxn modelId="{125728B7-9DF6-44D7-BE74-20AAD5A8A68B}" srcId="{7BD3F0FB-8C08-40D8-8697-4B0DB033A76E}" destId="{7611BF14-1904-4597-98BC-61E4A1654035}" srcOrd="0" destOrd="0" parTransId="{2B4BA74C-6E4A-4A6E-B581-5B7F09F44F0F}" sibTransId="{6DBF9738-BE33-4B8E-BFAA-D46615A07D27}"/>
    <dgm:cxn modelId="{8B2074BF-7C26-4F87-ABCD-10E9BD64CD6F}" srcId="{7BD3F0FB-8C08-40D8-8697-4B0DB033A76E}" destId="{F762C486-9EED-4F40-8FE8-88B965CB6B0E}" srcOrd="3" destOrd="0" parTransId="{E9169A43-9105-4134-8230-6A01F4860095}" sibTransId="{47E0F5EB-75FB-4891-8F9C-BA15EAB7527A}"/>
    <dgm:cxn modelId="{8FFEE6FF-6110-47AE-BFA9-8A3E48BC0C30}" type="presOf" srcId="{F762C486-9EED-4F40-8FE8-88B965CB6B0E}" destId="{568C1017-EE89-4679-B176-E9603ABAD918}" srcOrd="0" destOrd="0" presId="urn:microsoft.com/office/officeart/2005/8/layout/matrix1"/>
    <dgm:cxn modelId="{F5AFD873-E4A5-4E46-B918-88EC24D89340}" srcId="{7BD3F0FB-8C08-40D8-8697-4B0DB033A76E}" destId="{3367DD80-A15C-43A2-AA79-F8D1FDF706BD}" srcOrd="1" destOrd="0" parTransId="{B68CFEA0-F206-4B29-BE38-E3912A1632FA}" sibTransId="{7D7A42A5-E827-4283-9AF1-15B195B01D29}"/>
    <dgm:cxn modelId="{93228B2F-AB33-4C7B-BDE7-F6AB244F0CE6}" type="presOf" srcId="{7611BF14-1904-4597-98BC-61E4A1654035}" destId="{E6CA4DA8-CFF7-40D2-AFB6-4647D44B0529}" srcOrd="0" destOrd="0" presId="urn:microsoft.com/office/officeart/2005/8/layout/matrix1"/>
    <dgm:cxn modelId="{B559D522-CD85-4FA3-8AF0-A4D6CF53B6C0}" type="presOf" srcId="{98F1C06D-D00B-4E36-A22F-657ADFC12F90}" destId="{A72CC010-9F37-43CB-9C79-0CA4F2CB408A}" srcOrd="0" destOrd="0" presId="urn:microsoft.com/office/officeart/2005/8/layout/matrix1"/>
    <dgm:cxn modelId="{2C143AC3-8D29-4365-B54E-35ADAA2C35B5}" type="presOf" srcId="{7BD3F0FB-8C08-40D8-8697-4B0DB033A76E}" destId="{4BE8FE25-88A8-41C5-B505-B9A28151D8F0}" srcOrd="0" destOrd="0" presId="urn:microsoft.com/office/officeart/2005/8/layout/matrix1"/>
    <dgm:cxn modelId="{405E1C56-3236-4DD7-B337-583013897BBF}" type="presOf" srcId="{7611BF14-1904-4597-98BC-61E4A1654035}" destId="{D8B9B445-D767-4A05-8E4B-27C1FD7EA853}" srcOrd="1" destOrd="0" presId="urn:microsoft.com/office/officeart/2005/8/layout/matrix1"/>
    <dgm:cxn modelId="{D0D06672-78C3-4783-A3F7-71861FCBA5F3}" type="presOf" srcId="{3367DD80-A15C-43A2-AA79-F8D1FDF706BD}" destId="{BCB702BD-C884-48E2-A8AF-EAE99CCF8660}" srcOrd="1" destOrd="0" presId="urn:microsoft.com/office/officeart/2005/8/layout/matrix1"/>
    <dgm:cxn modelId="{0306E669-F733-47D4-84DA-A80AEF3EFF83}" srcId="{7BD3F0FB-8C08-40D8-8697-4B0DB033A76E}" destId="{98F1C06D-D00B-4E36-A22F-657ADFC12F90}" srcOrd="2" destOrd="0" parTransId="{C51BDDCE-2E29-4E85-91FC-B58A2201E984}" sibTransId="{522DACE2-3345-4584-8758-81B6D9DF988D}"/>
    <dgm:cxn modelId="{0D614E4E-2E81-41C2-ACE5-AA478A790604}" type="presOf" srcId="{98F1C06D-D00B-4E36-A22F-657ADFC12F90}" destId="{358CD0D6-D7E4-4C70-9932-94CC070DDD3A}" srcOrd="1" destOrd="0" presId="urn:microsoft.com/office/officeart/2005/8/layout/matrix1"/>
    <dgm:cxn modelId="{7DECA3A5-C829-4B9E-9487-139A1457F788}" type="presOf" srcId="{3367DD80-A15C-43A2-AA79-F8D1FDF706BD}" destId="{C5E70126-FCAD-4CF1-849C-0D0D379D9100}" srcOrd="0" destOrd="0" presId="urn:microsoft.com/office/officeart/2005/8/layout/matrix1"/>
    <dgm:cxn modelId="{482B0647-6894-40DC-9009-2562A3D9F773}" type="presOf" srcId="{903B6CCF-BBD8-4111-B61D-756B0C3738DA}" destId="{EAFB0D5D-F399-49DF-B419-764E7692A0EC}" srcOrd="0" destOrd="0" presId="urn:microsoft.com/office/officeart/2005/8/layout/matrix1"/>
    <dgm:cxn modelId="{11DDF75E-36D7-4D37-923B-475EAD7381C1}" type="presParOf" srcId="{EAFB0D5D-F399-49DF-B419-764E7692A0EC}" destId="{435FBEB3-AC2F-4364-BC34-B0DB6B02059F}" srcOrd="0" destOrd="0" presId="urn:microsoft.com/office/officeart/2005/8/layout/matrix1"/>
    <dgm:cxn modelId="{99289D50-2D75-4E3D-8F6E-163D828CE620}" type="presParOf" srcId="{435FBEB3-AC2F-4364-BC34-B0DB6B02059F}" destId="{E6CA4DA8-CFF7-40D2-AFB6-4647D44B0529}" srcOrd="0" destOrd="0" presId="urn:microsoft.com/office/officeart/2005/8/layout/matrix1"/>
    <dgm:cxn modelId="{92224E66-D491-49FF-ADA5-C8C0DE9F98CE}" type="presParOf" srcId="{435FBEB3-AC2F-4364-BC34-B0DB6B02059F}" destId="{D8B9B445-D767-4A05-8E4B-27C1FD7EA853}" srcOrd="1" destOrd="0" presId="urn:microsoft.com/office/officeart/2005/8/layout/matrix1"/>
    <dgm:cxn modelId="{F21A5570-B202-49BD-837D-82A8C55CFFFF}" type="presParOf" srcId="{435FBEB3-AC2F-4364-BC34-B0DB6B02059F}" destId="{C5E70126-FCAD-4CF1-849C-0D0D379D9100}" srcOrd="2" destOrd="0" presId="urn:microsoft.com/office/officeart/2005/8/layout/matrix1"/>
    <dgm:cxn modelId="{240F14EF-A438-4B00-8006-1D3F48CAE056}" type="presParOf" srcId="{435FBEB3-AC2F-4364-BC34-B0DB6B02059F}" destId="{BCB702BD-C884-48E2-A8AF-EAE99CCF8660}" srcOrd="3" destOrd="0" presId="urn:microsoft.com/office/officeart/2005/8/layout/matrix1"/>
    <dgm:cxn modelId="{0B30B612-D5ED-4D05-B612-7E6C506B24DC}" type="presParOf" srcId="{435FBEB3-AC2F-4364-BC34-B0DB6B02059F}" destId="{A72CC010-9F37-43CB-9C79-0CA4F2CB408A}" srcOrd="4" destOrd="0" presId="urn:microsoft.com/office/officeart/2005/8/layout/matrix1"/>
    <dgm:cxn modelId="{0A1019C9-7641-473B-9202-653CAA9BE9D1}" type="presParOf" srcId="{435FBEB3-AC2F-4364-BC34-B0DB6B02059F}" destId="{358CD0D6-D7E4-4C70-9932-94CC070DDD3A}" srcOrd="5" destOrd="0" presId="urn:microsoft.com/office/officeart/2005/8/layout/matrix1"/>
    <dgm:cxn modelId="{12BBB307-141B-4F62-A6DE-7977A7180253}" type="presParOf" srcId="{435FBEB3-AC2F-4364-BC34-B0DB6B02059F}" destId="{568C1017-EE89-4679-B176-E9603ABAD918}" srcOrd="6" destOrd="0" presId="urn:microsoft.com/office/officeart/2005/8/layout/matrix1"/>
    <dgm:cxn modelId="{FFE84237-D4E1-4EEF-B21D-ADCD6C1DC348}" type="presParOf" srcId="{435FBEB3-AC2F-4364-BC34-B0DB6B02059F}" destId="{D522CFBC-8EA1-4304-B57E-F4F69234D509}" srcOrd="7" destOrd="0" presId="urn:microsoft.com/office/officeart/2005/8/layout/matrix1"/>
    <dgm:cxn modelId="{7F4C21D5-1B8F-4137-AEFD-DC16D0C4DA15}" type="presParOf" srcId="{EAFB0D5D-F399-49DF-B419-764E7692A0EC}" destId="{4BE8FE25-88A8-41C5-B505-B9A28151D8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C35E-A73B-4872-9B2E-906FF17A0ADB}">
      <dsp:nvSpPr>
        <dsp:cNvPr id="0" name=""/>
        <dsp:cNvSpPr/>
      </dsp:nvSpPr>
      <dsp:spPr>
        <a:xfrm>
          <a:off x="491456" y="2020"/>
          <a:ext cx="2119784" cy="127187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A s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e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pa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r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a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t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ion</a:t>
          </a:r>
          <a:r>
            <a:rPr lang="en-CA" sz="1600" kern="12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be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t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ween</a:t>
          </a:r>
          <a:r>
            <a:rPr lang="en-CA" sz="1600" kern="12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kern="1200" spc="-10" dirty="0" smtClean="0">
              <a:solidFill>
                <a:schemeClr val="tx1"/>
              </a:solidFill>
              <a:cs typeface="Arial"/>
            </a:rPr>
            <a:t>housing administration 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and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 Leadership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491456" y="2020"/>
        <a:ext cx="2119784" cy="1271870"/>
      </dsp:txXfrm>
    </dsp:sp>
    <dsp:sp modelId="{3CD72F7F-9BD9-4293-9659-0157018AA060}">
      <dsp:nvSpPr>
        <dsp:cNvPr id="0" name=""/>
        <dsp:cNvSpPr/>
      </dsp:nvSpPr>
      <dsp:spPr>
        <a:xfrm>
          <a:off x="2823218" y="2020"/>
          <a:ext cx="2119784" cy="127187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A comprehensive,       up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-t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o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-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da</a:t>
          </a:r>
          <a:r>
            <a:rPr lang="en-CA" sz="1600" kern="1200" dirty="0" smtClean="0">
              <a:solidFill>
                <a:schemeClr val="tx1"/>
              </a:solidFill>
              <a:cs typeface="Arial"/>
            </a:rPr>
            <a:t>te 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housing</a:t>
          </a:r>
          <a:r>
            <a:rPr lang="en-CA" sz="1600" kern="1200" spc="25" dirty="0" smtClean="0">
              <a:solidFill>
                <a:schemeClr val="tx1"/>
              </a:solidFill>
              <a:cs typeface="Arial"/>
            </a:rPr>
            <a:t> </a:t>
          </a:r>
          <a:r>
            <a:rPr lang="en-CA" sz="1600" kern="1200" spc="-5" dirty="0" smtClean="0">
              <a:solidFill>
                <a:schemeClr val="tx1"/>
              </a:solidFill>
              <a:cs typeface="Arial"/>
            </a:rPr>
            <a:t>policy</a:t>
          </a:r>
          <a:endParaRPr lang="en-CA" sz="1600" kern="1200" dirty="0">
            <a:solidFill>
              <a:schemeClr val="tx1"/>
            </a:solidFill>
          </a:endParaRPr>
        </a:p>
      </dsp:txBody>
      <dsp:txXfrm>
        <a:off x="2823218" y="2020"/>
        <a:ext cx="2119784" cy="1271870"/>
      </dsp:txXfrm>
    </dsp:sp>
    <dsp:sp modelId="{0980609B-4E5B-4756-84C9-D684BE969F0B}">
      <dsp:nvSpPr>
        <dsp:cNvPr id="0" name=""/>
        <dsp:cNvSpPr/>
      </dsp:nvSpPr>
      <dsp:spPr>
        <a:xfrm>
          <a:off x="5154981" y="2020"/>
          <a:ext cx="2119784" cy="127187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spc="-5" dirty="0" smtClean="0">
              <a:cs typeface="Arial"/>
            </a:rPr>
            <a:t>A representative housing</a:t>
          </a:r>
          <a:r>
            <a:rPr lang="en-CA" sz="1600" kern="1200" spc="25" dirty="0" smtClean="0">
              <a:cs typeface="Arial"/>
            </a:rPr>
            <a:t> </a:t>
          </a:r>
          <a:r>
            <a:rPr lang="en-CA" sz="1600" kern="1200" spc="-5" dirty="0" smtClean="0">
              <a:cs typeface="Arial"/>
            </a:rPr>
            <a:t>c</a:t>
          </a:r>
          <a:r>
            <a:rPr lang="en-CA" sz="1600" kern="1200" dirty="0" smtClean="0">
              <a:cs typeface="Arial"/>
            </a:rPr>
            <a:t>omm</a:t>
          </a:r>
          <a:r>
            <a:rPr lang="en-CA" sz="1600" kern="1200" spc="-5" dirty="0" smtClean="0">
              <a:cs typeface="Arial"/>
            </a:rPr>
            <a:t>i</a:t>
          </a:r>
          <a:r>
            <a:rPr lang="en-CA" sz="1600" kern="1200" dirty="0" smtClean="0">
              <a:cs typeface="Arial"/>
            </a:rPr>
            <a:t>tt</a:t>
          </a:r>
          <a:r>
            <a:rPr lang="en-CA" sz="1600" kern="1200" spc="-5" dirty="0" smtClean="0">
              <a:cs typeface="Arial"/>
            </a:rPr>
            <a:t>ee </a:t>
          </a:r>
          <a:endParaRPr lang="en-CA" sz="1600" kern="1200" dirty="0"/>
        </a:p>
      </dsp:txBody>
      <dsp:txXfrm>
        <a:off x="5154981" y="2020"/>
        <a:ext cx="2119784" cy="1271870"/>
      </dsp:txXfrm>
    </dsp:sp>
    <dsp:sp modelId="{3D583F82-7DAB-43F0-A879-3B7AC9710073}">
      <dsp:nvSpPr>
        <dsp:cNvPr id="0" name=""/>
        <dsp:cNvSpPr/>
      </dsp:nvSpPr>
      <dsp:spPr>
        <a:xfrm>
          <a:off x="1659192" y="1487890"/>
          <a:ext cx="2119784" cy="12718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spc="-5" dirty="0" smtClean="0">
              <a:cs typeface="Arial"/>
            </a:rPr>
            <a:t>Policies that protect and support the housing staff </a:t>
          </a:r>
          <a:endParaRPr lang="en-CA" sz="1600" kern="1200" dirty="0"/>
        </a:p>
      </dsp:txBody>
      <dsp:txXfrm>
        <a:off x="1659192" y="1487890"/>
        <a:ext cx="2119784" cy="1271870"/>
      </dsp:txXfrm>
    </dsp:sp>
    <dsp:sp modelId="{D8C406D8-A765-4D2B-AF73-69A9D2B349CC}">
      <dsp:nvSpPr>
        <dsp:cNvPr id="0" name=""/>
        <dsp:cNvSpPr/>
      </dsp:nvSpPr>
      <dsp:spPr>
        <a:xfrm>
          <a:off x="4003313" y="1504165"/>
          <a:ext cx="2091357" cy="1235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>
              <a:cs typeface="Arial"/>
            </a:rPr>
            <a:t>Financial, technical and technological resources </a:t>
          </a:r>
          <a:endParaRPr lang="en-CA" sz="1600" kern="1200" dirty="0"/>
        </a:p>
      </dsp:txBody>
      <dsp:txXfrm>
        <a:off x="4003313" y="1504165"/>
        <a:ext cx="2091357" cy="1235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71BF5-6A48-442B-BDAB-BC2C039E1F83}">
      <dsp:nvSpPr>
        <dsp:cNvPr id="0" name=""/>
        <dsp:cNvSpPr/>
      </dsp:nvSpPr>
      <dsp:spPr>
        <a:xfrm>
          <a:off x="0" y="376534"/>
          <a:ext cx="8329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0C0FF-D07E-49FD-8A8C-ED9FA6A24C82}">
      <dsp:nvSpPr>
        <dsp:cNvPr id="0" name=""/>
        <dsp:cNvSpPr/>
      </dsp:nvSpPr>
      <dsp:spPr>
        <a:xfrm>
          <a:off x="416480" y="37054"/>
          <a:ext cx="5830728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pc="-5" dirty="0" smtClean="0">
              <a:cs typeface="Arial"/>
            </a:rPr>
            <a:t>Sound financial management practices/processes</a:t>
          </a:r>
          <a:endParaRPr lang="en-CA" sz="1800" kern="1200" dirty="0"/>
        </a:p>
      </dsp:txBody>
      <dsp:txXfrm>
        <a:off x="449624" y="70198"/>
        <a:ext cx="5764440" cy="612672"/>
      </dsp:txXfrm>
    </dsp:sp>
    <dsp:sp modelId="{366569A7-9102-4CEA-A3A3-5B92A67723D0}">
      <dsp:nvSpPr>
        <dsp:cNvPr id="0" name=""/>
        <dsp:cNvSpPr/>
      </dsp:nvSpPr>
      <dsp:spPr>
        <a:xfrm>
          <a:off x="0" y="1419815"/>
          <a:ext cx="8329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309771"/>
              <a:satOff val="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ECBD9-3A6E-434C-9777-A434078FD74F}">
      <dsp:nvSpPr>
        <dsp:cNvPr id="0" name=""/>
        <dsp:cNvSpPr/>
      </dsp:nvSpPr>
      <dsp:spPr>
        <a:xfrm>
          <a:off x="416480" y="1080334"/>
          <a:ext cx="5830728" cy="678960"/>
        </a:xfrm>
        <a:prstGeom prst="roundRect">
          <a:avLst/>
        </a:prstGeom>
        <a:solidFill>
          <a:schemeClr val="accent3">
            <a:hueOff val="3309771"/>
            <a:satOff val="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pc="-5" dirty="0" smtClean="0">
              <a:cs typeface="Arial"/>
            </a:rPr>
            <a:t>Compliance with housing agreements</a:t>
          </a:r>
          <a:endParaRPr lang="en-CA" sz="1800" kern="1200" dirty="0"/>
        </a:p>
      </dsp:txBody>
      <dsp:txXfrm>
        <a:off x="449624" y="1113478"/>
        <a:ext cx="5764440" cy="612672"/>
      </dsp:txXfrm>
    </dsp:sp>
    <dsp:sp modelId="{41FC0152-0EE5-4497-8B2F-CD2B744D28D4}">
      <dsp:nvSpPr>
        <dsp:cNvPr id="0" name=""/>
        <dsp:cNvSpPr/>
      </dsp:nvSpPr>
      <dsp:spPr>
        <a:xfrm>
          <a:off x="0" y="2463095"/>
          <a:ext cx="83296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619542"/>
              <a:satOff val="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B9305-6FEA-46A2-A6C4-8A7621820655}">
      <dsp:nvSpPr>
        <dsp:cNvPr id="0" name=""/>
        <dsp:cNvSpPr/>
      </dsp:nvSpPr>
      <dsp:spPr>
        <a:xfrm>
          <a:off x="416480" y="2123615"/>
          <a:ext cx="5830728" cy="678960"/>
        </a:xfrm>
        <a:prstGeom prst="roundRect">
          <a:avLst/>
        </a:prstGeom>
        <a:solidFill>
          <a:schemeClr val="accent3">
            <a:hueOff val="6619542"/>
            <a:satOff val="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88" tIns="0" rIns="22038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pc="-5" dirty="0" smtClean="0">
              <a:cs typeface="Arial"/>
            </a:rPr>
            <a:t>Fair and transparent management of waiting lists</a:t>
          </a:r>
          <a:endParaRPr lang="en-CA" sz="1800" kern="1200" dirty="0"/>
        </a:p>
      </dsp:txBody>
      <dsp:txXfrm>
        <a:off x="449624" y="2156759"/>
        <a:ext cx="576444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A4DA8-CFF7-40D2-AFB6-4647D44B0529}">
      <dsp:nvSpPr>
        <dsp:cNvPr id="0" name=""/>
        <dsp:cNvSpPr/>
      </dsp:nvSpPr>
      <dsp:spPr>
        <a:xfrm rot="16200000">
          <a:off x="1243313" y="-1243313"/>
          <a:ext cx="1292221" cy="3778847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smtClean="0"/>
            <a:t>Consulting members on a regular basis </a:t>
          </a:r>
          <a:endParaRPr lang="en-CA" sz="2000" kern="1200" dirty="0"/>
        </a:p>
      </dsp:txBody>
      <dsp:txXfrm rot="5400000">
        <a:off x="0" y="0"/>
        <a:ext cx="3778847" cy="969166"/>
      </dsp:txXfrm>
    </dsp:sp>
    <dsp:sp modelId="{C5E70126-FCAD-4CF1-849C-0D0D379D9100}">
      <dsp:nvSpPr>
        <dsp:cNvPr id="0" name=""/>
        <dsp:cNvSpPr/>
      </dsp:nvSpPr>
      <dsp:spPr>
        <a:xfrm>
          <a:off x="3778847" y="0"/>
          <a:ext cx="3778847" cy="1292221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Informing members on housing-related financial issues </a:t>
          </a:r>
          <a:endParaRPr lang="en-CA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78847" y="0"/>
        <a:ext cx="3778847" cy="969166"/>
      </dsp:txXfrm>
    </dsp:sp>
    <dsp:sp modelId="{A72CC010-9F37-43CB-9C79-0CA4F2CB408A}">
      <dsp:nvSpPr>
        <dsp:cNvPr id="0" name=""/>
        <dsp:cNvSpPr/>
      </dsp:nvSpPr>
      <dsp:spPr>
        <a:xfrm rot="10800000">
          <a:off x="0" y="1292221"/>
          <a:ext cx="3778847" cy="1292221"/>
        </a:xfrm>
        <a:prstGeom prst="round1Rect">
          <a:avLst/>
        </a:prstGeom>
        <a:solidFill>
          <a:schemeClr val="accent3">
            <a:shade val="50000"/>
            <a:hueOff val="727949"/>
            <a:satOff val="-60573"/>
            <a:lumOff val="515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Ensuring members understand basic home maintenance  </a:t>
          </a:r>
          <a:endParaRPr lang="en-CA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0" y="1615276"/>
        <a:ext cx="3778847" cy="969166"/>
      </dsp:txXfrm>
    </dsp:sp>
    <dsp:sp modelId="{568C1017-EE89-4679-B176-E9603ABAD918}">
      <dsp:nvSpPr>
        <dsp:cNvPr id="0" name=""/>
        <dsp:cNvSpPr/>
      </dsp:nvSpPr>
      <dsp:spPr>
        <a:xfrm rot="5400000">
          <a:off x="5022160" y="48908"/>
          <a:ext cx="1292221" cy="3778847"/>
        </a:xfrm>
        <a:prstGeom prst="round1Rect">
          <a:avLst/>
        </a:prstGeom>
        <a:solidFill>
          <a:schemeClr val="accent3">
            <a:shade val="50000"/>
            <a:hueOff val="363975"/>
            <a:satOff val="-30286"/>
            <a:lumOff val="25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Developing a long-term housing plan for the community.</a:t>
          </a:r>
          <a:endParaRPr lang="en-CA" sz="2000" kern="1200" dirty="0"/>
        </a:p>
      </dsp:txBody>
      <dsp:txXfrm rot="-5400000">
        <a:off x="3778848" y="1615276"/>
        <a:ext cx="3778847" cy="969166"/>
      </dsp:txXfrm>
    </dsp:sp>
    <dsp:sp modelId="{4BE8FE25-88A8-41C5-B505-B9A28151D8F0}">
      <dsp:nvSpPr>
        <dsp:cNvPr id="0" name=""/>
        <dsp:cNvSpPr/>
      </dsp:nvSpPr>
      <dsp:spPr>
        <a:xfrm>
          <a:off x="2645193" y="969166"/>
          <a:ext cx="2267308" cy="64611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solidFill>
                <a:schemeClr val="bg1"/>
              </a:solidFill>
            </a:rPr>
            <a:t>Gaining Buy-In from Community </a:t>
          </a:r>
          <a:endParaRPr lang="en-CA" sz="1800" kern="1200" dirty="0">
            <a:solidFill>
              <a:schemeClr val="bg1"/>
            </a:solidFill>
          </a:endParaRPr>
        </a:p>
      </dsp:txBody>
      <dsp:txXfrm>
        <a:off x="2676733" y="1000706"/>
        <a:ext cx="2204228" cy="58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682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dirty="0" smtClean="0"/>
              <a:t>Housing Administration (mission, vision, goals, job descriptions of housing staff) </a:t>
            </a:r>
          </a:p>
          <a:p>
            <a:pPr lvl="1"/>
            <a:r>
              <a:rPr lang="en-CA" dirty="0" smtClean="0"/>
              <a:t>Housing Operations </a:t>
            </a:r>
          </a:p>
          <a:p>
            <a:pPr lvl="1"/>
            <a:r>
              <a:rPr lang="en-CA" dirty="0" smtClean="0"/>
              <a:t>Maintenance </a:t>
            </a:r>
          </a:p>
          <a:p>
            <a:pPr lvl="1"/>
            <a:r>
              <a:rPr lang="en-CA" dirty="0" smtClean="0"/>
              <a:t>Financial Processes </a:t>
            </a:r>
          </a:p>
          <a:p>
            <a:pPr lvl="1"/>
            <a:r>
              <a:rPr lang="en-CA" dirty="0" smtClean="0"/>
              <a:t>Capital Assets </a:t>
            </a:r>
          </a:p>
          <a:p>
            <a:pPr lvl="1"/>
            <a:r>
              <a:rPr lang="en-CA" dirty="0" smtClean="0"/>
              <a:t>Reporting Requirements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82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3999" cy="484632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23837" y="1601665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Oval 3"/>
          <p:cNvSpPr/>
          <p:nvPr userDrawn="1"/>
        </p:nvSpPr>
        <p:spPr>
          <a:xfrm>
            <a:off x="6572023" y="1745082"/>
            <a:ext cx="1939389" cy="19393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CANADA MORTGAGE AND HOUSING CORPORATION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Components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43752" y="2855601"/>
            <a:ext cx="6539042" cy="1003806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Managing Housing for Sustainability </a:t>
            </a:r>
            <a:endParaRPr lang="en-US" sz="2800" dirty="0"/>
          </a:p>
          <a:p>
            <a:r>
              <a:rPr lang="en-US" sz="2800" dirty="0" smtClean="0"/>
              <a:t>and Viability </a:t>
            </a:r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578995" y="1701985"/>
            <a:ext cx="8294660" cy="3081600"/>
          </a:xfrm>
        </p:spPr>
        <p:txBody>
          <a:bodyPr/>
          <a:lstStyle/>
          <a:p>
            <a:pPr marL="355600" marR="12700" indent="-343535" algn="ctr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Ho</a:t>
            </a:r>
            <a:r>
              <a:rPr lang="en-CA" sz="2000" spc="-25" dirty="0" smtClean="0">
                <a:solidFill>
                  <a:schemeClr val="accent5"/>
                </a:solidFill>
                <a:cs typeface="Arial"/>
              </a:rPr>
              <a:t>w</a:t>
            </a:r>
            <a:r>
              <a:rPr lang="en-CA" sz="2000" spc="-10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d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o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e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s</a:t>
            </a:r>
            <a:r>
              <a:rPr lang="en-CA" sz="2000" spc="30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our</a:t>
            </a:r>
            <a:r>
              <a:rPr lang="en-CA" sz="2000" spc="5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c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ommun</a:t>
            </a:r>
            <a:r>
              <a:rPr lang="en-CA" sz="2000" spc="-10" dirty="0" smtClean="0">
                <a:solidFill>
                  <a:schemeClr val="accent5"/>
                </a:solidFill>
                <a:cs typeface="Arial"/>
              </a:rPr>
              <a:t>i</a:t>
            </a:r>
            <a:r>
              <a:rPr lang="en-CA" sz="2000" spc="5" dirty="0" smtClean="0">
                <a:solidFill>
                  <a:schemeClr val="accent5"/>
                </a:solidFill>
                <a:cs typeface="Arial"/>
              </a:rPr>
              <a:t>t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y</a:t>
            </a:r>
            <a:r>
              <a:rPr lang="en-CA" sz="2000" spc="15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c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omp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a</a:t>
            </a:r>
            <a:r>
              <a:rPr lang="en-CA" sz="2000" spc="-10" dirty="0" smtClean="0">
                <a:solidFill>
                  <a:schemeClr val="accent5"/>
                </a:solidFill>
                <a:cs typeface="Arial"/>
              </a:rPr>
              <a:t>r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e</a:t>
            </a:r>
            <a:r>
              <a:rPr lang="en-CA" sz="2000" spc="30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on these issues?</a:t>
            </a:r>
          </a:p>
          <a:p>
            <a:pPr marL="355600" marR="12700" indent="-343535" algn="ctr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endParaRPr lang="en-CA" sz="2000" dirty="0" smtClean="0">
              <a:solidFill>
                <a:schemeClr val="accent5"/>
              </a:solidFill>
              <a:cs typeface="Arial"/>
            </a:endParaRPr>
          </a:p>
          <a:p>
            <a:pPr marL="355600" marR="525145" indent="-343535" algn="ctr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Wh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a</a:t>
            </a:r>
            <a:r>
              <a:rPr lang="en-CA" sz="2000" spc="-10" dirty="0" smtClean="0">
                <a:solidFill>
                  <a:schemeClr val="accent5"/>
                </a:solidFill>
                <a:cs typeface="Arial"/>
              </a:rPr>
              <a:t>t</a:t>
            </a:r>
            <a:r>
              <a:rPr lang="en-CA" sz="2000" spc="-5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10" dirty="0" smtClean="0">
                <a:solidFill>
                  <a:schemeClr val="accent5"/>
                </a:solidFill>
                <a:cs typeface="Arial"/>
              </a:rPr>
              <a:t>i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mp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r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o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ve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m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e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n</a:t>
            </a:r>
            <a:r>
              <a:rPr lang="en-CA" sz="2000" spc="-5" dirty="0" smtClean="0">
                <a:solidFill>
                  <a:schemeClr val="accent5"/>
                </a:solidFill>
                <a:cs typeface="Arial"/>
              </a:rPr>
              <a:t>t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s</a:t>
            </a:r>
            <a:r>
              <a:rPr lang="en-CA" sz="2000" spc="40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ca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n</a:t>
            </a:r>
            <a:r>
              <a:rPr lang="en-CA" sz="2000" spc="5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30" dirty="0" smtClean="0">
                <a:solidFill>
                  <a:schemeClr val="accent5"/>
                </a:solidFill>
                <a:cs typeface="Arial"/>
              </a:rPr>
              <a:t>w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e</a:t>
            </a:r>
            <a:r>
              <a:rPr lang="en-CA" sz="2000" spc="10" dirty="0" smtClean="0">
                <a:solidFill>
                  <a:schemeClr val="accent5"/>
                </a:solidFill>
                <a:cs typeface="Arial"/>
              </a:rPr>
              <a:t> </a:t>
            </a:r>
            <a:r>
              <a:rPr lang="en-CA" sz="2000" spc="-35" dirty="0" smtClean="0">
                <a:solidFill>
                  <a:schemeClr val="accent5"/>
                </a:solidFill>
                <a:cs typeface="Arial"/>
              </a:rPr>
              <a:t>m</a:t>
            </a:r>
            <a:r>
              <a:rPr lang="en-CA" sz="2000" spc="-15" dirty="0" smtClean="0">
                <a:solidFill>
                  <a:schemeClr val="accent5"/>
                </a:solidFill>
                <a:cs typeface="Arial"/>
              </a:rPr>
              <a:t>ak</a:t>
            </a: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e?</a:t>
            </a:r>
          </a:p>
          <a:p>
            <a:pPr marL="355600" marR="525145" indent="-343535" algn="ctr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endParaRPr lang="en-CA" sz="2000" spc="-20" dirty="0" smtClean="0">
              <a:solidFill>
                <a:schemeClr val="accent5"/>
              </a:solidFill>
              <a:cs typeface="Arial"/>
            </a:endParaRPr>
          </a:p>
          <a:p>
            <a:pPr marL="355600" marR="525145" indent="-343535" algn="ctr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en-CA" sz="2000" spc="-20" dirty="0" smtClean="0">
                <a:solidFill>
                  <a:schemeClr val="accent5"/>
                </a:solidFill>
                <a:cs typeface="Arial"/>
              </a:rPr>
              <a:t>What should be our first action to move in this direction? </a:t>
            </a:r>
            <a:endParaRPr lang="en-CA" sz="2000" dirty="0" smtClean="0">
              <a:solidFill>
                <a:schemeClr val="accent5"/>
              </a:solidFill>
              <a:cs typeface="Arial"/>
            </a:endParaRP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 Responsible Management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6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91652402"/>
              </p:ext>
            </p:extLst>
          </p:nvPr>
        </p:nvGraphicFramePr>
        <p:xfrm>
          <a:off x="579438" y="1531938"/>
          <a:ext cx="8329612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Responsible Management includes: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7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87873" y="2421023"/>
            <a:ext cx="8329530" cy="3080632"/>
          </a:xfrm>
        </p:spPr>
        <p:txBody>
          <a:bodyPr/>
          <a:lstStyle/>
          <a:p>
            <a:pPr marL="297815" marR="17399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79400" algn="l"/>
              </a:tabLst>
            </a:pPr>
            <a:r>
              <a:rPr lang="en-CA" sz="1600" spc="-10" dirty="0">
                <a:cs typeface="Arial"/>
              </a:rPr>
              <a:t>Housing management does not require financial resources from other sectors. </a:t>
            </a:r>
            <a:endParaRPr lang="en-CA" sz="1600" spc="-10" dirty="0" smtClean="0">
              <a:cs typeface="Arial"/>
            </a:endParaRPr>
          </a:p>
          <a:p>
            <a:pPr marL="297815" marR="12700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§"/>
              <a:tabLst>
                <a:tab pos="279400" algn="l"/>
              </a:tabLst>
            </a:pPr>
            <a:r>
              <a:rPr lang="en-CA" sz="1600" spc="15" dirty="0" smtClean="0">
                <a:cs typeface="Arial"/>
              </a:rPr>
              <a:t>T</a:t>
            </a:r>
            <a:r>
              <a:rPr lang="en-CA" sz="1600" spc="-10" dirty="0" smtClean="0">
                <a:cs typeface="Arial"/>
              </a:rPr>
              <a:t>h</a:t>
            </a:r>
            <a:r>
              <a:rPr lang="en-CA" sz="1600" dirty="0" smtClean="0">
                <a:cs typeface="Arial"/>
              </a:rPr>
              <a:t>e</a:t>
            </a:r>
            <a:r>
              <a:rPr lang="en-CA" sz="1600" spc="-30" dirty="0" smtClean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c</a:t>
            </a:r>
            <a:r>
              <a:rPr lang="en-CA" sz="1600" dirty="0">
                <a:cs typeface="Arial"/>
              </a:rPr>
              <a:t>omm</a:t>
            </a:r>
            <a:r>
              <a:rPr lang="en-CA" sz="1600" spc="-10" dirty="0">
                <a:cs typeface="Arial"/>
              </a:rPr>
              <a:t>un</a:t>
            </a:r>
            <a:r>
              <a:rPr lang="en-CA" sz="1600" spc="-5" dirty="0">
                <a:cs typeface="Arial"/>
              </a:rPr>
              <a:t>i</a:t>
            </a:r>
            <a:r>
              <a:rPr lang="en-CA" sz="1600" dirty="0">
                <a:cs typeface="Arial"/>
              </a:rPr>
              <a:t>ty</a:t>
            </a:r>
            <a:r>
              <a:rPr lang="en-CA" sz="1600" spc="15" dirty="0">
                <a:cs typeface="Arial"/>
              </a:rPr>
              <a:t> enforces </a:t>
            </a:r>
            <a:r>
              <a:rPr lang="en-CA" sz="1600" dirty="0">
                <a:cs typeface="Arial"/>
              </a:rPr>
              <a:t>r</a:t>
            </a:r>
            <a:r>
              <a:rPr lang="en-CA" sz="1600" spc="-10" dirty="0">
                <a:cs typeface="Arial"/>
              </a:rPr>
              <a:t>en</a:t>
            </a:r>
            <a:r>
              <a:rPr lang="en-CA" sz="1600" dirty="0">
                <a:cs typeface="Arial"/>
              </a:rPr>
              <a:t>t</a:t>
            </a:r>
            <a:r>
              <a:rPr lang="en-CA" sz="1600" spc="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c</a:t>
            </a:r>
            <a:r>
              <a:rPr lang="en-CA" sz="1600" dirty="0">
                <a:cs typeface="Arial"/>
              </a:rPr>
              <a:t>o</a:t>
            </a:r>
            <a:r>
              <a:rPr lang="en-CA" sz="1600" spc="-5" dirty="0">
                <a:cs typeface="Arial"/>
              </a:rPr>
              <a:t>ll</a:t>
            </a:r>
            <a:r>
              <a:rPr lang="en-CA" sz="1600" spc="-10" dirty="0">
                <a:cs typeface="Arial"/>
              </a:rPr>
              <a:t>ec</a:t>
            </a:r>
            <a:r>
              <a:rPr lang="en-CA" sz="1600" spc="5" dirty="0">
                <a:cs typeface="Arial"/>
              </a:rPr>
              <a:t>t</a:t>
            </a:r>
            <a:r>
              <a:rPr lang="en-CA" sz="1600" spc="-5" dirty="0">
                <a:cs typeface="Arial"/>
              </a:rPr>
              <a:t>i</a:t>
            </a:r>
            <a:r>
              <a:rPr lang="en-CA" sz="1600" spc="-10" dirty="0">
                <a:cs typeface="Arial"/>
              </a:rPr>
              <a:t>o</a:t>
            </a:r>
            <a:r>
              <a:rPr lang="en-CA" sz="1600" dirty="0">
                <a:cs typeface="Arial"/>
              </a:rPr>
              <a:t>n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an</a:t>
            </a:r>
            <a:r>
              <a:rPr lang="en-CA" sz="1600" dirty="0">
                <a:cs typeface="Arial"/>
              </a:rPr>
              <a:t>d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a</a:t>
            </a:r>
            <a:r>
              <a:rPr lang="en-CA" sz="1600" dirty="0">
                <a:cs typeface="Arial"/>
              </a:rPr>
              <a:t>rr</a:t>
            </a:r>
            <a:r>
              <a:rPr lang="en-CA" sz="1600" spc="-10" dirty="0">
                <a:cs typeface="Arial"/>
              </a:rPr>
              <a:t>ea</a:t>
            </a:r>
            <a:r>
              <a:rPr lang="en-CA" sz="1600" dirty="0">
                <a:cs typeface="Arial"/>
              </a:rPr>
              <a:t>rs m</a:t>
            </a:r>
            <a:r>
              <a:rPr lang="en-CA" sz="1600" spc="-10" dirty="0">
                <a:cs typeface="Arial"/>
              </a:rPr>
              <a:t>anage</a:t>
            </a:r>
            <a:r>
              <a:rPr lang="en-CA" sz="1600" dirty="0">
                <a:cs typeface="Arial"/>
              </a:rPr>
              <a:t>m</a:t>
            </a:r>
            <a:r>
              <a:rPr lang="en-CA" sz="1600" spc="-10" dirty="0">
                <a:cs typeface="Arial"/>
              </a:rPr>
              <a:t>en</a:t>
            </a:r>
            <a:r>
              <a:rPr lang="en-CA" sz="1600" dirty="0">
                <a:cs typeface="Arial"/>
              </a:rPr>
              <a:t>t</a:t>
            </a:r>
            <a:r>
              <a:rPr lang="en-CA" sz="1600" spc="1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policies</a:t>
            </a:r>
            <a:r>
              <a:rPr lang="en-CA" sz="1600" dirty="0">
                <a:cs typeface="Arial"/>
              </a:rPr>
              <a:t>.</a:t>
            </a:r>
          </a:p>
          <a:p>
            <a:pPr marL="29781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§"/>
              <a:tabLst>
                <a:tab pos="279400" algn="l"/>
              </a:tabLst>
            </a:pPr>
            <a:r>
              <a:rPr lang="en-CA" sz="1600" dirty="0" smtClean="0">
                <a:cs typeface="Arial"/>
              </a:rPr>
              <a:t>The </a:t>
            </a:r>
            <a:r>
              <a:rPr lang="en-CA" sz="1600" dirty="0">
                <a:cs typeface="Arial"/>
              </a:rPr>
              <a:t>Finance dept. provides regular expense records (quarterly, at a minimum).</a:t>
            </a:r>
          </a:p>
          <a:p>
            <a:pPr marL="297815" marR="88836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§"/>
              <a:tabLst>
                <a:tab pos="279400" algn="l"/>
              </a:tabLst>
            </a:pPr>
            <a:r>
              <a:rPr lang="en-CA" sz="1600" spc="15" dirty="0" smtClean="0">
                <a:cs typeface="Arial"/>
              </a:rPr>
              <a:t>T</a:t>
            </a:r>
            <a:r>
              <a:rPr lang="en-CA" sz="1600" spc="-10" dirty="0" smtClean="0">
                <a:cs typeface="Arial"/>
              </a:rPr>
              <a:t>h</a:t>
            </a:r>
            <a:r>
              <a:rPr lang="en-CA" sz="1600" dirty="0" smtClean="0">
                <a:cs typeface="Arial"/>
              </a:rPr>
              <a:t>e</a:t>
            </a:r>
            <a:r>
              <a:rPr lang="en-CA" sz="1600" spc="-30" dirty="0" smtClean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hous</a:t>
            </a:r>
            <a:r>
              <a:rPr lang="en-CA" sz="1600" dirty="0">
                <a:cs typeface="Arial"/>
              </a:rPr>
              <a:t>i</a:t>
            </a:r>
            <a:r>
              <a:rPr lang="en-CA" sz="1600" spc="-10" dirty="0">
                <a:cs typeface="Arial"/>
              </a:rPr>
              <a:t>n</a:t>
            </a:r>
            <a:r>
              <a:rPr lang="en-CA" sz="1600" dirty="0">
                <a:cs typeface="Arial"/>
              </a:rPr>
              <a:t>g</a:t>
            </a:r>
            <a:r>
              <a:rPr lang="en-CA" sz="1600" spc="2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s</a:t>
            </a:r>
            <a:r>
              <a:rPr lang="en-CA" sz="1600" dirty="0">
                <a:cs typeface="Arial"/>
              </a:rPr>
              <a:t>e</a:t>
            </a:r>
            <a:r>
              <a:rPr lang="en-CA" sz="1600" spc="-10" dirty="0">
                <a:cs typeface="Arial"/>
              </a:rPr>
              <a:t>c</a:t>
            </a:r>
            <a:r>
              <a:rPr lang="en-CA" sz="1600" spc="5" dirty="0">
                <a:cs typeface="Arial"/>
              </a:rPr>
              <a:t>t</a:t>
            </a:r>
            <a:r>
              <a:rPr lang="en-CA" sz="1600" spc="-10" dirty="0">
                <a:cs typeface="Arial"/>
              </a:rPr>
              <a:t>o</a:t>
            </a:r>
            <a:r>
              <a:rPr lang="en-CA" sz="1600" dirty="0">
                <a:cs typeface="Arial"/>
              </a:rPr>
              <a:t>r </a:t>
            </a:r>
            <a:r>
              <a:rPr lang="en-CA" sz="1600" spc="-10" dirty="0">
                <a:cs typeface="Arial"/>
              </a:rPr>
              <a:t>acc</a:t>
            </a:r>
            <a:r>
              <a:rPr lang="en-CA" sz="1600" spc="5" dirty="0">
                <a:cs typeface="Arial"/>
              </a:rPr>
              <a:t>o</a:t>
            </a:r>
            <a:r>
              <a:rPr lang="en-CA" sz="1600" spc="-10" dirty="0">
                <a:cs typeface="Arial"/>
              </a:rPr>
              <a:t>un</a:t>
            </a:r>
            <a:r>
              <a:rPr lang="en-CA" sz="1600" dirty="0">
                <a:cs typeface="Arial"/>
              </a:rPr>
              <a:t>ts </a:t>
            </a:r>
            <a:r>
              <a:rPr lang="en-CA" sz="1600" spc="-10" dirty="0">
                <a:cs typeface="Arial"/>
              </a:rPr>
              <a:t>a</a:t>
            </a:r>
            <a:r>
              <a:rPr lang="en-CA" sz="1600" dirty="0">
                <a:cs typeface="Arial"/>
              </a:rPr>
              <a:t>re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k</a:t>
            </a:r>
            <a:r>
              <a:rPr lang="en-CA" sz="1600" dirty="0">
                <a:cs typeface="Arial"/>
              </a:rPr>
              <a:t>e</a:t>
            </a:r>
            <a:r>
              <a:rPr lang="en-CA" sz="1600" spc="-10" dirty="0">
                <a:cs typeface="Arial"/>
              </a:rPr>
              <a:t>p</a:t>
            </a:r>
            <a:r>
              <a:rPr lang="en-CA" sz="1600" dirty="0">
                <a:cs typeface="Arial"/>
              </a:rPr>
              <a:t>t</a:t>
            </a:r>
            <a:r>
              <a:rPr lang="en-CA" sz="1600" spc="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s</a:t>
            </a:r>
            <a:r>
              <a:rPr lang="en-CA" sz="1600" dirty="0">
                <a:cs typeface="Arial"/>
              </a:rPr>
              <a:t>e</a:t>
            </a:r>
            <a:r>
              <a:rPr lang="en-CA" sz="1600" spc="-10" dirty="0">
                <a:cs typeface="Arial"/>
              </a:rPr>
              <a:t>pa</a:t>
            </a:r>
            <a:r>
              <a:rPr lang="en-CA" sz="1600" dirty="0">
                <a:cs typeface="Arial"/>
              </a:rPr>
              <a:t>r</a:t>
            </a:r>
            <a:r>
              <a:rPr lang="en-CA" sz="1600" spc="-10" dirty="0">
                <a:cs typeface="Arial"/>
              </a:rPr>
              <a:t>a</a:t>
            </a:r>
            <a:r>
              <a:rPr lang="en-CA" sz="1600" dirty="0">
                <a:cs typeface="Arial"/>
              </a:rPr>
              <a:t>t</a:t>
            </a:r>
            <a:r>
              <a:rPr lang="en-CA" sz="1600" spc="-10" dirty="0">
                <a:cs typeface="Arial"/>
              </a:rPr>
              <a:t>e</a:t>
            </a:r>
            <a:r>
              <a:rPr lang="en-CA" sz="1600" spc="-5" dirty="0">
                <a:cs typeface="Arial"/>
              </a:rPr>
              <a:t>l</a:t>
            </a:r>
            <a:r>
              <a:rPr lang="en-CA" sz="1600" dirty="0">
                <a:cs typeface="Arial"/>
              </a:rPr>
              <a:t>y</a:t>
            </a:r>
            <a:r>
              <a:rPr lang="en-CA" sz="1600" spc="15" dirty="0">
                <a:cs typeface="Arial"/>
              </a:rPr>
              <a:t> </a:t>
            </a:r>
            <a:r>
              <a:rPr lang="en-CA" sz="1600" dirty="0">
                <a:cs typeface="Arial"/>
              </a:rPr>
              <a:t>fr</a:t>
            </a:r>
            <a:r>
              <a:rPr lang="en-CA" sz="1600" spc="-10" dirty="0">
                <a:cs typeface="Arial"/>
              </a:rPr>
              <a:t>o</a:t>
            </a:r>
            <a:r>
              <a:rPr lang="en-CA" sz="1600" dirty="0">
                <a:cs typeface="Arial"/>
              </a:rPr>
              <a:t>m t</a:t>
            </a:r>
            <a:r>
              <a:rPr lang="en-CA" sz="1600" spc="-10" dirty="0">
                <a:cs typeface="Arial"/>
              </a:rPr>
              <a:t>he c</a:t>
            </a:r>
            <a:r>
              <a:rPr lang="en-CA" sz="1600" dirty="0">
                <a:cs typeface="Arial"/>
              </a:rPr>
              <a:t>omm</a:t>
            </a:r>
            <a:r>
              <a:rPr lang="en-CA" sz="1600" spc="-10" dirty="0">
                <a:cs typeface="Arial"/>
              </a:rPr>
              <a:t>un</a:t>
            </a:r>
            <a:r>
              <a:rPr lang="en-CA" sz="1600" spc="-5" dirty="0">
                <a:cs typeface="Arial"/>
              </a:rPr>
              <a:t>i</a:t>
            </a:r>
            <a:r>
              <a:rPr lang="en-CA" sz="1600" dirty="0">
                <a:cs typeface="Arial"/>
              </a:rPr>
              <a:t>t</a:t>
            </a:r>
            <a:r>
              <a:rPr lang="en-CA" sz="1600" spc="-25" dirty="0">
                <a:cs typeface="Arial"/>
              </a:rPr>
              <a:t>y</a:t>
            </a:r>
            <a:r>
              <a:rPr lang="en-CA" sz="1600" spc="-40" dirty="0">
                <a:cs typeface="Arial"/>
              </a:rPr>
              <a:t>’</a:t>
            </a:r>
            <a:r>
              <a:rPr lang="en-CA" sz="1600" dirty="0">
                <a:cs typeface="Arial"/>
              </a:rPr>
              <a:t>s</a:t>
            </a:r>
            <a:r>
              <a:rPr lang="en-CA" sz="1600" spc="2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o</a:t>
            </a:r>
            <a:r>
              <a:rPr lang="en-CA" sz="1600" dirty="0">
                <a:cs typeface="Arial"/>
              </a:rPr>
              <a:t>t</a:t>
            </a:r>
            <a:r>
              <a:rPr lang="en-CA" sz="1600" spc="-10" dirty="0">
                <a:cs typeface="Arial"/>
              </a:rPr>
              <a:t>he</a:t>
            </a:r>
            <a:r>
              <a:rPr lang="en-CA" sz="1600" dirty="0">
                <a:cs typeface="Arial"/>
              </a:rPr>
              <a:t>r</a:t>
            </a:r>
            <a:r>
              <a:rPr lang="en-CA" sz="1600" spc="1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acc</a:t>
            </a:r>
            <a:r>
              <a:rPr lang="en-CA" sz="1600" spc="5" dirty="0">
                <a:cs typeface="Arial"/>
              </a:rPr>
              <a:t>o</a:t>
            </a:r>
            <a:r>
              <a:rPr lang="en-CA" sz="1600" spc="-10" dirty="0">
                <a:cs typeface="Arial"/>
              </a:rPr>
              <a:t>un</a:t>
            </a:r>
            <a:r>
              <a:rPr lang="en-CA" sz="1600" dirty="0">
                <a:cs typeface="Arial"/>
              </a:rPr>
              <a:t>t</a:t>
            </a:r>
            <a:r>
              <a:rPr lang="en-CA" sz="1600" spc="-10" dirty="0">
                <a:cs typeface="Arial"/>
              </a:rPr>
              <a:t>s.</a:t>
            </a:r>
            <a:endParaRPr lang="en-CA" sz="1600" dirty="0">
              <a:cs typeface="Arial"/>
            </a:endParaRPr>
          </a:p>
          <a:p>
            <a:pPr marL="298450" marR="243204">
              <a:lnSpc>
                <a:spcPct val="80000"/>
              </a:lnSpc>
              <a:spcBef>
                <a:spcPts val="455"/>
              </a:spcBef>
              <a:buFont typeface="Wingdings" panose="05000000000000000000" pitchFamily="2" charset="2"/>
              <a:buChar char="§"/>
              <a:tabLst>
                <a:tab pos="278765" algn="l"/>
              </a:tabLst>
            </a:pPr>
            <a:r>
              <a:rPr lang="en-CA" sz="1600" spc="-10" dirty="0" smtClean="0">
                <a:cs typeface="Arial"/>
              </a:rPr>
              <a:t>There </a:t>
            </a:r>
            <a:r>
              <a:rPr lang="en-CA" sz="1600" spc="-10" dirty="0">
                <a:cs typeface="Arial"/>
              </a:rPr>
              <a:t>are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regular</a:t>
            </a:r>
            <a:r>
              <a:rPr lang="en-CA" sz="1600" spc="2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informati</a:t>
            </a:r>
            <a:r>
              <a:rPr lang="en-CA" sz="1600" spc="-15" dirty="0">
                <a:cs typeface="Arial"/>
              </a:rPr>
              <a:t>on</a:t>
            </a:r>
            <a:r>
              <a:rPr lang="en-CA" sz="1600" spc="50" dirty="0">
                <a:cs typeface="Arial"/>
              </a:rPr>
              <a:t> </a:t>
            </a:r>
            <a:r>
              <a:rPr lang="en-CA" sz="1600" spc="-15" dirty="0">
                <a:cs typeface="Arial"/>
              </a:rPr>
              <a:t>e</a:t>
            </a:r>
            <a:r>
              <a:rPr lang="en-CA" sz="1600" spc="-25" dirty="0">
                <a:cs typeface="Arial"/>
              </a:rPr>
              <a:t>x</a:t>
            </a:r>
            <a:r>
              <a:rPr lang="en-CA" sz="1600" spc="-15" dirty="0">
                <a:cs typeface="Arial"/>
              </a:rPr>
              <a:t>changes</a:t>
            </a:r>
            <a:r>
              <a:rPr lang="en-CA" sz="1600" spc="45" dirty="0">
                <a:cs typeface="Arial"/>
              </a:rPr>
              <a:t> </a:t>
            </a:r>
            <a:r>
              <a:rPr lang="en-CA" sz="1600" spc="-10" dirty="0" smtClean="0">
                <a:cs typeface="Arial"/>
              </a:rPr>
              <a:t>bet</a:t>
            </a:r>
            <a:r>
              <a:rPr lang="en-CA" sz="1600" spc="-30" dirty="0" smtClean="0">
                <a:cs typeface="Arial"/>
              </a:rPr>
              <a:t>w</a:t>
            </a:r>
            <a:r>
              <a:rPr lang="en-CA" sz="1600" spc="-15" dirty="0" smtClean="0">
                <a:cs typeface="Arial"/>
              </a:rPr>
              <a:t>een Leadership and Band, Housing and Finance Managers.  </a:t>
            </a:r>
            <a:endParaRPr lang="en-CA" sz="1600" spc="-10" dirty="0">
              <a:cs typeface="Arial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Financial Planning is Realistic and Consistent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13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19326" y="1595903"/>
            <a:ext cx="5606121" cy="678960"/>
            <a:chOff x="416480" y="37054"/>
            <a:chExt cx="5830728" cy="678960"/>
          </a:xfrm>
        </p:grpSpPr>
        <p:sp>
          <p:nvSpPr>
            <p:cNvPr id="6" name="Rounded Rectangle 5"/>
            <p:cNvSpPr/>
            <p:nvPr/>
          </p:nvSpPr>
          <p:spPr>
            <a:xfrm>
              <a:off x="416480" y="37054"/>
              <a:ext cx="5830728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9624" y="70198"/>
              <a:ext cx="5223656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388" tIns="0" rIns="22038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800" kern="1200" spc="-5" dirty="0" smtClean="0">
                  <a:cs typeface="Arial"/>
                </a:rPr>
                <a:t>Sound financial management practices/processes</a:t>
              </a:r>
              <a:endParaRPr lang="en-CA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3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21213" y="2230389"/>
            <a:ext cx="8329530" cy="3080632"/>
          </a:xfrm>
        </p:spPr>
        <p:txBody>
          <a:bodyPr/>
          <a:lstStyle/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8765" algn="l"/>
              </a:tabLst>
            </a:pPr>
            <a:r>
              <a:rPr lang="en-CA" spc="-5" dirty="0">
                <a:cs typeface="Arial"/>
              </a:rPr>
              <a:t>There is regular monitoring of the subsidy payments</a:t>
            </a:r>
            <a:r>
              <a:rPr lang="en-CA" spc="-5" dirty="0" smtClean="0">
                <a:cs typeface="Arial"/>
              </a:rPr>
              <a:t>.</a:t>
            </a: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8765" algn="l"/>
              </a:tabLst>
            </a:pPr>
            <a:endParaRPr lang="en-CA" spc="-5" dirty="0"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8765" algn="l"/>
              </a:tabLst>
            </a:pPr>
            <a:r>
              <a:rPr lang="en-CA" spc="-5" dirty="0" smtClean="0">
                <a:cs typeface="Arial"/>
              </a:rPr>
              <a:t>T</a:t>
            </a:r>
            <a:r>
              <a:rPr lang="en-CA" spc="5" dirty="0" smtClean="0">
                <a:cs typeface="Arial"/>
              </a:rPr>
              <a:t>h</a:t>
            </a:r>
            <a:r>
              <a:rPr lang="en-CA" dirty="0" smtClean="0">
                <a:cs typeface="Arial"/>
              </a:rPr>
              <a:t>e</a:t>
            </a:r>
            <a:r>
              <a:rPr lang="en-CA" spc="-15" dirty="0" smtClean="0">
                <a:cs typeface="Arial"/>
              </a:rPr>
              <a:t> </a:t>
            </a:r>
            <a:r>
              <a:rPr lang="en-CA" dirty="0">
                <a:cs typeface="Arial"/>
              </a:rPr>
              <a:t>r</a:t>
            </a:r>
            <a:r>
              <a:rPr lang="en-CA" spc="5" dirty="0">
                <a:cs typeface="Arial"/>
              </a:rPr>
              <a:t>ep</a:t>
            </a:r>
            <a:r>
              <a:rPr lang="en-CA" dirty="0">
                <a:cs typeface="Arial"/>
              </a:rPr>
              <a:t>l</a:t>
            </a:r>
            <a:r>
              <a:rPr lang="en-CA" spc="5" dirty="0">
                <a:cs typeface="Arial"/>
              </a:rPr>
              <a:t>ace</a:t>
            </a:r>
            <a:r>
              <a:rPr lang="en-CA" spc="-5" dirty="0">
                <a:cs typeface="Arial"/>
              </a:rPr>
              <a:t>m</a:t>
            </a:r>
            <a:r>
              <a:rPr lang="en-CA" spc="5" dirty="0">
                <a:cs typeface="Arial"/>
              </a:rPr>
              <a:t>en</a:t>
            </a:r>
            <a:r>
              <a:rPr lang="en-CA" dirty="0">
                <a:cs typeface="Arial"/>
              </a:rPr>
              <a:t>t</a:t>
            </a:r>
            <a:r>
              <a:rPr lang="en-CA" spc="-30" dirty="0">
                <a:cs typeface="Arial"/>
              </a:rPr>
              <a:t> </a:t>
            </a:r>
            <a:r>
              <a:rPr lang="en-CA" dirty="0">
                <a:cs typeface="Arial"/>
              </a:rPr>
              <a:t>r</a:t>
            </a:r>
            <a:r>
              <a:rPr lang="en-CA" spc="5" dirty="0">
                <a:cs typeface="Arial"/>
              </a:rPr>
              <a:t>ese</a:t>
            </a:r>
            <a:r>
              <a:rPr lang="en-CA" dirty="0">
                <a:cs typeface="Arial"/>
              </a:rPr>
              <a:t>r</a:t>
            </a:r>
            <a:r>
              <a:rPr lang="en-CA" spc="-20" dirty="0">
                <a:cs typeface="Arial"/>
              </a:rPr>
              <a:t>v</a:t>
            </a:r>
            <a:r>
              <a:rPr lang="en-CA" spc="5" dirty="0">
                <a:cs typeface="Arial"/>
              </a:rPr>
              <a:t>e</a:t>
            </a:r>
            <a:r>
              <a:rPr lang="en-CA" dirty="0">
                <a:cs typeface="Arial"/>
              </a:rPr>
              <a:t>s </a:t>
            </a:r>
            <a:r>
              <a:rPr lang="en-CA" dirty="0" smtClean="0">
                <a:cs typeface="Arial"/>
              </a:rPr>
              <a:t>are </a:t>
            </a:r>
            <a:r>
              <a:rPr lang="en-CA" spc="-5" dirty="0" smtClean="0">
                <a:cs typeface="Arial"/>
              </a:rPr>
              <a:t>held </a:t>
            </a:r>
            <a:r>
              <a:rPr lang="en-CA" spc="-5" dirty="0">
                <a:cs typeface="Arial"/>
              </a:rPr>
              <a:t>in a separate </a:t>
            </a:r>
            <a:r>
              <a:rPr lang="en-CA" spc="-5" dirty="0" smtClean="0">
                <a:cs typeface="Arial"/>
              </a:rPr>
              <a:t>account and are </a:t>
            </a:r>
            <a:r>
              <a:rPr lang="en-CA" spc="-5" dirty="0">
                <a:cs typeface="Arial"/>
              </a:rPr>
              <a:t>not directed to other housing programs</a:t>
            </a:r>
            <a:r>
              <a:rPr lang="en-CA" spc="-5" dirty="0" smtClean="0">
                <a:cs typeface="Arial"/>
              </a:rPr>
              <a:t>.</a:t>
            </a: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8765" algn="l"/>
              </a:tabLst>
            </a:pPr>
            <a:endParaRPr lang="en-CA" spc="-5" dirty="0" smtClean="0"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-5" dirty="0" smtClean="0">
                <a:cs typeface="Arial"/>
              </a:rPr>
              <a:t>First </a:t>
            </a:r>
            <a:r>
              <a:rPr lang="en-CA" spc="-5" dirty="0">
                <a:cs typeface="Arial"/>
              </a:rPr>
              <a:t>Nations submit audited financial statements before July 31 of each year (4 months from end of fiscal year) and comply with cyclical 5-year inspections.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Operating Agreements are respected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14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21213" y="1551429"/>
            <a:ext cx="4237771" cy="678960"/>
            <a:chOff x="416480" y="1047190"/>
            <a:chExt cx="5830728" cy="678960"/>
          </a:xfrm>
        </p:grpSpPr>
        <p:sp>
          <p:nvSpPr>
            <p:cNvPr id="6" name="Rounded Rectangle 5"/>
            <p:cNvSpPr/>
            <p:nvPr/>
          </p:nvSpPr>
          <p:spPr>
            <a:xfrm>
              <a:off x="416480" y="1047190"/>
              <a:ext cx="5830728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09771"/>
                <a:satOff val="0"/>
                <a:lumOff val="-7353"/>
                <a:alphaOff val="0"/>
              </a:schemeClr>
            </a:fillRef>
            <a:effectRef idx="0">
              <a:schemeClr val="accent3">
                <a:hueOff val="3309771"/>
                <a:satOff val="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9624" y="1113478"/>
              <a:ext cx="5764440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388" tIns="0" rIns="22038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800" kern="1200" spc="-5" dirty="0" smtClean="0">
                  <a:cs typeface="Arial"/>
                </a:rPr>
                <a:t>Compliance with housing agreements</a:t>
              </a:r>
              <a:endParaRPr lang="en-CA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80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94061" y="2394230"/>
            <a:ext cx="8329530" cy="3080632"/>
          </a:xfrm>
        </p:spPr>
        <p:txBody>
          <a:bodyPr/>
          <a:lstStyle/>
          <a:p>
            <a:pPr marL="279400" marR="439420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5" dirty="0">
                <a:cs typeface="Arial"/>
              </a:rPr>
              <a:t>The tenant selection </a:t>
            </a:r>
            <a:r>
              <a:rPr lang="en-CA" spc="-5" dirty="0" smtClean="0">
                <a:cs typeface="Arial"/>
              </a:rPr>
              <a:t>process and results are communicated </a:t>
            </a:r>
            <a:r>
              <a:rPr lang="en-CA" spc="-5" dirty="0">
                <a:cs typeface="Arial"/>
              </a:rPr>
              <a:t>to the community</a:t>
            </a:r>
            <a:r>
              <a:rPr lang="en-CA" spc="-5" dirty="0" smtClean="0">
                <a:cs typeface="Arial"/>
              </a:rPr>
              <a:t>.</a:t>
            </a:r>
          </a:p>
          <a:p>
            <a:pPr marL="279400" marR="439420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endParaRPr lang="en-CA" spc="-5" dirty="0">
              <a:cs typeface="Arial"/>
            </a:endParaRPr>
          </a:p>
          <a:p>
            <a:pPr marL="279400" marR="58419" indent="-26733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279400" algn="l"/>
              </a:tabLst>
            </a:pPr>
            <a:r>
              <a:rPr lang="en-CA" spc="15" dirty="0" smtClean="0">
                <a:cs typeface="Arial"/>
              </a:rPr>
              <a:t>Performance </a:t>
            </a:r>
            <a:r>
              <a:rPr lang="en-CA" spc="15" dirty="0">
                <a:cs typeface="Arial"/>
              </a:rPr>
              <a:t>measures are established to show the process is fair</a:t>
            </a:r>
            <a:r>
              <a:rPr lang="en-CA" spc="15" dirty="0" smtClean="0">
                <a:cs typeface="Arial"/>
              </a:rPr>
              <a:t>.</a:t>
            </a:r>
          </a:p>
          <a:p>
            <a:pPr marL="279400" marR="58419" indent="-26733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279400" algn="l"/>
              </a:tabLst>
            </a:pPr>
            <a:endParaRPr lang="en-CA" spc="15" dirty="0">
              <a:cs typeface="Arial"/>
            </a:endParaRPr>
          </a:p>
          <a:p>
            <a:pPr marL="279400" marR="58419" indent="-26733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279400" algn="l"/>
              </a:tabLst>
            </a:pPr>
            <a:r>
              <a:rPr lang="en-CA" spc="15" dirty="0" smtClean="0">
                <a:cs typeface="Arial"/>
              </a:rPr>
              <a:t>The </a:t>
            </a:r>
            <a:r>
              <a:rPr lang="en-CA" spc="15" dirty="0">
                <a:cs typeface="Arial"/>
              </a:rPr>
              <a:t>process is monitored and assessed annually.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Tenants are selected fairly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15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136383" y="1549922"/>
            <a:ext cx="5462958" cy="678960"/>
            <a:chOff x="-72552" y="2145747"/>
            <a:chExt cx="6035886" cy="678960"/>
          </a:xfrm>
        </p:grpSpPr>
        <p:sp>
          <p:nvSpPr>
            <p:cNvPr id="6" name="Rounded Rectangle 5"/>
            <p:cNvSpPr/>
            <p:nvPr/>
          </p:nvSpPr>
          <p:spPr>
            <a:xfrm>
              <a:off x="132606" y="2145747"/>
              <a:ext cx="5830728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619542"/>
                <a:satOff val="0"/>
                <a:lumOff val="-14706"/>
                <a:alphaOff val="0"/>
              </a:schemeClr>
            </a:fillRef>
            <a:effectRef idx="0">
              <a:schemeClr val="accent3">
                <a:hueOff val="6619542"/>
                <a:satOff val="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72552" y="2145747"/>
              <a:ext cx="5764440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388" tIns="0" rIns="22038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800" kern="1200" spc="-5" dirty="0" smtClean="0">
                  <a:cs typeface="Arial"/>
                </a:rPr>
                <a:t> Fair and transparent management of waiting lists</a:t>
              </a:r>
              <a:endParaRPr lang="en-CA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72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noFill/>
        </p:spPr>
        <p:txBody>
          <a:bodyPr/>
          <a:lstStyle/>
          <a:p>
            <a:pPr marL="355600" marR="12700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>
                <a:solidFill>
                  <a:srgbClr val="0066A1"/>
                </a:solidFill>
                <a:cs typeface="Arial"/>
              </a:rPr>
              <a:t>Ho</a:t>
            </a:r>
            <a:r>
              <a:rPr lang="en-CA" sz="2000" spc="-25" dirty="0">
                <a:solidFill>
                  <a:srgbClr val="0066A1"/>
                </a:solidFill>
                <a:cs typeface="Arial"/>
              </a:rPr>
              <a:t>w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d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s</a:t>
            </a:r>
            <a:r>
              <a:rPr lang="en-CA" sz="2000" spc="3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0" dirty="0" smtClean="0">
                <a:solidFill>
                  <a:srgbClr val="0066A1"/>
                </a:solidFill>
                <a:cs typeface="Arial"/>
              </a:rPr>
              <a:t>our</a:t>
            </a:r>
            <a:r>
              <a:rPr lang="en-CA" sz="2000" spc="5" dirty="0" smtClean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ommun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i</a:t>
            </a:r>
            <a:r>
              <a:rPr lang="en-CA" sz="2000" spc="5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y</a:t>
            </a:r>
            <a:r>
              <a:rPr lang="en-CA" sz="2000" spc="1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omp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r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3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on these issues?</a:t>
            </a:r>
          </a:p>
          <a:p>
            <a:pPr marL="355600" marR="12700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endParaRPr lang="en-CA" sz="2000" dirty="0">
              <a:solidFill>
                <a:srgbClr val="0066A1"/>
              </a:solidFill>
              <a:cs typeface="Arial"/>
            </a:endParaRP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>
                <a:solidFill>
                  <a:srgbClr val="0066A1"/>
                </a:solidFill>
                <a:cs typeface="Arial"/>
              </a:rPr>
              <a:t>Wh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i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mp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r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ve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m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n</a:t>
            </a:r>
            <a:r>
              <a:rPr lang="en-CA" sz="2000" spc="-5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s</a:t>
            </a:r>
            <a:r>
              <a:rPr lang="en-CA" sz="2000" spc="4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ca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n</a:t>
            </a:r>
            <a:r>
              <a:rPr lang="en-CA" sz="2000" spc="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w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1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5" dirty="0">
                <a:solidFill>
                  <a:srgbClr val="0066A1"/>
                </a:solidFill>
                <a:cs typeface="Arial"/>
              </a:rPr>
              <a:t>m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ak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e?</a:t>
            </a: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endParaRPr lang="en-CA" sz="2000" spc="-20" dirty="0">
              <a:solidFill>
                <a:srgbClr val="0066A1"/>
              </a:solidFill>
              <a:cs typeface="Arial"/>
            </a:endParaRP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20" dirty="0">
                <a:solidFill>
                  <a:srgbClr val="0066A1"/>
                </a:solidFill>
                <a:cs typeface="Arial"/>
              </a:rPr>
              <a:t>What should be </a:t>
            </a:r>
            <a:r>
              <a:rPr lang="en-CA" sz="2000" spc="-20" dirty="0" smtClean="0">
                <a:solidFill>
                  <a:srgbClr val="0066A1"/>
                </a:solidFill>
                <a:cs typeface="Arial"/>
              </a:rPr>
              <a:t>our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first action to </a:t>
            </a:r>
            <a:r>
              <a:rPr lang="en-CA" sz="2000" spc="-20" dirty="0" smtClean="0">
                <a:solidFill>
                  <a:srgbClr val="0066A1"/>
                </a:solidFill>
                <a:cs typeface="Arial"/>
              </a:rPr>
              <a:t>move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in this direction? </a:t>
            </a:r>
            <a:endParaRPr lang="en-CA" sz="2000" dirty="0">
              <a:solidFill>
                <a:srgbClr val="0066A1"/>
              </a:solidFill>
              <a:cs typeface="Arial"/>
            </a:endParaRPr>
          </a:p>
          <a:p>
            <a:endParaRPr lang="en-CA" i="1" dirty="0">
              <a:solidFill>
                <a:srgbClr val="0066A1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347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</a:t>
            </a:r>
            <a:r>
              <a:rPr lang="en-CA" dirty="0">
                <a:latin typeface="Gill Sans" panose="020B0502020104020203" pitchFamily="34" charset="0"/>
              </a:rPr>
              <a:t>  </a:t>
            </a:r>
            <a:r>
              <a:rPr lang="en-CA" dirty="0"/>
              <a:t>Community Mobilization / Buy-In </a:t>
            </a:r>
          </a:p>
        </p:txBody>
      </p:sp>
    </p:spTree>
    <p:extLst>
      <p:ext uri="{BB962C8B-B14F-4D97-AF65-F5344CB8AC3E}">
        <p14:creationId xmlns:p14="http://schemas.microsoft.com/office/powerpoint/2010/main" val="323119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Community mobilization / buy-in requires: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18</a:t>
            </a:fld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67397407"/>
              </p:ext>
            </p:extLst>
          </p:nvPr>
        </p:nvGraphicFramePr>
        <p:xfrm>
          <a:off x="723276" y="1761525"/>
          <a:ext cx="7557695" cy="258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3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81" y="634133"/>
            <a:ext cx="7188805" cy="8174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dirty="0">
                <a:cs typeface="Arial"/>
              </a:rPr>
              <a:t>Members are consulted and decisions are transparent  </a:t>
            </a:r>
            <a:r>
              <a:rPr lang="en-CA" dirty="0">
                <a:solidFill>
                  <a:schemeClr val="tx1"/>
                </a:solidFill>
                <a:latin typeface="Gill Sans" panose="020B0502020104020203" pitchFamily="34" charset="0"/>
                <a:cs typeface="Arial"/>
              </a:rPr>
              <a:t/>
            </a:r>
            <a:br>
              <a:rPr lang="en-CA" dirty="0">
                <a:solidFill>
                  <a:schemeClr val="tx1"/>
                </a:solidFill>
                <a:latin typeface="Gill Sans" panose="020B0502020104020203" pitchFamily="34" charset="0"/>
                <a:cs typeface="Arial"/>
              </a:rPr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131497" y="1475070"/>
            <a:ext cx="4633455" cy="2753394"/>
          </a:xfrm>
          <a:noFill/>
        </p:spPr>
        <p:txBody>
          <a:bodyPr/>
          <a:lstStyle/>
          <a:p>
            <a:pPr marL="1022350" lvl="2" indent="-266700"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Annual meetings and forums on housing</a:t>
            </a:r>
          </a:p>
          <a:p>
            <a:pPr marL="1022350" lvl="2" indent="-266700"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Letters and newsletters</a:t>
            </a:r>
          </a:p>
          <a:p>
            <a:pPr marL="1022350" lvl="2" indent="-266700"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Social media</a:t>
            </a:r>
          </a:p>
          <a:p>
            <a:pPr marL="1022350" lvl="2" indent="-266700"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Community website(s)</a:t>
            </a:r>
          </a:p>
          <a:p>
            <a:pPr marL="1022350" lvl="2" indent="-266700"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And more …</a:t>
            </a: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endParaRPr lang="en-CA" sz="1800" spc="-5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endParaRPr lang="en-CA" sz="1800" spc="-5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endParaRPr lang="en-CA" sz="1800" spc="-5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8765" algn="l"/>
              </a:tabLst>
            </a:pPr>
            <a:endParaRPr lang="en-CA" sz="1800" spc="-5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6781" y="1688437"/>
            <a:ext cx="2034283" cy="13938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bg1"/>
                </a:solidFill>
              </a:rPr>
              <a:t>Housing information is communicated promptly 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27685" marR="4348480" indent="-515620" algn="just">
              <a:lnSpc>
                <a:spcPct val="100000"/>
              </a:lnSpc>
              <a:buClrTx/>
              <a:buFont typeface="Arial"/>
              <a:buAutoNum type="arabicPeriod"/>
              <a:tabLst>
                <a:tab pos="527685" algn="l"/>
              </a:tabLst>
            </a:pPr>
            <a:r>
              <a:rPr lang="en-CA" sz="2000" spc="-5" dirty="0" smtClean="0">
                <a:cs typeface="Arial"/>
              </a:rPr>
              <a:t>A Soun</a:t>
            </a:r>
            <a:r>
              <a:rPr lang="en-CA" sz="2000" dirty="0" smtClean="0">
                <a:cs typeface="Arial"/>
              </a:rPr>
              <a:t>d</a:t>
            </a:r>
            <a:r>
              <a:rPr lang="en-CA" sz="2000" spc="25" dirty="0" smtClean="0">
                <a:cs typeface="Arial"/>
              </a:rPr>
              <a:t> </a:t>
            </a:r>
            <a:r>
              <a:rPr lang="en-CA" sz="2000" spc="-5" dirty="0">
                <a:cs typeface="Arial"/>
              </a:rPr>
              <a:t>S</a:t>
            </a:r>
            <a:r>
              <a:rPr lang="en-CA" sz="2000" dirty="0">
                <a:cs typeface="Arial"/>
              </a:rPr>
              <a:t>tr</a:t>
            </a:r>
            <a:r>
              <a:rPr lang="en-CA" sz="2000" spc="-5" dirty="0">
                <a:cs typeface="Arial"/>
              </a:rPr>
              <a:t>uc</a:t>
            </a:r>
            <a:r>
              <a:rPr lang="en-CA" sz="2000" spc="5" dirty="0">
                <a:cs typeface="Arial"/>
              </a:rPr>
              <a:t>t</a:t>
            </a:r>
            <a:r>
              <a:rPr lang="en-CA" sz="2000" spc="-5" dirty="0">
                <a:cs typeface="Arial"/>
              </a:rPr>
              <a:t>u</a:t>
            </a:r>
            <a:r>
              <a:rPr lang="en-CA" sz="2000" dirty="0">
                <a:cs typeface="Arial"/>
              </a:rPr>
              <a:t>re</a:t>
            </a:r>
          </a:p>
          <a:p>
            <a:pPr>
              <a:lnSpc>
                <a:spcPts val="1100"/>
              </a:lnSpc>
              <a:spcBef>
                <a:spcPts val="51"/>
              </a:spcBef>
              <a:buClrTx/>
              <a:buFont typeface="Arial"/>
              <a:buAutoNum type="arabicPeriod"/>
            </a:pPr>
            <a:endParaRPr lang="en-CA" sz="2000" dirty="0"/>
          </a:p>
          <a:p>
            <a:pPr marL="527685" marR="3281679" indent="-515620" algn="just">
              <a:lnSpc>
                <a:spcPct val="100000"/>
              </a:lnSpc>
              <a:buClrTx/>
              <a:buFont typeface="Arial"/>
              <a:buAutoNum type="arabicPeriod"/>
              <a:tabLst>
                <a:tab pos="527685" algn="l"/>
              </a:tabLst>
            </a:pPr>
            <a:r>
              <a:rPr lang="en-CA" sz="2000" spc="-5" dirty="0">
                <a:cs typeface="Arial"/>
              </a:rPr>
              <a:t>Res</a:t>
            </a:r>
            <a:r>
              <a:rPr lang="en-CA" sz="2000" dirty="0">
                <a:cs typeface="Arial"/>
              </a:rPr>
              <a:t>p</a:t>
            </a:r>
            <a:r>
              <a:rPr lang="en-CA" sz="2000" spc="-5" dirty="0">
                <a:cs typeface="Arial"/>
              </a:rPr>
              <a:t>onsibl</a:t>
            </a:r>
            <a:r>
              <a:rPr lang="en-CA" sz="2000" dirty="0">
                <a:cs typeface="Arial"/>
              </a:rPr>
              <a:t>e</a:t>
            </a:r>
            <a:r>
              <a:rPr lang="en-CA" sz="2000" spc="35" dirty="0">
                <a:cs typeface="Arial"/>
              </a:rPr>
              <a:t> </a:t>
            </a:r>
            <a:r>
              <a:rPr lang="en-CA" sz="2000" dirty="0">
                <a:cs typeface="Arial"/>
              </a:rPr>
              <a:t>M</a:t>
            </a:r>
            <a:r>
              <a:rPr lang="en-CA" sz="2000" spc="-5" dirty="0">
                <a:cs typeface="Arial"/>
              </a:rPr>
              <a:t>anage</a:t>
            </a:r>
            <a:r>
              <a:rPr lang="en-CA" sz="2000" dirty="0">
                <a:cs typeface="Arial"/>
              </a:rPr>
              <a:t>m</a:t>
            </a:r>
            <a:r>
              <a:rPr lang="en-CA" sz="2000" spc="-5" dirty="0">
                <a:cs typeface="Arial"/>
              </a:rPr>
              <a:t>ent</a:t>
            </a:r>
            <a:endParaRPr lang="en-CA" sz="2000" dirty="0"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Tx/>
              <a:buFont typeface="Arial"/>
              <a:buAutoNum type="arabicPeriod"/>
            </a:pPr>
            <a:endParaRPr lang="en-CA" sz="2000" dirty="0"/>
          </a:p>
          <a:p>
            <a:pPr marL="527685" marR="3778885" indent="-515620" defTabSz="458788">
              <a:lnSpc>
                <a:spcPct val="120000"/>
              </a:lnSpc>
              <a:buClrTx/>
              <a:buFont typeface="Arial"/>
              <a:buAutoNum type="arabicPeriod"/>
              <a:tabLst>
                <a:tab pos="527050" algn="l"/>
                <a:tab pos="7264400" algn="l"/>
              </a:tabLst>
            </a:pPr>
            <a:r>
              <a:rPr lang="en-CA" sz="2000" spc="-5" dirty="0">
                <a:cs typeface="Arial"/>
              </a:rPr>
              <a:t>Co</a:t>
            </a:r>
            <a:r>
              <a:rPr lang="en-CA" sz="2000" dirty="0">
                <a:cs typeface="Arial"/>
              </a:rPr>
              <a:t>mm</a:t>
            </a:r>
            <a:r>
              <a:rPr lang="en-CA" sz="2000" spc="-5" dirty="0">
                <a:cs typeface="Arial"/>
              </a:rPr>
              <a:t>uni</a:t>
            </a:r>
            <a:r>
              <a:rPr lang="en-CA" sz="2000" dirty="0">
                <a:cs typeface="Arial"/>
              </a:rPr>
              <a:t>ty M</a:t>
            </a:r>
            <a:r>
              <a:rPr lang="en-CA" sz="2000" spc="-5" dirty="0">
                <a:cs typeface="Arial"/>
              </a:rPr>
              <a:t>obiliz</a:t>
            </a:r>
            <a:r>
              <a:rPr lang="en-CA" sz="2000" dirty="0">
                <a:cs typeface="Arial"/>
              </a:rPr>
              <a:t>at</a:t>
            </a:r>
            <a:r>
              <a:rPr lang="en-CA" sz="2000" spc="-5" dirty="0">
                <a:cs typeface="Arial"/>
              </a:rPr>
              <a:t>io</a:t>
            </a:r>
            <a:r>
              <a:rPr lang="en-CA" sz="2000" dirty="0">
                <a:cs typeface="Arial"/>
              </a:rPr>
              <a:t>n / Buy-In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Essentials: 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7B5AA91F-73DC-42A4-AB04-B47BBD1E6590}" type="slidenum">
              <a:rPr lang="en-CA" smtClean="0"/>
              <a:t>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891474" y="1418641"/>
            <a:ext cx="6725929" cy="3080632"/>
          </a:xfrm>
        </p:spPr>
        <p:txBody>
          <a:bodyPr/>
          <a:lstStyle/>
          <a:p>
            <a:pPr marL="1041400" lvl="2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78765" algn="l"/>
              </a:tabLst>
            </a:pPr>
            <a:r>
              <a:rPr lang="en-CA" sz="1600" spc="-5" dirty="0">
                <a:cs typeface="Arial"/>
              </a:rPr>
              <a:t>The vision for future housing, including land allotments, need for servicing lots and strategy to meet all housing needs (ex: single parent households, elders) </a:t>
            </a:r>
          </a:p>
          <a:p>
            <a:pPr marL="1041400" lvl="2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78765" algn="l"/>
              </a:tabLst>
            </a:pPr>
            <a:endParaRPr lang="en-CA" sz="1600" spc="-5" dirty="0">
              <a:cs typeface="Arial"/>
            </a:endParaRPr>
          </a:p>
          <a:p>
            <a:pPr marL="1041400" lvl="2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78765" algn="l"/>
              </a:tabLst>
            </a:pPr>
            <a:r>
              <a:rPr lang="en-CA" sz="1600" spc="-5" dirty="0">
                <a:cs typeface="Arial"/>
              </a:rPr>
              <a:t>The Housing department’s obligations and responsibilities to members</a:t>
            </a:r>
          </a:p>
          <a:p>
            <a:pPr marL="1041400" lvl="2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78765" algn="l"/>
              </a:tabLst>
            </a:pPr>
            <a:endParaRPr lang="en-CA" sz="1600" spc="-5" dirty="0">
              <a:cs typeface="Arial"/>
            </a:endParaRPr>
          </a:p>
          <a:p>
            <a:pPr marL="1041400" lvl="2">
              <a:lnSpc>
                <a:spcPct val="10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78765" algn="l"/>
              </a:tabLst>
            </a:pPr>
            <a:r>
              <a:rPr lang="en-CA" sz="1600" spc="-5" dirty="0">
                <a:cs typeface="Arial"/>
              </a:rPr>
              <a:t>The members’ obligations and responsibilities to the Housing department </a:t>
            </a:r>
          </a:p>
          <a:p>
            <a:pPr>
              <a:buClr>
                <a:schemeClr val="bg2"/>
              </a:buClr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377565"/>
            <a:ext cx="7188805" cy="817456"/>
          </a:xfrm>
        </p:spPr>
        <p:txBody>
          <a:bodyPr/>
          <a:lstStyle/>
          <a:p>
            <a:r>
              <a:rPr lang="en-CA" dirty="0"/>
              <a:t>The community is aware of financial issues 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322067" y="1620256"/>
            <a:ext cx="2236123" cy="14003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community </a:t>
            </a: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understands the current and future costs of housing 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284506" y="1452418"/>
            <a:ext cx="5575224" cy="2328471"/>
          </a:xfrm>
        </p:spPr>
        <p:txBody>
          <a:bodyPr/>
          <a:lstStyle/>
          <a:p>
            <a:pPr marL="736600" marR="1154430" lvl="1" indent="-2673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279400" algn="l"/>
              </a:tabLst>
            </a:pPr>
            <a:r>
              <a:rPr lang="en-CA" dirty="0" smtClean="0">
                <a:cs typeface="Arial"/>
              </a:rPr>
              <a:t>Before they move in – with training sessions on basic home maintenance, whether they are tenants or homeowners</a:t>
            </a:r>
          </a:p>
          <a:p>
            <a:pPr marL="736600" marR="1154430" lvl="1" indent="-2673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279400" algn="l"/>
              </a:tabLst>
            </a:pPr>
            <a:r>
              <a:rPr lang="en-CA" dirty="0" smtClean="0">
                <a:cs typeface="Arial"/>
              </a:rPr>
              <a:t>When </a:t>
            </a:r>
            <a:r>
              <a:rPr lang="en-CA" dirty="0">
                <a:cs typeface="Arial"/>
              </a:rPr>
              <a:t>they move in</a:t>
            </a:r>
          </a:p>
          <a:p>
            <a:pPr marL="736600" marR="1154430" lvl="1" indent="-2673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279400" algn="l"/>
              </a:tabLst>
            </a:pPr>
            <a:r>
              <a:rPr lang="en-CA" dirty="0">
                <a:cs typeface="Arial"/>
              </a:rPr>
              <a:t>3-6 months after they move in</a:t>
            </a:r>
          </a:p>
          <a:p>
            <a:pPr marL="736600" marR="1154430" lvl="1" indent="-2673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279400" algn="l"/>
              </a:tabLst>
            </a:pPr>
            <a:r>
              <a:rPr lang="en-CA" dirty="0">
                <a:cs typeface="Arial"/>
              </a:rPr>
              <a:t>During annual inspections of their unit</a:t>
            </a:r>
          </a:p>
          <a:p>
            <a:pPr marL="736600" marR="1154430" lvl="1" indent="-2673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279400" algn="l"/>
              </a:tabLst>
            </a:pPr>
            <a:r>
              <a:rPr lang="en-CA" dirty="0">
                <a:cs typeface="Arial"/>
              </a:rPr>
              <a:t>When problems arise in the unit </a:t>
            </a:r>
          </a:p>
          <a:p>
            <a:pPr marL="0" marR="1154430" lvl="1" indent="0">
              <a:lnSpc>
                <a:spcPct val="100000"/>
              </a:lnSpc>
              <a:buNone/>
              <a:tabLst>
                <a:tab pos="279400" algn="l"/>
              </a:tabLst>
            </a:pPr>
            <a:endParaRPr lang="en-CA" dirty="0">
              <a:cs typeface="Arial"/>
            </a:endParaRPr>
          </a:p>
          <a:p>
            <a:pPr marL="736600" marR="1154430" lvl="1" indent="-267335">
              <a:buFont typeface="Wingdings"/>
              <a:buChar char=""/>
              <a:tabLst>
                <a:tab pos="279400" algn="l"/>
              </a:tabLst>
            </a:pPr>
            <a:endParaRPr lang="en-CA" dirty="0">
              <a:cs typeface="Arial"/>
            </a:endParaRPr>
          </a:p>
          <a:p>
            <a:pPr marL="736600" marR="1154430" lvl="1" indent="-267335">
              <a:lnSpc>
                <a:spcPts val="1939"/>
              </a:lnSpc>
              <a:buFont typeface="Wingdings"/>
              <a:buChar char=""/>
              <a:tabLst>
                <a:tab pos="279400" algn="l"/>
              </a:tabLst>
            </a:pPr>
            <a:endParaRPr lang="en-CA" dirty="0">
              <a:cs typeface="Arial"/>
            </a:endParaRPr>
          </a:p>
          <a:p>
            <a:endParaRPr lang="en-CA" sz="1600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Members are informed on basic home maintenance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322067" y="1571682"/>
            <a:ext cx="2054832" cy="1208588"/>
          </a:xfrm>
          <a:prstGeom prst="roundRect">
            <a:avLst/>
          </a:prstGeom>
          <a:solidFill>
            <a:schemeClr val="accent3">
              <a:lumMod val="75000"/>
              <a:alpha val="32000"/>
            </a:schemeClr>
          </a:solidFill>
          <a:ln>
            <a:solidFill>
              <a:schemeClr val="bg1"/>
            </a:solidFill>
          </a:ln>
          <a:effectLst>
            <a:outerShdw dir="139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Members are informed at various stages 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666920" y="1534612"/>
            <a:ext cx="4770974" cy="3080632"/>
          </a:xfrm>
        </p:spPr>
        <p:txBody>
          <a:bodyPr/>
          <a:lstStyle/>
          <a:p>
            <a:pPr marL="279400" marR="12700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z="1600" spc="-10" dirty="0" smtClean="0">
                <a:cs typeface="Arial"/>
              </a:rPr>
              <a:t>The plan includes different housing options to meet different needs, such as:  </a:t>
            </a:r>
            <a:endParaRPr lang="en-CA" sz="1600" spc="-10" dirty="0">
              <a:cs typeface="Arial"/>
            </a:endParaRP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10" dirty="0" smtClean="0">
                <a:cs typeface="Arial"/>
              </a:rPr>
              <a:t>Social</a:t>
            </a:r>
            <a:r>
              <a:rPr lang="en-CA" spc="20" dirty="0" smtClean="0">
                <a:cs typeface="Arial"/>
              </a:rPr>
              <a:t> </a:t>
            </a:r>
            <a:r>
              <a:rPr lang="en-CA" spc="-15" dirty="0">
                <a:cs typeface="Arial"/>
              </a:rPr>
              <a:t>hous</a:t>
            </a:r>
            <a:r>
              <a:rPr lang="en-CA" spc="-10" dirty="0">
                <a:cs typeface="Arial"/>
              </a:rPr>
              <a:t>ing</a:t>
            </a: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10" dirty="0">
                <a:cs typeface="Arial"/>
              </a:rPr>
              <a:t>Private</a:t>
            </a:r>
            <a:r>
              <a:rPr lang="en-CA" spc="25" dirty="0">
                <a:cs typeface="Arial"/>
              </a:rPr>
              <a:t> </a:t>
            </a:r>
            <a:r>
              <a:rPr lang="en-CA" spc="-15" dirty="0">
                <a:cs typeface="Arial"/>
              </a:rPr>
              <a:t>un</a:t>
            </a:r>
            <a:r>
              <a:rPr lang="en-CA" spc="-10" dirty="0">
                <a:cs typeface="Arial"/>
              </a:rPr>
              <a:t>its</a:t>
            </a: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10" dirty="0">
                <a:cs typeface="Arial"/>
              </a:rPr>
              <a:t>Retirement</a:t>
            </a:r>
            <a:r>
              <a:rPr lang="en-CA" spc="20" dirty="0">
                <a:cs typeface="Arial"/>
              </a:rPr>
              <a:t> </a:t>
            </a:r>
            <a:r>
              <a:rPr lang="en-CA" spc="-15" dirty="0">
                <a:cs typeface="Arial"/>
              </a:rPr>
              <a:t>homes</a:t>
            </a: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15" dirty="0">
                <a:cs typeface="Arial"/>
              </a:rPr>
              <a:t>Dup</a:t>
            </a:r>
            <a:r>
              <a:rPr lang="en-CA" spc="-10" dirty="0">
                <a:cs typeface="Arial"/>
              </a:rPr>
              <a:t>l</a:t>
            </a:r>
            <a:r>
              <a:rPr lang="en-CA" spc="-15" dirty="0">
                <a:cs typeface="Arial"/>
              </a:rPr>
              <a:t>e</a:t>
            </a:r>
            <a:r>
              <a:rPr lang="en-CA" spc="-25" dirty="0">
                <a:cs typeface="Arial"/>
              </a:rPr>
              <a:t>x</a:t>
            </a:r>
            <a:r>
              <a:rPr lang="en-CA" spc="-10" dirty="0">
                <a:cs typeface="Arial"/>
              </a:rPr>
              <a:t>es and tri</a:t>
            </a:r>
            <a:r>
              <a:rPr lang="en-CA" spc="-15" dirty="0">
                <a:cs typeface="Arial"/>
              </a:rPr>
              <a:t>p</a:t>
            </a:r>
            <a:r>
              <a:rPr lang="en-CA" spc="-10" dirty="0">
                <a:cs typeface="Arial"/>
              </a:rPr>
              <a:t>l</a:t>
            </a:r>
            <a:r>
              <a:rPr lang="en-CA" spc="-15" dirty="0">
                <a:cs typeface="Arial"/>
              </a:rPr>
              <a:t>e</a:t>
            </a:r>
            <a:r>
              <a:rPr lang="en-CA" spc="-25" dirty="0">
                <a:cs typeface="Arial"/>
              </a:rPr>
              <a:t>x</a:t>
            </a:r>
            <a:r>
              <a:rPr lang="en-CA" spc="-10" dirty="0">
                <a:cs typeface="Arial"/>
              </a:rPr>
              <a:t>es</a:t>
            </a:r>
            <a:r>
              <a:rPr lang="en-CA" spc="20" dirty="0">
                <a:cs typeface="Arial"/>
              </a:rPr>
              <a:t> </a:t>
            </a: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pc="-10" dirty="0">
                <a:cs typeface="Arial"/>
              </a:rPr>
              <a:t>T</a:t>
            </a:r>
            <a:r>
              <a:rPr lang="en-CA" spc="-30" dirty="0">
                <a:cs typeface="Arial"/>
              </a:rPr>
              <a:t>w</a:t>
            </a:r>
            <a:r>
              <a:rPr lang="en-CA" spc="-15" dirty="0">
                <a:cs typeface="Arial"/>
              </a:rPr>
              <a:t>o</a:t>
            </a:r>
            <a:r>
              <a:rPr lang="en-CA" spc="-5" dirty="0">
                <a:cs typeface="Arial"/>
              </a:rPr>
              <a:t>-</a:t>
            </a:r>
            <a:r>
              <a:rPr lang="en-CA" spc="-15" dirty="0">
                <a:cs typeface="Arial"/>
              </a:rPr>
              <a:t>gene</a:t>
            </a:r>
            <a:r>
              <a:rPr lang="en-CA" spc="5" dirty="0">
                <a:cs typeface="Arial"/>
              </a:rPr>
              <a:t>r</a:t>
            </a:r>
            <a:r>
              <a:rPr lang="en-CA" spc="-10" dirty="0">
                <a:cs typeface="Arial"/>
              </a:rPr>
              <a:t>at</a:t>
            </a:r>
            <a:r>
              <a:rPr lang="en-CA" spc="5" dirty="0">
                <a:cs typeface="Arial"/>
              </a:rPr>
              <a:t>i</a:t>
            </a:r>
            <a:r>
              <a:rPr lang="en-CA" spc="-15" dirty="0">
                <a:cs typeface="Arial"/>
              </a:rPr>
              <a:t>on</a:t>
            </a:r>
            <a:r>
              <a:rPr lang="en-CA" spc="50" dirty="0">
                <a:cs typeface="Arial"/>
              </a:rPr>
              <a:t> </a:t>
            </a:r>
            <a:r>
              <a:rPr lang="en-CA" spc="-15" dirty="0">
                <a:cs typeface="Arial"/>
              </a:rPr>
              <a:t>homes</a:t>
            </a:r>
          </a:p>
          <a:p>
            <a:pPr marL="850900" marR="12700" lvl="2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endParaRPr lang="en-CA" sz="1600" dirty="0">
              <a:cs typeface="Arial"/>
            </a:endParaRPr>
          </a:p>
          <a:p>
            <a:pPr marL="279400" indent="-267335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lang="en-CA" sz="1600" spc="-10" dirty="0">
                <a:cs typeface="Arial"/>
              </a:rPr>
              <a:t>There is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5" dirty="0">
                <a:cs typeface="Arial"/>
              </a:rPr>
              <a:t>a </a:t>
            </a:r>
            <a:r>
              <a:rPr lang="en-CA" sz="1600" spc="-10" dirty="0">
                <a:cs typeface="Arial"/>
              </a:rPr>
              <a:t>s</a:t>
            </a:r>
            <a:r>
              <a:rPr lang="en-CA" sz="1600" spc="-15" dirty="0">
                <a:cs typeface="Arial"/>
              </a:rPr>
              <a:t>t</a:t>
            </a:r>
            <a:r>
              <a:rPr lang="en-CA" sz="1600" spc="-10" dirty="0">
                <a:cs typeface="Arial"/>
              </a:rPr>
              <a:t>rategy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5" dirty="0">
                <a:cs typeface="Arial"/>
              </a:rPr>
              <a:t>on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l</a:t>
            </a:r>
            <a:r>
              <a:rPr lang="en-CA" sz="1600" spc="-15" dirty="0">
                <a:cs typeface="Arial"/>
              </a:rPr>
              <a:t>and</a:t>
            </a:r>
            <a:r>
              <a:rPr lang="en-CA" sz="1600" spc="25" dirty="0">
                <a:cs typeface="Arial"/>
              </a:rPr>
              <a:t> </a:t>
            </a:r>
            <a:r>
              <a:rPr lang="en-CA" sz="1600" spc="-15" dirty="0">
                <a:cs typeface="Arial"/>
              </a:rPr>
              <a:t>use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5" dirty="0">
                <a:cs typeface="Arial"/>
              </a:rPr>
              <a:t>and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the</a:t>
            </a:r>
            <a:r>
              <a:rPr lang="en-CA" sz="1600" spc="1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servici</a:t>
            </a:r>
            <a:r>
              <a:rPr lang="en-CA" sz="1600" spc="-15" dirty="0">
                <a:cs typeface="Arial"/>
              </a:rPr>
              <a:t>ng</a:t>
            </a:r>
            <a:r>
              <a:rPr lang="en-CA" sz="1600" spc="3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of</a:t>
            </a:r>
            <a:r>
              <a:rPr lang="en-CA" sz="1600" spc="-5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potential</a:t>
            </a:r>
            <a:r>
              <a:rPr lang="en-CA" sz="1600" spc="30" dirty="0">
                <a:cs typeface="Arial"/>
              </a:rPr>
              <a:t> </a:t>
            </a:r>
            <a:r>
              <a:rPr lang="en-CA" sz="1600" spc="-10" dirty="0">
                <a:cs typeface="Arial"/>
              </a:rPr>
              <a:t>lots.</a:t>
            </a:r>
            <a:endParaRPr lang="en-CA" sz="160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community has a long-term housing plan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322067" y="1583336"/>
            <a:ext cx="2106202" cy="123400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chemeClr val="tx1"/>
                </a:solidFill>
              </a:rPr>
              <a:t>A multi-faceted Housing Development Plan is in place 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67" y="265623"/>
            <a:ext cx="7188805" cy="817456"/>
          </a:xfrm>
        </p:spPr>
        <p:txBody>
          <a:bodyPr/>
          <a:lstStyle/>
          <a:p>
            <a:r>
              <a:rPr lang="en-CA" dirty="0" smtClean="0"/>
              <a:t>Questions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88751" y="1172649"/>
            <a:ext cx="7772400" cy="3070028"/>
          </a:xfrm>
          <a:noFill/>
        </p:spPr>
        <p:txBody>
          <a:bodyPr/>
          <a:lstStyle/>
          <a:p>
            <a:pPr marL="355600" marR="12700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>
                <a:solidFill>
                  <a:srgbClr val="0066A1"/>
                </a:solidFill>
                <a:cs typeface="Arial"/>
              </a:rPr>
              <a:t>Ho</a:t>
            </a:r>
            <a:r>
              <a:rPr lang="en-CA" sz="2000" spc="-25" dirty="0">
                <a:solidFill>
                  <a:srgbClr val="0066A1"/>
                </a:solidFill>
                <a:cs typeface="Arial"/>
              </a:rPr>
              <a:t>w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d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s</a:t>
            </a:r>
            <a:r>
              <a:rPr lang="en-CA" sz="2000" spc="3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0" dirty="0" smtClean="0">
                <a:solidFill>
                  <a:srgbClr val="0066A1"/>
                </a:solidFill>
                <a:cs typeface="Arial"/>
              </a:rPr>
              <a:t>our</a:t>
            </a:r>
            <a:r>
              <a:rPr lang="en-CA" sz="2000" spc="5" dirty="0" smtClean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ommun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i</a:t>
            </a:r>
            <a:r>
              <a:rPr lang="en-CA" sz="2000" spc="5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y</a:t>
            </a:r>
            <a:r>
              <a:rPr lang="en-CA" sz="2000" spc="1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omp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r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3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on these issues?</a:t>
            </a:r>
          </a:p>
          <a:p>
            <a:pPr marL="355600" marR="12700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endParaRPr lang="en-CA" sz="2000" dirty="0">
              <a:solidFill>
                <a:srgbClr val="0066A1"/>
              </a:solidFill>
            </a:endParaRP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30" dirty="0">
                <a:solidFill>
                  <a:srgbClr val="0066A1"/>
                </a:solidFill>
                <a:cs typeface="Arial"/>
              </a:rPr>
              <a:t>Wh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0" dirty="0">
                <a:solidFill>
                  <a:srgbClr val="0066A1"/>
                </a:solidFill>
                <a:cs typeface="Arial"/>
              </a:rPr>
              <a:t>i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mp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r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o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ve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m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n</a:t>
            </a:r>
            <a:r>
              <a:rPr lang="en-CA" sz="2000" spc="-5" dirty="0">
                <a:solidFill>
                  <a:srgbClr val="0066A1"/>
                </a:solidFill>
                <a:cs typeface="Arial"/>
              </a:rPr>
              <a:t>t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s</a:t>
            </a:r>
            <a:r>
              <a:rPr lang="en-CA" sz="2000" spc="4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ca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n</a:t>
            </a:r>
            <a:r>
              <a:rPr lang="en-CA" sz="2000" spc="5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0" dirty="0">
                <a:solidFill>
                  <a:srgbClr val="0066A1"/>
                </a:solidFill>
                <a:cs typeface="Arial"/>
              </a:rPr>
              <a:t>w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</a:t>
            </a:r>
            <a:r>
              <a:rPr lang="en-CA" sz="2000" spc="10" dirty="0">
                <a:solidFill>
                  <a:srgbClr val="0066A1"/>
                </a:solidFill>
                <a:cs typeface="Arial"/>
              </a:rPr>
              <a:t> </a:t>
            </a:r>
            <a:r>
              <a:rPr lang="en-CA" sz="2000" spc="-35" dirty="0">
                <a:solidFill>
                  <a:srgbClr val="0066A1"/>
                </a:solidFill>
                <a:cs typeface="Arial"/>
              </a:rPr>
              <a:t>m</a:t>
            </a:r>
            <a:r>
              <a:rPr lang="en-CA" sz="2000" spc="-15" dirty="0">
                <a:solidFill>
                  <a:srgbClr val="0066A1"/>
                </a:solidFill>
                <a:cs typeface="Arial"/>
              </a:rPr>
              <a:t>ak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e?</a:t>
            </a: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endParaRPr lang="en-CA" sz="2000" spc="-20" dirty="0">
              <a:solidFill>
                <a:srgbClr val="0066A1"/>
              </a:solidFill>
              <a:cs typeface="Arial"/>
            </a:endParaRPr>
          </a:p>
          <a:p>
            <a:pPr marL="355600" marR="525145" indent="-343535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CA" sz="2000" spc="-20" dirty="0">
                <a:solidFill>
                  <a:srgbClr val="0066A1"/>
                </a:solidFill>
                <a:cs typeface="Arial"/>
              </a:rPr>
              <a:t>What should be </a:t>
            </a:r>
            <a:r>
              <a:rPr lang="en-CA" sz="2000" spc="-20" dirty="0" smtClean="0">
                <a:solidFill>
                  <a:srgbClr val="0066A1"/>
                </a:solidFill>
                <a:cs typeface="Arial"/>
              </a:rPr>
              <a:t>our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first action to </a:t>
            </a:r>
            <a:r>
              <a:rPr lang="en-CA" sz="2000" spc="-20" dirty="0" smtClean="0">
                <a:solidFill>
                  <a:srgbClr val="0066A1"/>
                </a:solidFill>
                <a:cs typeface="Arial"/>
              </a:rPr>
              <a:t>move </a:t>
            </a:r>
            <a:r>
              <a:rPr lang="en-CA" sz="2000" spc="-20" dirty="0">
                <a:solidFill>
                  <a:srgbClr val="0066A1"/>
                </a:solidFill>
                <a:cs typeface="Arial"/>
              </a:rPr>
              <a:t>in this direction? </a:t>
            </a:r>
            <a:endParaRPr lang="en-CA" sz="2000" dirty="0">
              <a:solidFill>
                <a:srgbClr val="0066A1"/>
              </a:solidFill>
              <a:cs typeface="Arial"/>
            </a:endParaRPr>
          </a:p>
          <a:p>
            <a:pPr>
              <a:buClr>
                <a:schemeClr val="bg2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86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Thank You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29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A Sound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Blocks of a Sound Structure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4</a:t>
            </a:fld>
            <a:endParaRPr lang="en-CA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61924"/>
              </p:ext>
            </p:extLst>
          </p:nvPr>
        </p:nvGraphicFramePr>
        <p:xfrm>
          <a:off x="691978" y="1855483"/>
          <a:ext cx="7766222" cy="275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92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478921" y="1567731"/>
            <a:ext cx="5993441" cy="3265245"/>
          </a:xfrm>
        </p:spPr>
        <p:txBody>
          <a:bodyPr/>
          <a:lstStyle/>
          <a:p>
            <a:pPr marL="279400" marR="12700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z="1600" spc="5" dirty="0">
                <a:cs typeface="Arial"/>
              </a:rPr>
              <a:t>Clear roles and responsibilities for: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Chief and Council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Housing Committee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Councillor (housing portfolio holder)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Band Manager (Executive Director Or CEO)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Housing Manager</a:t>
            </a:r>
          </a:p>
          <a:p>
            <a:pPr marL="736600" marR="12700" lvl="1" indent="-266700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>
                <a:cs typeface="Arial"/>
              </a:rPr>
              <a:t>Housing Administration</a:t>
            </a:r>
          </a:p>
          <a:p>
            <a:pPr marL="185738" marR="12700" lvl="1" indent="-185738">
              <a:spcBef>
                <a:spcPts val="360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5" dirty="0" smtClean="0">
                <a:cs typeface="Arial"/>
              </a:rPr>
              <a:t>Ensure </a:t>
            </a:r>
            <a:r>
              <a:rPr lang="en-CA" spc="5" dirty="0">
                <a:cs typeface="Arial"/>
              </a:rPr>
              <a:t>roles </a:t>
            </a:r>
            <a:r>
              <a:rPr lang="en-CA" spc="5" dirty="0" smtClean="0">
                <a:cs typeface="Arial"/>
              </a:rPr>
              <a:t>&amp; responsibilities </a:t>
            </a:r>
            <a:r>
              <a:rPr lang="en-CA" spc="5" dirty="0">
                <a:cs typeface="Arial"/>
              </a:rPr>
              <a:t>are outlined in the housing policy.</a:t>
            </a:r>
          </a:p>
          <a:p>
            <a:endParaRPr lang="en-C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423" y="364068"/>
            <a:ext cx="7188805" cy="817456"/>
          </a:xfrm>
        </p:spPr>
        <p:txBody>
          <a:bodyPr/>
          <a:lstStyle/>
          <a:p>
            <a:r>
              <a:rPr lang="en-CA" dirty="0" smtClean="0">
                <a:cs typeface="Arial"/>
              </a:rPr>
              <a:t>Se</a:t>
            </a:r>
            <a:r>
              <a:rPr lang="en-CA" spc="-5" dirty="0" smtClean="0">
                <a:cs typeface="Arial"/>
              </a:rPr>
              <a:t>pa</a:t>
            </a:r>
            <a:r>
              <a:rPr lang="en-CA" dirty="0" smtClean="0">
                <a:cs typeface="Arial"/>
              </a:rPr>
              <a:t>r</a:t>
            </a:r>
            <a:r>
              <a:rPr lang="en-CA" spc="-5" dirty="0" smtClean="0">
                <a:cs typeface="Arial"/>
              </a:rPr>
              <a:t>a</a:t>
            </a:r>
            <a:r>
              <a:rPr lang="en-CA" dirty="0" smtClean="0">
                <a:cs typeface="Arial"/>
              </a:rPr>
              <a:t>t</a:t>
            </a:r>
            <a:r>
              <a:rPr lang="en-CA" spc="-5" dirty="0" smtClean="0">
                <a:cs typeface="Arial"/>
              </a:rPr>
              <a:t>ion</a:t>
            </a:r>
            <a:r>
              <a:rPr lang="en-CA" spc="25" dirty="0" smtClean="0">
                <a:cs typeface="Arial"/>
              </a:rPr>
              <a:t> </a:t>
            </a:r>
            <a:r>
              <a:rPr lang="en-CA" spc="-5" dirty="0" smtClean="0">
                <a:cs typeface="Arial"/>
              </a:rPr>
              <a:t>Be</a:t>
            </a:r>
            <a:r>
              <a:rPr lang="en-CA" dirty="0" smtClean="0">
                <a:cs typeface="Arial"/>
              </a:rPr>
              <a:t>t</a:t>
            </a:r>
            <a:r>
              <a:rPr lang="en-CA" spc="-5" dirty="0" smtClean="0">
                <a:cs typeface="Arial"/>
              </a:rPr>
              <a:t>ween</a:t>
            </a:r>
            <a:r>
              <a:rPr lang="en-CA" spc="25" dirty="0" smtClean="0">
                <a:cs typeface="Arial"/>
              </a:rPr>
              <a:t> </a:t>
            </a:r>
            <a:r>
              <a:rPr lang="en-CA" spc="-5" dirty="0" smtClean="0">
                <a:cs typeface="Arial"/>
              </a:rPr>
              <a:t>Housing And Leadership </a:t>
            </a:r>
            <a:r>
              <a:rPr lang="en-CA" dirty="0" smtClean="0">
                <a:cs typeface="Arial"/>
              </a:rPr>
              <a:t/>
            </a:r>
            <a:br>
              <a:rPr lang="en-CA" dirty="0" smtClean="0">
                <a:cs typeface="Arial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5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47926" y="1567731"/>
            <a:ext cx="2309023" cy="3088442"/>
            <a:chOff x="491456" y="2020"/>
            <a:chExt cx="2309023" cy="12718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491456" y="2020"/>
              <a:ext cx="2119784" cy="127187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80695" y="2020"/>
              <a:ext cx="2119784" cy="1271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kern="1200" spc="-5" dirty="0" smtClean="0">
                  <a:solidFill>
                    <a:schemeClr val="tx1"/>
                  </a:solidFill>
                  <a:cs typeface="Arial"/>
                </a:rPr>
                <a:t>Housing administration functions separately from political leadership. </a:t>
              </a:r>
              <a:endParaRPr lang="en-CA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6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6</a:t>
            </a:fld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324064" y="1482741"/>
            <a:ext cx="2250925" cy="3132503"/>
            <a:chOff x="2922072" y="-40036"/>
            <a:chExt cx="2250925" cy="1390730"/>
          </a:xfrm>
        </p:grpSpPr>
        <p:sp>
          <p:nvSpPr>
            <p:cNvPr id="7" name="Rectangle 6"/>
            <p:cNvSpPr/>
            <p:nvPr/>
          </p:nvSpPr>
          <p:spPr>
            <a:xfrm>
              <a:off x="2922072" y="2020"/>
              <a:ext cx="2119784" cy="13486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053213" y="-40036"/>
              <a:ext cx="2119784" cy="1319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kern="1200" spc="-5" dirty="0" smtClean="0">
                  <a:solidFill>
                    <a:schemeClr val="tx1"/>
                  </a:solidFill>
                  <a:cs typeface="Arial"/>
                </a:rPr>
                <a:t>A comprehensive housing policy ratified by the community. </a:t>
              </a:r>
              <a:endParaRPr lang="en-CA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6129" y="1322035"/>
            <a:ext cx="47202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7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endParaRPr lang="en-CA" sz="1600" spc="5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355600" marR="12700" indent="-342900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Available and clearly explained to members. </a:t>
            </a:r>
          </a:p>
          <a:p>
            <a:pPr marL="355600" marR="12700" indent="-342900">
              <a:lnSpc>
                <a:spcPct val="100000"/>
              </a:lnSpc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endParaRPr lang="en-CA" sz="1600" spc="5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355600" indent="-342900"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Addresses housing administration, operations, maintenance, financial processes, capital assets and reporting requirements. </a:t>
            </a:r>
          </a:p>
          <a:p>
            <a:pPr marL="12700">
              <a:buClr>
                <a:schemeClr val="bg2"/>
              </a:buClr>
              <a:tabLst>
                <a:tab pos="354965" algn="l"/>
              </a:tabLst>
            </a:pPr>
            <a:endParaRPr lang="en-CA" sz="1600" spc="5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355600" indent="-342900"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r>
              <a:rPr lang="en-CA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Amended 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</a:t>
            </a:r>
            <a:r>
              <a:rPr lang="en-CA" sz="16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v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r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time 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as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r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ea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liti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</a:t>
            </a:r>
            <a:r>
              <a:rPr lang="en-CA"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change and new challenges arise. </a:t>
            </a:r>
          </a:p>
          <a:p>
            <a:pPr marL="355600" indent="-342900"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endParaRPr lang="en-CA" sz="1600" spc="5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355600" indent="-342900">
              <a:buClr>
                <a:schemeClr val="bg2"/>
              </a:buClr>
              <a:buFont typeface="Wingdings"/>
              <a:buChar char=""/>
              <a:tabLst>
                <a:tab pos="354965" algn="l"/>
              </a:tabLst>
            </a:pP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Applied 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by the housing 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department 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and functions like a law. </a:t>
            </a: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60" y="359595"/>
            <a:ext cx="631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A Comprehensive Housing Policy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0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Representative Housing Committee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 flipH="1">
            <a:off x="322067" y="1565055"/>
            <a:ext cx="1940011" cy="32174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92075" lvl="0" defTabSz="711200">
              <a:spcBef>
                <a:spcPct val="0"/>
              </a:spcBef>
              <a:spcAft>
                <a:spcPct val="35000"/>
              </a:spcAft>
            </a:pPr>
            <a:r>
              <a:rPr lang="en-CA" sz="2000" kern="1200" spc="-5" dirty="0" smtClean="0">
                <a:cs typeface="Arial"/>
              </a:rPr>
              <a:t>The Housing Committee reflects the population: includes youth, elders, parents. </a:t>
            </a:r>
            <a:endParaRPr lang="en-CA" sz="2000" kern="1200" dirty="0"/>
          </a:p>
        </p:txBody>
      </p:sp>
      <p:sp>
        <p:nvSpPr>
          <p:cNvPr id="8" name="Rectangle 7"/>
          <p:cNvSpPr/>
          <p:nvPr/>
        </p:nvSpPr>
        <p:spPr>
          <a:xfrm>
            <a:off x="2462234" y="1653146"/>
            <a:ext cx="6155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marR="452755" indent="-267335">
              <a:lnSpc>
                <a:spcPct val="100000"/>
              </a:lnSpc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May </a:t>
            </a:r>
            <a:r>
              <a:rPr lang="en-CA"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be app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ointed or elected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.</a:t>
            </a:r>
          </a:p>
          <a:p>
            <a:pPr marL="279400" marR="452755" indent="-267335">
              <a:lnSpc>
                <a:spcPct val="100000"/>
              </a:lnSpc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endParaRPr lang="en-CA" sz="1600" spc="-1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279400" marR="452755" indent="-267335"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Is an advisory </a:t>
            </a: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committee—not </a:t>
            </a:r>
            <a:r>
              <a:rPr lang="en-CA"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involved in day-to-day decisions</a:t>
            </a: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.</a:t>
            </a:r>
          </a:p>
          <a:p>
            <a:pPr marL="12065" marR="452755">
              <a:spcBef>
                <a:spcPts val="335"/>
              </a:spcBef>
              <a:buClr>
                <a:schemeClr val="bg2"/>
              </a:buClr>
              <a:tabLst>
                <a:tab pos="278765" algn="l"/>
              </a:tabLst>
            </a:pPr>
            <a:endParaRPr lang="en-CA" sz="1600" spc="-1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279400" marR="452755" indent="-267335"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Se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</a:t>
            </a:r>
            <a:r>
              <a:rPr lang="en-CA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r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u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l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</a:t>
            </a:r>
            <a:r>
              <a:rPr lang="en-CA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of</a:t>
            </a:r>
            <a:r>
              <a:rPr lang="en-CA"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p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era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ion</a:t>
            </a:r>
            <a:r>
              <a:rPr lang="en-CA" sz="16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f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r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ts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elf</a:t>
            </a:r>
            <a:r>
              <a:rPr lang="en-CA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nd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m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</a:t>
            </a:r>
            <a:r>
              <a:rPr lang="en-CA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re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g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ularl</a:t>
            </a:r>
            <a:r>
              <a:rPr lang="en-CA" sz="16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y</a:t>
            </a:r>
            <a:r>
              <a:rPr lang="en-CA" sz="1600" spc="-1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.</a:t>
            </a:r>
          </a:p>
          <a:p>
            <a:pPr marL="12065" marR="452755">
              <a:spcBef>
                <a:spcPts val="335"/>
              </a:spcBef>
              <a:buClr>
                <a:schemeClr val="bg2"/>
              </a:buClr>
              <a:tabLst>
                <a:tab pos="278765" algn="l"/>
              </a:tabLst>
            </a:pPr>
            <a:endParaRPr lang="en-C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279400" marR="452755" indent="-267335"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Develops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, reviews, and / or recommends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budgets, policies, and performance measures.  </a:t>
            </a:r>
          </a:p>
          <a:p>
            <a:pPr marL="12065" marR="452755">
              <a:spcBef>
                <a:spcPts val="335"/>
              </a:spcBef>
              <a:buClr>
                <a:schemeClr val="bg2"/>
              </a:buClr>
              <a:tabLst>
                <a:tab pos="278765" algn="l"/>
              </a:tabLst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  <a:p>
            <a:pPr marL="279400" marR="452755" indent="-267335">
              <a:spcBef>
                <a:spcPts val="335"/>
              </a:spcBef>
              <a:buClr>
                <a:schemeClr val="bg2"/>
              </a:buClr>
              <a:buFont typeface="Wingdings"/>
              <a:buChar char=""/>
              <a:tabLst>
                <a:tab pos="278765" algn="l"/>
              </a:tabLst>
            </a:pP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Is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</a:t>
            </a: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link</a:t>
            </a:r>
            <a:r>
              <a:rPr lang="en-CA"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b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w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e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n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he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h</a:t>
            </a:r>
            <a:r>
              <a:rPr lang="en-CA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u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ing</a:t>
            </a:r>
            <a:r>
              <a:rPr lang="en-CA" sz="16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department</a:t>
            </a:r>
            <a:r>
              <a:rPr lang="en-CA" sz="1600" spc="-4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and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he</a:t>
            </a:r>
            <a:r>
              <a:rPr lang="en-CA"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 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c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</a:t>
            </a:r>
            <a:r>
              <a:rPr lang="en-CA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mm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u</a:t>
            </a:r>
            <a:r>
              <a:rPr lang="en-CA" sz="16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n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i</a:t>
            </a:r>
            <a:r>
              <a:rPr lang="en-CA" sz="16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t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y.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1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2653562" y="1533644"/>
            <a:ext cx="5973780" cy="3081600"/>
          </a:xfrm>
        </p:spPr>
        <p:txBody>
          <a:bodyPr/>
          <a:lstStyle/>
          <a:p>
            <a:pPr marL="279400" marR="452755" indent="-267335">
              <a:lnSpc>
                <a:spcPct val="100000"/>
              </a:lnSpc>
              <a:spcBef>
                <a:spcPts val="335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pc="-10" dirty="0" smtClean="0">
                <a:cs typeface="Arial"/>
              </a:rPr>
              <a:t>In </a:t>
            </a:r>
            <a:r>
              <a:rPr lang="en-CA" spc="-10" dirty="0">
                <a:cs typeface="Arial"/>
              </a:rPr>
              <a:t>practice, this means: </a:t>
            </a:r>
          </a:p>
          <a:p>
            <a:pPr marL="869315" marR="452755" lvl="2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278765" algn="l"/>
              </a:tabLst>
            </a:pPr>
            <a:r>
              <a:rPr lang="en-CA" sz="1600" spc="-10" dirty="0" smtClean="0">
                <a:cs typeface="Arial"/>
              </a:rPr>
              <a:t>Leadership support </a:t>
            </a:r>
          </a:p>
          <a:p>
            <a:pPr marL="869315" marR="452755" lvl="2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278765" algn="l"/>
              </a:tabLst>
            </a:pPr>
            <a:r>
              <a:rPr lang="en-CA" sz="1600" spc="-10" dirty="0" smtClean="0">
                <a:cs typeface="Arial"/>
              </a:rPr>
              <a:t>respect </a:t>
            </a:r>
            <a:r>
              <a:rPr lang="en-CA" sz="1600" spc="-10" dirty="0">
                <a:cs typeface="Arial"/>
              </a:rPr>
              <a:t>for the housing staff’s knowledge and accomplishments; </a:t>
            </a:r>
          </a:p>
          <a:p>
            <a:pPr marL="869315" marR="452755" lvl="2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278765" algn="l"/>
              </a:tabLst>
            </a:pPr>
            <a:r>
              <a:rPr lang="en-CA" sz="1600" spc="-10" dirty="0">
                <a:cs typeface="Arial"/>
              </a:rPr>
              <a:t>clearly established decision-making powers for housing staff;</a:t>
            </a:r>
          </a:p>
          <a:p>
            <a:pPr marL="869315" marR="452755" lvl="2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278765" algn="l"/>
              </a:tabLst>
            </a:pPr>
            <a:r>
              <a:rPr lang="en-CA" sz="1600" spc="-10" dirty="0">
                <a:cs typeface="Arial"/>
              </a:rPr>
              <a:t>ongoing training of employees; and</a:t>
            </a:r>
          </a:p>
          <a:p>
            <a:pPr marL="869315" marR="452755" lvl="2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Ø"/>
              <a:tabLst>
                <a:tab pos="278765" algn="l"/>
              </a:tabLst>
            </a:pPr>
            <a:r>
              <a:rPr lang="en-CA" sz="1600" spc="-10" dirty="0">
                <a:cs typeface="Arial"/>
              </a:rPr>
              <a:t>adequate succession planning. </a:t>
            </a:r>
          </a:p>
          <a:p>
            <a:endParaRPr lang="en-CA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428935"/>
            <a:ext cx="7188805" cy="817456"/>
          </a:xfrm>
        </p:spPr>
        <p:txBody>
          <a:bodyPr/>
          <a:lstStyle/>
          <a:p>
            <a:r>
              <a:rPr lang="en-CA" spc="-5" dirty="0">
                <a:cs typeface="Arial"/>
              </a:rPr>
              <a:t>Policies that protect and support the housing staff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202175" y="1533644"/>
            <a:ext cx="2119784" cy="3217605"/>
            <a:chOff x="1644979" y="1487890"/>
            <a:chExt cx="2119784" cy="1271870"/>
          </a:xfrm>
        </p:grpSpPr>
        <p:sp>
          <p:nvSpPr>
            <p:cNvPr id="7" name="Rectangle 6"/>
            <p:cNvSpPr/>
            <p:nvPr/>
          </p:nvSpPr>
          <p:spPr>
            <a:xfrm>
              <a:off x="1644979" y="1487890"/>
              <a:ext cx="2119784" cy="12718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644979" y="1487890"/>
              <a:ext cx="2119784" cy="1271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20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33778" y="1778444"/>
            <a:ext cx="1993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452755">
              <a:lnSpc>
                <a:spcPct val="100000"/>
              </a:lnSpc>
              <a:spcBef>
                <a:spcPts val="335"/>
              </a:spcBef>
              <a:tabLst>
                <a:tab pos="278765" algn="l"/>
              </a:tabLst>
            </a:pPr>
            <a:r>
              <a:rPr lang="en-CA" sz="2000" spc="-10" dirty="0" smtClean="0">
                <a:solidFill>
                  <a:schemeClr val="bg1"/>
                </a:solidFill>
                <a:latin typeface="+mn-lt"/>
                <a:cs typeface="Arial"/>
              </a:rPr>
              <a:t>Support for housing staff is reflected in  Human Resource policies and Band </a:t>
            </a:r>
            <a:r>
              <a:rPr lang="en-CA" sz="2000" spc="-10" dirty="0">
                <a:solidFill>
                  <a:schemeClr val="bg1"/>
                </a:solidFill>
                <a:latin typeface="+mn-lt"/>
                <a:cs typeface="Arial"/>
              </a:rPr>
              <a:t>Council </a:t>
            </a:r>
            <a:r>
              <a:rPr lang="en-CA" sz="2000" spc="-10" dirty="0" smtClean="0">
                <a:solidFill>
                  <a:schemeClr val="bg1"/>
                </a:solidFill>
                <a:latin typeface="+mn-lt"/>
                <a:cs typeface="Arial"/>
              </a:rPr>
              <a:t>Resolutions. </a:t>
            </a:r>
            <a:endParaRPr lang="en-CA" sz="2000" spc="-1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67" y="402314"/>
            <a:ext cx="7188805" cy="817456"/>
          </a:xfrm>
        </p:spPr>
        <p:txBody>
          <a:bodyPr/>
          <a:lstStyle/>
          <a:p>
            <a:r>
              <a:rPr lang="en-CA" dirty="0" smtClean="0">
                <a:cs typeface="Arial"/>
              </a:rPr>
              <a:t>Technical </a:t>
            </a:r>
            <a:r>
              <a:rPr lang="en-CA" dirty="0">
                <a:cs typeface="Arial"/>
              </a:rPr>
              <a:t>resources / technological capacity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2320304" y="1630719"/>
            <a:ext cx="5175695" cy="3202173"/>
          </a:xfrm>
        </p:spPr>
        <p:txBody>
          <a:bodyPr/>
          <a:lstStyle/>
          <a:p>
            <a:pPr marL="279400" marR="12700" indent="-266700">
              <a:lnSpc>
                <a:spcPct val="110000"/>
              </a:lnSpc>
              <a:spcBef>
                <a:spcPts val="359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dirty="0" smtClean="0">
                <a:cs typeface="Arial" panose="020B0604020202020204" pitchFamily="34" charset="0"/>
              </a:rPr>
              <a:t>Resources </a:t>
            </a:r>
            <a:r>
              <a:rPr lang="en-CA" dirty="0">
                <a:cs typeface="Arial" panose="020B0604020202020204" pitchFamily="34" charset="0"/>
              </a:rPr>
              <a:t>are available for:</a:t>
            </a:r>
          </a:p>
          <a:p>
            <a:pPr marL="850900" marR="12700" lvl="2" indent="-26670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z="1600" dirty="0">
                <a:cs typeface="Arial" panose="020B0604020202020204" pitchFamily="34" charset="0"/>
              </a:rPr>
              <a:t>Training and education of tradespeople and housing managers </a:t>
            </a:r>
          </a:p>
          <a:p>
            <a:pPr marL="850900" marR="12700" lvl="2" indent="-26670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z="1600" dirty="0">
                <a:cs typeface="Arial" panose="020B0604020202020204" pitchFamily="34" charset="0"/>
              </a:rPr>
              <a:t>Up to date technology that can capture measurable results of housing operations </a:t>
            </a:r>
          </a:p>
          <a:p>
            <a:pPr marL="850900" marR="12700" lvl="2" indent="-26670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z="1600" dirty="0">
                <a:cs typeface="Arial" panose="020B0604020202020204" pitchFamily="34" charset="0"/>
              </a:rPr>
              <a:t>Policy development and implementation </a:t>
            </a:r>
          </a:p>
          <a:p>
            <a:pPr marL="850900" marR="12700" lvl="2" indent="-26670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78765" algn="l"/>
              </a:tabLst>
            </a:pPr>
            <a:r>
              <a:rPr lang="en-CA" sz="1600" dirty="0">
                <a:cs typeface="Arial" panose="020B0604020202020204" pitchFamily="34" charset="0"/>
              </a:rPr>
              <a:t>Implementation of </a:t>
            </a:r>
            <a:r>
              <a:rPr lang="en-CA" sz="1600" dirty="0" smtClean="0">
                <a:cs typeface="Arial" panose="020B0604020202020204" pitchFamily="34" charset="0"/>
              </a:rPr>
              <a:t>annual and long-term maintenance and capital replacement plans </a:t>
            </a:r>
            <a:endParaRPr lang="en-CA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253545" y="1615227"/>
            <a:ext cx="2119784" cy="3233159"/>
            <a:chOff x="3818817" y="1301948"/>
            <a:chExt cx="2119784" cy="3233159"/>
          </a:xfrm>
        </p:grpSpPr>
        <p:sp>
          <p:nvSpPr>
            <p:cNvPr id="8" name="Rectangle 7"/>
            <p:cNvSpPr/>
            <p:nvPr/>
          </p:nvSpPr>
          <p:spPr>
            <a:xfrm>
              <a:off x="3818817" y="1301948"/>
              <a:ext cx="2119784" cy="32331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818817" y="1330586"/>
              <a:ext cx="2119784" cy="106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6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8835" y="1890445"/>
            <a:ext cx="146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627" y="2290555"/>
            <a:ext cx="1741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spcAft>
                <a:spcPct val="35000"/>
              </a:spcAft>
            </a:pPr>
            <a:r>
              <a:rPr lang="en-CA" sz="2000" dirty="0">
                <a:solidFill>
                  <a:schemeClr val="bg1"/>
                </a:solidFill>
                <a:latin typeface="+mn-lt"/>
                <a:cs typeface="Arial"/>
              </a:rPr>
              <a:t>Adequate </a:t>
            </a:r>
            <a:r>
              <a:rPr lang="en-CA" sz="2000" dirty="0" smtClean="0">
                <a:solidFill>
                  <a:schemeClr val="bg1"/>
                </a:solidFill>
                <a:latin typeface="+mn-lt"/>
                <a:cs typeface="Arial"/>
              </a:rPr>
              <a:t>financial resources, technology and technical capacity. </a:t>
            </a: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619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1406</TotalTime>
  <Words>932</Words>
  <Application>Microsoft Office PowerPoint</Application>
  <PresentationFormat>On-screen Show (16:9)</PresentationFormat>
  <Paragraphs>187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Times New Roman</vt:lpstr>
      <vt:lpstr>Wingdings</vt:lpstr>
      <vt:lpstr>CorpPPT_Template_16X9_EN</vt:lpstr>
      <vt:lpstr>PowerPoint Presentation</vt:lpstr>
      <vt:lpstr>The Essentials: </vt:lpstr>
      <vt:lpstr>1.  A Sound Structure </vt:lpstr>
      <vt:lpstr>Building Blocks of a Sound Structure </vt:lpstr>
      <vt:lpstr>Separation Between Housing And Leadership  </vt:lpstr>
      <vt:lpstr>PowerPoint Presentation</vt:lpstr>
      <vt:lpstr>A Representative Housing Committee</vt:lpstr>
      <vt:lpstr>Policies that protect and support the housing staff  </vt:lpstr>
      <vt:lpstr>Technical resources / technological capacity  </vt:lpstr>
      <vt:lpstr>Questions </vt:lpstr>
      <vt:lpstr>2.  Responsible Management </vt:lpstr>
      <vt:lpstr>Responsible Management includes: </vt:lpstr>
      <vt:lpstr>Financial Planning is Realistic and Consistent </vt:lpstr>
      <vt:lpstr>Operating Agreements are respected </vt:lpstr>
      <vt:lpstr>Tenants are selected fairly  </vt:lpstr>
      <vt:lpstr>Questions </vt:lpstr>
      <vt:lpstr>3.  Community Mobilization / Buy-In </vt:lpstr>
      <vt:lpstr>Community mobilization / buy-in requires: </vt:lpstr>
      <vt:lpstr>Members are consulted and decisions are transparent    </vt:lpstr>
      <vt:lpstr>The community is aware of financial issues  </vt:lpstr>
      <vt:lpstr>Members are informed on basic home maintenance </vt:lpstr>
      <vt:lpstr>The community has a long-term housing plan </vt:lpstr>
      <vt:lpstr>Questions 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91</cp:revision>
  <cp:lastPrinted>2018-04-23T20:23:16Z</cp:lastPrinted>
  <dcterms:created xsi:type="dcterms:W3CDTF">2016-08-12T21:17:59Z</dcterms:created>
  <dcterms:modified xsi:type="dcterms:W3CDTF">2018-06-11T13:43:26Z</dcterms:modified>
</cp:coreProperties>
</file>