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7" r:id="rId1"/>
  </p:sldMasterIdLst>
  <p:notesMasterIdLst>
    <p:notesMasterId r:id="rId48"/>
  </p:notesMasterIdLst>
  <p:sldIdLst>
    <p:sldId id="256" r:id="rId2"/>
    <p:sldId id="317" r:id="rId3"/>
    <p:sldId id="342" r:id="rId4"/>
    <p:sldId id="679" r:id="rId5"/>
    <p:sldId id="629" r:id="rId6"/>
    <p:sldId id="630" r:id="rId7"/>
    <p:sldId id="258" r:id="rId8"/>
    <p:sldId id="355" r:id="rId9"/>
    <p:sldId id="396" r:id="rId10"/>
    <p:sldId id="390" r:id="rId11"/>
    <p:sldId id="412" r:id="rId12"/>
    <p:sldId id="318" r:id="rId13"/>
    <p:sldId id="369" r:id="rId14"/>
    <p:sldId id="676" r:id="rId15"/>
    <p:sldId id="257" r:id="rId16"/>
    <p:sldId id="674" r:id="rId17"/>
    <p:sldId id="286" r:id="rId18"/>
    <p:sldId id="260" r:id="rId19"/>
    <p:sldId id="263" r:id="rId20"/>
    <p:sldId id="379" r:id="rId21"/>
    <p:sldId id="277" r:id="rId22"/>
    <p:sldId id="380" r:id="rId23"/>
    <p:sldId id="421" r:id="rId24"/>
    <p:sldId id="284" r:id="rId25"/>
    <p:sldId id="287" r:id="rId26"/>
    <p:sldId id="276" r:id="rId27"/>
    <p:sldId id="270" r:id="rId28"/>
    <p:sldId id="267" r:id="rId29"/>
    <p:sldId id="675" r:id="rId30"/>
    <p:sldId id="678" r:id="rId31"/>
    <p:sldId id="419" r:id="rId32"/>
    <p:sldId id="658" r:id="rId33"/>
    <p:sldId id="682" r:id="rId34"/>
    <p:sldId id="677" r:id="rId35"/>
    <p:sldId id="297" r:id="rId36"/>
    <p:sldId id="305" r:id="rId37"/>
    <p:sldId id="364" r:id="rId38"/>
    <p:sldId id="673" r:id="rId39"/>
    <p:sldId id="295" r:id="rId40"/>
    <p:sldId id="392" r:id="rId41"/>
    <p:sldId id="680" r:id="rId42"/>
    <p:sldId id="268" r:id="rId43"/>
    <p:sldId id="265" r:id="rId44"/>
    <p:sldId id="266" r:id="rId45"/>
    <p:sldId id="681" r:id="rId46"/>
    <p:sldId id="328"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86864" autoAdjust="0"/>
  </p:normalViewPr>
  <p:slideViewPr>
    <p:cSldViewPr snapToGrid="0" snapToObjects="1">
      <p:cViewPr>
        <p:scale>
          <a:sx n="96" d="100"/>
          <a:sy n="96" d="100"/>
        </p:scale>
        <p:origin x="72" y="-54"/>
      </p:cViewPr>
      <p:guideLst>
        <p:guide orient="horz" pos="2160"/>
        <p:guide pos="3840"/>
      </p:guideLst>
    </p:cSldViewPr>
  </p:slideViewPr>
  <p:notesTextViewPr>
    <p:cViewPr>
      <p:scale>
        <a:sx n="1" d="1"/>
        <a:sy n="1" d="1"/>
      </p:scale>
      <p:origin x="0" y="0"/>
    </p:cViewPr>
  </p:notesTextViewPr>
  <p:notesViewPr>
    <p:cSldViewPr snapToGrid="0" snapToObjects="1">
      <p:cViewPr>
        <p:scale>
          <a:sx n="140" d="100"/>
          <a:sy n="140" d="100"/>
        </p:scale>
        <p:origin x="-1380" y="103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5B4274-BE68-064D-8ADA-0FD9650C56EB}" type="doc">
      <dgm:prSet loTypeId="urn:microsoft.com/office/officeart/2005/8/layout/pyramid1" loCatId="" qsTypeId="urn:microsoft.com/office/officeart/2005/8/quickstyle/3D3" qsCatId="3D" csTypeId="urn:microsoft.com/office/officeart/2005/8/colors/accent4_2" csCatId="accent4" phldr="1"/>
      <dgm:spPr/>
    </dgm:pt>
    <dgm:pt modelId="{6C0FE35C-5B37-224A-A4A7-1E43625A7BEF}">
      <dgm:prSet phldrT="[Text]"/>
      <dgm:spPr>
        <a:solidFill>
          <a:schemeClr val="accent6"/>
        </a:solidFill>
      </dgm:spPr>
      <dgm:t>
        <a:bodyPr/>
        <a:lstStyle/>
        <a:p>
          <a:r>
            <a:rPr lang="fr-CA" noProof="0" dirty="0"/>
            <a:t>Décès prématuré</a:t>
          </a:r>
        </a:p>
      </dgm:t>
    </dgm:pt>
    <dgm:pt modelId="{C59A03FC-3B25-B746-8B3E-2135A0A2F2A7}" type="parTrans" cxnId="{C9245AF2-EA32-F44A-8565-A51B8452297B}">
      <dgm:prSet/>
      <dgm:spPr/>
      <dgm:t>
        <a:bodyPr/>
        <a:lstStyle/>
        <a:p>
          <a:endParaRPr lang="en-US"/>
        </a:p>
      </dgm:t>
    </dgm:pt>
    <dgm:pt modelId="{F4E3766F-76A2-014A-B9F6-F41CDC736B3C}" type="sibTrans" cxnId="{C9245AF2-EA32-F44A-8565-A51B8452297B}">
      <dgm:prSet/>
      <dgm:spPr/>
      <dgm:t>
        <a:bodyPr/>
        <a:lstStyle/>
        <a:p>
          <a:endParaRPr lang="en-US"/>
        </a:p>
      </dgm:t>
    </dgm:pt>
    <dgm:pt modelId="{8560E7A0-6DB9-364C-8863-B8487ED4C205}">
      <dgm:prSet phldrT="[Text]"/>
      <dgm:spPr>
        <a:solidFill>
          <a:srgbClr val="C00000"/>
        </a:solidFill>
      </dgm:spPr>
      <dgm:t>
        <a:bodyPr/>
        <a:lstStyle/>
        <a:p>
          <a:r>
            <a:rPr lang="fr-CA" noProof="0" dirty="0"/>
            <a:t>Maladie, invalidité et problèmes sociaux</a:t>
          </a:r>
        </a:p>
      </dgm:t>
    </dgm:pt>
    <dgm:pt modelId="{1BB1365E-E792-194B-B427-D92B8E05CE6B}" type="parTrans" cxnId="{3D7BA290-EEAD-AA44-8A42-8543BAC117BA}">
      <dgm:prSet/>
      <dgm:spPr/>
      <dgm:t>
        <a:bodyPr/>
        <a:lstStyle/>
        <a:p>
          <a:endParaRPr lang="en-US"/>
        </a:p>
      </dgm:t>
    </dgm:pt>
    <dgm:pt modelId="{56191C4F-20D5-3A46-921E-F957189A55E7}" type="sibTrans" cxnId="{3D7BA290-EEAD-AA44-8A42-8543BAC117BA}">
      <dgm:prSet/>
      <dgm:spPr/>
      <dgm:t>
        <a:bodyPr/>
        <a:lstStyle/>
        <a:p>
          <a:endParaRPr lang="en-US"/>
        </a:p>
      </dgm:t>
    </dgm:pt>
    <dgm:pt modelId="{78A84652-E416-7049-AE9B-63C5131769A7}">
      <dgm:prSet phldrT="[Text]"/>
      <dgm:spPr>
        <a:solidFill>
          <a:srgbClr val="C00000"/>
        </a:solidFill>
      </dgm:spPr>
      <dgm:t>
        <a:bodyPr/>
        <a:lstStyle/>
        <a:p>
          <a:r>
            <a:rPr lang="fr-CA" dirty="0"/>
            <a:t>Adoption de comportements à risque pour la santé</a:t>
          </a:r>
          <a:endParaRPr lang="en-US" dirty="0"/>
        </a:p>
      </dgm:t>
    </dgm:pt>
    <dgm:pt modelId="{C9DFC439-5E4A-B64A-97C8-FA543746D40E}" type="parTrans" cxnId="{79E2DF7A-B2C7-D442-BEAF-D554CFF7FC74}">
      <dgm:prSet/>
      <dgm:spPr/>
      <dgm:t>
        <a:bodyPr/>
        <a:lstStyle/>
        <a:p>
          <a:endParaRPr lang="en-US"/>
        </a:p>
      </dgm:t>
    </dgm:pt>
    <dgm:pt modelId="{A20B2A22-0C66-3341-8341-B129B16DF8CF}" type="sibTrans" cxnId="{79E2DF7A-B2C7-D442-BEAF-D554CFF7FC74}">
      <dgm:prSet/>
      <dgm:spPr/>
      <dgm:t>
        <a:bodyPr/>
        <a:lstStyle/>
        <a:p>
          <a:endParaRPr lang="en-US"/>
        </a:p>
      </dgm:t>
    </dgm:pt>
    <dgm:pt modelId="{0E363AAF-4F5E-D044-A4E3-8322A15F2AB1}">
      <dgm:prSet phldrT="[Text]"/>
      <dgm:spPr>
        <a:solidFill>
          <a:srgbClr val="C00000"/>
        </a:solidFill>
      </dgm:spPr>
      <dgm:t>
        <a:bodyPr/>
        <a:lstStyle/>
        <a:p>
          <a:r>
            <a:rPr lang="fr-CA" dirty="0"/>
            <a:t>Déficience sociale, émotionnelle et cognitive</a:t>
          </a:r>
          <a:endParaRPr lang="en-US" dirty="0"/>
        </a:p>
      </dgm:t>
    </dgm:pt>
    <dgm:pt modelId="{40643F2F-8413-4840-8FAE-EA5007EDB3BC}" type="parTrans" cxnId="{5056B59E-5D51-6E4F-B127-CF27BC7A538E}">
      <dgm:prSet/>
      <dgm:spPr/>
      <dgm:t>
        <a:bodyPr/>
        <a:lstStyle/>
        <a:p>
          <a:endParaRPr lang="en-US"/>
        </a:p>
      </dgm:t>
    </dgm:pt>
    <dgm:pt modelId="{395C9830-E271-7048-A575-821C8447DC76}" type="sibTrans" cxnId="{5056B59E-5D51-6E4F-B127-CF27BC7A538E}">
      <dgm:prSet/>
      <dgm:spPr/>
      <dgm:t>
        <a:bodyPr/>
        <a:lstStyle/>
        <a:p>
          <a:endParaRPr lang="en-US"/>
        </a:p>
      </dgm:t>
    </dgm:pt>
    <dgm:pt modelId="{2AECFC8D-F2C9-BD44-8BDE-14766DCB1CD9}">
      <dgm:prSet phldrT="[Text]"/>
      <dgm:spPr>
        <a:solidFill>
          <a:srgbClr val="C00000"/>
        </a:solidFill>
      </dgm:spPr>
      <dgm:t>
        <a:bodyPr/>
        <a:lstStyle/>
        <a:p>
          <a:r>
            <a:rPr lang="fr-CA" noProof="0" dirty="0" err="1"/>
            <a:t>Neurodéveloppement</a:t>
          </a:r>
          <a:r>
            <a:rPr lang="fr-CA" noProof="0" dirty="0"/>
            <a:t> perturbé</a:t>
          </a:r>
        </a:p>
      </dgm:t>
    </dgm:pt>
    <dgm:pt modelId="{2D1F8A9B-B9E9-AC44-9CCD-FC36334F114B}" type="parTrans" cxnId="{A6697CC7-5A5D-784C-A096-EC6B9E5B4DCD}">
      <dgm:prSet/>
      <dgm:spPr/>
      <dgm:t>
        <a:bodyPr/>
        <a:lstStyle/>
        <a:p>
          <a:endParaRPr lang="en-US"/>
        </a:p>
      </dgm:t>
    </dgm:pt>
    <dgm:pt modelId="{52DABA58-9F1F-3342-8FC4-23252FFC6D80}" type="sibTrans" cxnId="{A6697CC7-5A5D-784C-A096-EC6B9E5B4DCD}">
      <dgm:prSet/>
      <dgm:spPr/>
      <dgm:t>
        <a:bodyPr/>
        <a:lstStyle/>
        <a:p>
          <a:endParaRPr lang="en-US"/>
        </a:p>
      </dgm:t>
    </dgm:pt>
    <dgm:pt modelId="{A3035986-D937-874D-B9E2-87F0DD9DCB86}">
      <dgm:prSet phldrT="[Text]"/>
      <dgm:spPr>
        <a:solidFill>
          <a:srgbClr val="C00000"/>
        </a:solidFill>
      </dgm:spPr>
      <dgm:t>
        <a:bodyPr/>
        <a:lstStyle/>
        <a:p>
          <a:r>
            <a:rPr lang="fr-CA" noProof="0" dirty="0"/>
            <a:t>Expériences néfastes de l’enfance</a:t>
          </a:r>
        </a:p>
      </dgm:t>
    </dgm:pt>
    <dgm:pt modelId="{E75A5193-CE37-874E-A342-9B916F51B82B}" type="parTrans" cxnId="{D20C7EB2-584D-6C4C-B6A2-45C5FF1293E3}">
      <dgm:prSet/>
      <dgm:spPr/>
      <dgm:t>
        <a:bodyPr/>
        <a:lstStyle/>
        <a:p>
          <a:endParaRPr lang="en-US"/>
        </a:p>
      </dgm:t>
    </dgm:pt>
    <dgm:pt modelId="{CA051A04-9E73-394E-BFDF-5EC7B2A6F241}" type="sibTrans" cxnId="{D20C7EB2-584D-6C4C-B6A2-45C5FF1293E3}">
      <dgm:prSet/>
      <dgm:spPr/>
      <dgm:t>
        <a:bodyPr/>
        <a:lstStyle/>
        <a:p>
          <a:endParaRPr lang="en-US"/>
        </a:p>
      </dgm:t>
    </dgm:pt>
    <dgm:pt modelId="{0281C518-05E3-EF4A-A943-A3260DBAB307}" type="pres">
      <dgm:prSet presAssocID="{525B4274-BE68-064D-8ADA-0FD9650C56EB}" presName="Name0" presStyleCnt="0">
        <dgm:presLayoutVars>
          <dgm:dir/>
          <dgm:animLvl val="lvl"/>
          <dgm:resizeHandles val="exact"/>
        </dgm:presLayoutVars>
      </dgm:prSet>
      <dgm:spPr/>
    </dgm:pt>
    <dgm:pt modelId="{6200AC0A-5DEB-3E41-8D9B-151B27E9BAA4}" type="pres">
      <dgm:prSet presAssocID="{6C0FE35C-5B37-224A-A4A7-1E43625A7BEF}" presName="Name8" presStyleCnt="0"/>
      <dgm:spPr/>
    </dgm:pt>
    <dgm:pt modelId="{CE944C98-C9CF-F745-A830-E23000C19C0B}" type="pres">
      <dgm:prSet presAssocID="{6C0FE35C-5B37-224A-A4A7-1E43625A7BEF}" presName="level" presStyleLbl="node1" presStyleIdx="0" presStyleCnt="6">
        <dgm:presLayoutVars>
          <dgm:chMax val="1"/>
          <dgm:bulletEnabled val="1"/>
        </dgm:presLayoutVars>
      </dgm:prSet>
      <dgm:spPr/>
    </dgm:pt>
    <dgm:pt modelId="{916EBCFC-12A1-E94D-9884-29C045F74B1D}" type="pres">
      <dgm:prSet presAssocID="{6C0FE35C-5B37-224A-A4A7-1E43625A7BEF}" presName="levelTx" presStyleLbl="revTx" presStyleIdx="0" presStyleCnt="0">
        <dgm:presLayoutVars>
          <dgm:chMax val="1"/>
          <dgm:bulletEnabled val="1"/>
        </dgm:presLayoutVars>
      </dgm:prSet>
      <dgm:spPr/>
    </dgm:pt>
    <dgm:pt modelId="{36FC85E8-F085-0C46-A219-B062B1AA5F10}" type="pres">
      <dgm:prSet presAssocID="{8560E7A0-6DB9-364C-8863-B8487ED4C205}" presName="Name8" presStyleCnt="0"/>
      <dgm:spPr/>
    </dgm:pt>
    <dgm:pt modelId="{CA47A020-77EE-A34E-B077-3FE29E4BA00E}" type="pres">
      <dgm:prSet presAssocID="{8560E7A0-6DB9-364C-8863-B8487ED4C205}" presName="level" presStyleLbl="node1" presStyleIdx="1" presStyleCnt="6">
        <dgm:presLayoutVars>
          <dgm:chMax val="1"/>
          <dgm:bulletEnabled val="1"/>
        </dgm:presLayoutVars>
      </dgm:prSet>
      <dgm:spPr/>
    </dgm:pt>
    <dgm:pt modelId="{76FB37DF-AB49-8844-B489-D0F97F34C63D}" type="pres">
      <dgm:prSet presAssocID="{8560E7A0-6DB9-364C-8863-B8487ED4C205}" presName="levelTx" presStyleLbl="revTx" presStyleIdx="0" presStyleCnt="0">
        <dgm:presLayoutVars>
          <dgm:chMax val="1"/>
          <dgm:bulletEnabled val="1"/>
        </dgm:presLayoutVars>
      </dgm:prSet>
      <dgm:spPr/>
    </dgm:pt>
    <dgm:pt modelId="{C08926A8-E5FD-0B4F-ACA0-5EDCD874ECC7}" type="pres">
      <dgm:prSet presAssocID="{78A84652-E416-7049-AE9B-63C5131769A7}" presName="Name8" presStyleCnt="0"/>
      <dgm:spPr/>
    </dgm:pt>
    <dgm:pt modelId="{7E33A68B-3F66-AB4B-9D1C-52E38B091C31}" type="pres">
      <dgm:prSet presAssocID="{78A84652-E416-7049-AE9B-63C5131769A7}" presName="level" presStyleLbl="node1" presStyleIdx="2" presStyleCnt="6">
        <dgm:presLayoutVars>
          <dgm:chMax val="1"/>
          <dgm:bulletEnabled val="1"/>
        </dgm:presLayoutVars>
      </dgm:prSet>
      <dgm:spPr/>
    </dgm:pt>
    <dgm:pt modelId="{8899A2AC-43EA-1249-AAD1-BB5239AF32C0}" type="pres">
      <dgm:prSet presAssocID="{78A84652-E416-7049-AE9B-63C5131769A7}" presName="levelTx" presStyleLbl="revTx" presStyleIdx="0" presStyleCnt="0">
        <dgm:presLayoutVars>
          <dgm:chMax val="1"/>
          <dgm:bulletEnabled val="1"/>
        </dgm:presLayoutVars>
      </dgm:prSet>
      <dgm:spPr/>
    </dgm:pt>
    <dgm:pt modelId="{CCEC581A-7FC2-A344-8BDF-53D0C6243922}" type="pres">
      <dgm:prSet presAssocID="{0E363AAF-4F5E-D044-A4E3-8322A15F2AB1}" presName="Name8" presStyleCnt="0"/>
      <dgm:spPr/>
    </dgm:pt>
    <dgm:pt modelId="{619330F5-459A-854F-B74C-BA4C15EA88ED}" type="pres">
      <dgm:prSet presAssocID="{0E363AAF-4F5E-D044-A4E3-8322A15F2AB1}" presName="level" presStyleLbl="node1" presStyleIdx="3" presStyleCnt="6">
        <dgm:presLayoutVars>
          <dgm:chMax val="1"/>
          <dgm:bulletEnabled val="1"/>
        </dgm:presLayoutVars>
      </dgm:prSet>
      <dgm:spPr/>
    </dgm:pt>
    <dgm:pt modelId="{86F1CC93-BBB6-3543-ADAF-B2DE9BF220D2}" type="pres">
      <dgm:prSet presAssocID="{0E363AAF-4F5E-D044-A4E3-8322A15F2AB1}" presName="levelTx" presStyleLbl="revTx" presStyleIdx="0" presStyleCnt="0">
        <dgm:presLayoutVars>
          <dgm:chMax val="1"/>
          <dgm:bulletEnabled val="1"/>
        </dgm:presLayoutVars>
      </dgm:prSet>
      <dgm:spPr/>
    </dgm:pt>
    <dgm:pt modelId="{D28BD466-4DBD-0544-9093-6D758AF6ECCE}" type="pres">
      <dgm:prSet presAssocID="{2AECFC8D-F2C9-BD44-8BDE-14766DCB1CD9}" presName="Name8" presStyleCnt="0"/>
      <dgm:spPr/>
    </dgm:pt>
    <dgm:pt modelId="{110F6712-A023-B240-BFAD-DE523AABDD2D}" type="pres">
      <dgm:prSet presAssocID="{2AECFC8D-F2C9-BD44-8BDE-14766DCB1CD9}" presName="level" presStyleLbl="node1" presStyleIdx="4" presStyleCnt="6">
        <dgm:presLayoutVars>
          <dgm:chMax val="1"/>
          <dgm:bulletEnabled val="1"/>
        </dgm:presLayoutVars>
      </dgm:prSet>
      <dgm:spPr/>
    </dgm:pt>
    <dgm:pt modelId="{892C5D42-D428-E04E-AD3C-E4F624220FEE}" type="pres">
      <dgm:prSet presAssocID="{2AECFC8D-F2C9-BD44-8BDE-14766DCB1CD9}" presName="levelTx" presStyleLbl="revTx" presStyleIdx="0" presStyleCnt="0">
        <dgm:presLayoutVars>
          <dgm:chMax val="1"/>
          <dgm:bulletEnabled val="1"/>
        </dgm:presLayoutVars>
      </dgm:prSet>
      <dgm:spPr/>
    </dgm:pt>
    <dgm:pt modelId="{C2C62CDE-CE86-F64C-B9C3-04956E61F721}" type="pres">
      <dgm:prSet presAssocID="{A3035986-D937-874D-B9E2-87F0DD9DCB86}" presName="Name8" presStyleCnt="0"/>
      <dgm:spPr/>
    </dgm:pt>
    <dgm:pt modelId="{46CBCBEE-1D86-014E-B738-B10CB41B5840}" type="pres">
      <dgm:prSet presAssocID="{A3035986-D937-874D-B9E2-87F0DD9DCB86}" presName="level" presStyleLbl="node1" presStyleIdx="5" presStyleCnt="6">
        <dgm:presLayoutVars>
          <dgm:chMax val="1"/>
          <dgm:bulletEnabled val="1"/>
        </dgm:presLayoutVars>
      </dgm:prSet>
      <dgm:spPr/>
    </dgm:pt>
    <dgm:pt modelId="{CD3C13A3-347D-1941-8157-C30C752295E4}" type="pres">
      <dgm:prSet presAssocID="{A3035986-D937-874D-B9E2-87F0DD9DCB86}" presName="levelTx" presStyleLbl="revTx" presStyleIdx="0" presStyleCnt="0">
        <dgm:presLayoutVars>
          <dgm:chMax val="1"/>
          <dgm:bulletEnabled val="1"/>
        </dgm:presLayoutVars>
      </dgm:prSet>
      <dgm:spPr/>
    </dgm:pt>
  </dgm:ptLst>
  <dgm:cxnLst>
    <dgm:cxn modelId="{4E7C2625-EE4F-9245-81C8-F69FB6E7178B}" type="presOf" srcId="{6C0FE35C-5B37-224A-A4A7-1E43625A7BEF}" destId="{CE944C98-C9CF-F745-A830-E23000C19C0B}" srcOrd="0" destOrd="0" presId="urn:microsoft.com/office/officeart/2005/8/layout/pyramid1"/>
    <dgm:cxn modelId="{B9937928-509F-1144-93FB-4447F61BD1BE}" type="presOf" srcId="{2AECFC8D-F2C9-BD44-8BDE-14766DCB1CD9}" destId="{110F6712-A023-B240-BFAD-DE523AABDD2D}" srcOrd="0" destOrd="0" presId="urn:microsoft.com/office/officeart/2005/8/layout/pyramid1"/>
    <dgm:cxn modelId="{2CEAD72F-585D-6D4D-B40B-060161C8F47F}" type="presOf" srcId="{6C0FE35C-5B37-224A-A4A7-1E43625A7BEF}" destId="{916EBCFC-12A1-E94D-9884-29C045F74B1D}" srcOrd="1" destOrd="0" presId="urn:microsoft.com/office/officeart/2005/8/layout/pyramid1"/>
    <dgm:cxn modelId="{081E5F33-0E4F-3E45-B5E3-0121CED50DAD}" type="presOf" srcId="{2AECFC8D-F2C9-BD44-8BDE-14766DCB1CD9}" destId="{892C5D42-D428-E04E-AD3C-E4F624220FEE}" srcOrd="1" destOrd="0" presId="urn:microsoft.com/office/officeart/2005/8/layout/pyramid1"/>
    <dgm:cxn modelId="{BAE02A4A-0783-084D-BF0F-F79BFB02D6C5}" type="presOf" srcId="{A3035986-D937-874D-B9E2-87F0DD9DCB86}" destId="{CD3C13A3-347D-1941-8157-C30C752295E4}" srcOrd="1" destOrd="0" presId="urn:microsoft.com/office/officeart/2005/8/layout/pyramid1"/>
    <dgm:cxn modelId="{01C62072-AA0D-2841-8A90-6E3BC557BA76}" type="presOf" srcId="{0E363AAF-4F5E-D044-A4E3-8322A15F2AB1}" destId="{619330F5-459A-854F-B74C-BA4C15EA88ED}" srcOrd="0" destOrd="0" presId="urn:microsoft.com/office/officeart/2005/8/layout/pyramid1"/>
    <dgm:cxn modelId="{79E2DF7A-B2C7-D442-BEAF-D554CFF7FC74}" srcId="{525B4274-BE68-064D-8ADA-0FD9650C56EB}" destId="{78A84652-E416-7049-AE9B-63C5131769A7}" srcOrd="2" destOrd="0" parTransId="{C9DFC439-5E4A-B64A-97C8-FA543746D40E}" sibTransId="{A20B2A22-0C66-3341-8341-B129B16DF8CF}"/>
    <dgm:cxn modelId="{2899FF87-6149-BF4F-9F52-74FE3791984A}" type="presOf" srcId="{8560E7A0-6DB9-364C-8863-B8487ED4C205}" destId="{CA47A020-77EE-A34E-B077-3FE29E4BA00E}" srcOrd="0" destOrd="0" presId="urn:microsoft.com/office/officeart/2005/8/layout/pyramid1"/>
    <dgm:cxn modelId="{012C3689-69EB-9044-B3A4-C23A6841FFDC}" type="presOf" srcId="{0E363AAF-4F5E-D044-A4E3-8322A15F2AB1}" destId="{86F1CC93-BBB6-3543-ADAF-B2DE9BF220D2}" srcOrd="1" destOrd="0" presId="urn:microsoft.com/office/officeart/2005/8/layout/pyramid1"/>
    <dgm:cxn modelId="{3D7BA290-EEAD-AA44-8A42-8543BAC117BA}" srcId="{525B4274-BE68-064D-8ADA-0FD9650C56EB}" destId="{8560E7A0-6DB9-364C-8863-B8487ED4C205}" srcOrd="1" destOrd="0" parTransId="{1BB1365E-E792-194B-B427-D92B8E05CE6B}" sibTransId="{56191C4F-20D5-3A46-921E-F957189A55E7}"/>
    <dgm:cxn modelId="{5056B59E-5D51-6E4F-B127-CF27BC7A538E}" srcId="{525B4274-BE68-064D-8ADA-0FD9650C56EB}" destId="{0E363AAF-4F5E-D044-A4E3-8322A15F2AB1}" srcOrd="3" destOrd="0" parTransId="{40643F2F-8413-4840-8FAE-EA5007EDB3BC}" sibTransId="{395C9830-E271-7048-A575-821C8447DC76}"/>
    <dgm:cxn modelId="{D20C7EB2-584D-6C4C-B6A2-45C5FF1293E3}" srcId="{525B4274-BE68-064D-8ADA-0FD9650C56EB}" destId="{A3035986-D937-874D-B9E2-87F0DD9DCB86}" srcOrd="5" destOrd="0" parTransId="{E75A5193-CE37-874E-A342-9B916F51B82B}" sibTransId="{CA051A04-9E73-394E-BFDF-5EC7B2A6F241}"/>
    <dgm:cxn modelId="{7DBA0FC5-3B02-6C44-B34D-665044840DE8}" type="presOf" srcId="{525B4274-BE68-064D-8ADA-0FD9650C56EB}" destId="{0281C518-05E3-EF4A-A943-A3260DBAB307}" srcOrd="0" destOrd="0" presId="urn:microsoft.com/office/officeart/2005/8/layout/pyramid1"/>
    <dgm:cxn modelId="{A6697CC7-5A5D-784C-A096-EC6B9E5B4DCD}" srcId="{525B4274-BE68-064D-8ADA-0FD9650C56EB}" destId="{2AECFC8D-F2C9-BD44-8BDE-14766DCB1CD9}" srcOrd="4" destOrd="0" parTransId="{2D1F8A9B-B9E9-AC44-9CCD-FC36334F114B}" sibTransId="{52DABA58-9F1F-3342-8FC4-23252FFC6D80}"/>
    <dgm:cxn modelId="{D3C9C6EF-3E21-A048-8E70-8CEDB999AA9C}" type="presOf" srcId="{78A84652-E416-7049-AE9B-63C5131769A7}" destId="{7E33A68B-3F66-AB4B-9D1C-52E38B091C31}" srcOrd="0" destOrd="0" presId="urn:microsoft.com/office/officeart/2005/8/layout/pyramid1"/>
    <dgm:cxn modelId="{8FE225F1-B473-8241-A6D3-33B97D935ECA}" type="presOf" srcId="{A3035986-D937-874D-B9E2-87F0DD9DCB86}" destId="{46CBCBEE-1D86-014E-B738-B10CB41B5840}" srcOrd="0" destOrd="0" presId="urn:microsoft.com/office/officeart/2005/8/layout/pyramid1"/>
    <dgm:cxn modelId="{C9245AF2-EA32-F44A-8565-A51B8452297B}" srcId="{525B4274-BE68-064D-8ADA-0FD9650C56EB}" destId="{6C0FE35C-5B37-224A-A4A7-1E43625A7BEF}" srcOrd="0" destOrd="0" parTransId="{C59A03FC-3B25-B746-8B3E-2135A0A2F2A7}" sibTransId="{F4E3766F-76A2-014A-B9F6-F41CDC736B3C}"/>
    <dgm:cxn modelId="{1BA046FA-A439-F04A-884F-0B04F5631F4D}" type="presOf" srcId="{8560E7A0-6DB9-364C-8863-B8487ED4C205}" destId="{76FB37DF-AB49-8844-B489-D0F97F34C63D}" srcOrd="1" destOrd="0" presId="urn:microsoft.com/office/officeart/2005/8/layout/pyramid1"/>
    <dgm:cxn modelId="{0C5738FE-411B-B040-8211-9F109429299C}" type="presOf" srcId="{78A84652-E416-7049-AE9B-63C5131769A7}" destId="{8899A2AC-43EA-1249-AAD1-BB5239AF32C0}" srcOrd="1" destOrd="0" presId="urn:microsoft.com/office/officeart/2005/8/layout/pyramid1"/>
    <dgm:cxn modelId="{6856B4C5-132C-4345-8A3C-00117664CA7F}" type="presParOf" srcId="{0281C518-05E3-EF4A-A943-A3260DBAB307}" destId="{6200AC0A-5DEB-3E41-8D9B-151B27E9BAA4}" srcOrd="0" destOrd="0" presId="urn:microsoft.com/office/officeart/2005/8/layout/pyramid1"/>
    <dgm:cxn modelId="{88AB3BF2-A89C-B64C-9BC8-D9BB6246644B}" type="presParOf" srcId="{6200AC0A-5DEB-3E41-8D9B-151B27E9BAA4}" destId="{CE944C98-C9CF-F745-A830-E23000C19C0B}" srcOrd="0" destOrd="0" presId="urn:microsoft.com/office/officeart/2005/8/layout/pyramid1"/>
    <dgm:cxn modelId="{CA7263E5-4F45-2144-AB86-D57A9713D535}" type="presParOf" srcId="{6200AC0A-5DEB-3E41-8D9B-151B27E9BAA4}" destId="{916EBCFC-12A1-E94D-9884-29C045F74B1D}" srcOrd="1" destOrd="0" presId="urn:microsoft.com/office/officeart/2005/8/layout/pyramid1"/>
    <dgm:cxn modelId="{F760B437-83CB-EF46-8B55-A55320626471}" type="presParOf" srcId="{0281C518-05E3-EF4A-A943-A3260DBAB307}" destId="{36FC85E8-F085-0C46-A219-B062B1AA5F10}" srcOrd="1" destOrd="0" presId="urn:microsoft.com/office/officeart/2005/8/layout/pyramid1"/>
    <dgm:cxn modelId="{82C4B115-2CAD-CD46-8AD0-3EB7EAB386EA}" type="presParOf" srcId="{36FC85E8-F085-0C46-A219-B062B1AA5F10}" destId="{CA47A020-77EE-A34E-B077-3FE29E4BA00E}" srcOrd="0" destOrd="0" presId="urn:microsoft.com/office/officeart/2005/8/layout/pyramid1"/>
    <dgm:cxn modelId="{A34FBC6C-DD60-8D4F-A14E-4AAFE812B2DC}" type="presParOf" srcId="{36FC85E8-F085-0C46-A219-B062B1AA5F10}" destId="{76FB37DF-AB49-8844-B489-D0F97F34C63D}" srcOrd="1" destOrd="0" presId="urn:microsoft.com/office/officeart/2005/8/layout/pyramid1"/>
    <dgm:cxn modelId="{40FE548D-125C-6849-B50F-11714B5F4646}" type="presParOf" srcId="{0281C518-05E3-EF4A-A943-A3260DBAB307}" destId="{C08926A8-E5FD-0B4F-ACA0-5EDCD874ECC7}" srcOrd="2" destOrd="0" presId="urn:microsoft.com/office/officeart/2005/8/layout/pyramid1"/>
    <dgm:cxn modelId="{78D11F3F-EC32-D141-B890-722911AC31F3}" type="presParOf" srcId="{C08926A8-E5FD-0B4F-ACA0-5EDCD874ECC7}" destId="{7E33A68B-3F66-AB4B-9D1C-52E38B091C31}" srcOrd="0" destOrd="0" presId="urn:microsoft.com/office/officeart/2005/8/layout/pyramid1"/>
    <dgm:cxn modelId="{351EC671-6231-884B-A889-52E517A8B7C8}" type="presParOf" srcId="{C08926A8-E5FD-0B4F-ACA0-5EDCD874ECC7}" destId="{8899A2AC-43EA-1249-AAD1-BB5239AF32C0}" srcOrd="1" destOrd="0" presId="urn:microsoft.com/office/officeart/2005/8/layout/pyramid1"/>
    <dgm:cxn modelId="{D0369EF1-1983-5C41-BEE9-238EBA9145EB}" type="presParOf" srcId="{0281C518-05E3-EF4A-A943-A3260DBAB307}" destId="{CCEC581A-7FC2-A344-8BDF-53D0C6243922}" srcOrd="3" destOrd="0" presId="urn:microsoft.com/office/officeart/2005/8/layout/pyramid1"/>
    <dgm:cxn modelId="{F68B7874-4BF0-BA4A-9248-F478065533BB}" type="presParOf" srcId="{CCEC581A-7FC2-A344-8BDF-53D0C6243922}" destId="{619330F5-459A-854F-B74C-BA4C15EA88ED}" srcOrd="0" destOrd="0" presId="urn:microsoft.com/office/officeart/2005/8/layout/pyramid1"/>
    <dgm:cxn modelId="{D92CAC06-F524-1843-AE07-9876912932E1}" type="presParOf" srcId="{CCEC581A-7FC2-A344-8BDF-53D0C6243922}" destId="{86F1CC93-BBB6-3543-ADAF-B2DE9BF220D2}" srcOrd="1" destOrd="0" presId="urn:microsoft.com/office/officeart/2005/8/layout/pyramid1"/>
    <dgm:cxn modelId="{BD59A217-1D4E-B540-8A9A-92599F5F9623}" type="presParOf" srcId="{0281C518-05E3-EF4A-A943-A3260DBAB307}" destId="{D28BD466-4DBD-0544-9093-6D758AF6ECCE}" srcOrd="4" destOrd="0" presId="urn:microsoft.com/office/officeart/2005/8/layout/pyramid1"/>
    <dgm:cxn modelId="{FD674487-0D0C-A648-8FE0-FD90660EFF3C}" type="presParOf" srcId="{D28BD466-4DBD-0544-9093-6D758AF6ECCE}" destId="{110F6712-A023-B240-BFAD-DE523AABDD2D}" srcOrd="0" destOrd="0" presId="urn:microsoft.com/office/officeart/2005/8/layout/pyramid1"/>
    <dgm:cxn modelId="{6C7969CC-6D3B-B54B-9337-0625C35A9969}" type="presParOf" srcId="{D28BD466-4DBD-0544-9093-6D758AF6ECCE}" destId="{892C5D42-D428-E04E-AD3C-E4F624220FEE}" srcOrd="1" destOrd="0" presId="urn:microsoft.com/office/officeart/2005/8/layout/pyramid1"/>
    <dgm:cxn modelId="{C459CF28-B872-AC45-AAE9-8E1EC4B8F6CB}" type="presParOf" srcId="{0281C518-05E3-EF4A-A943-A3260DBAB307}" destId="{C2C62CDE-CE86-F64C-B9C3-04956E61F721}" srcOrd="5" destOrd="0" presId="urn:microsoft.com/office/officeart/2005/8/layout/pyramid1"/>
    <dgm:cxn modelId="{757C921B-56A1-CD40-BF76-607AC91B17E7}" type="presParOf" srcId="{C2C62CDE-CE86-F64C-B9C3-04956E61F721}" destId="{46CBCBEE-1D86-014E-B738-B10CB41B5840}" srcOrd="0" destOrd="0" presId="urn:microsoft.com/office/officeart/2005/8/layout/pyramid1"/>
    <dgm:cxn modelId="{E07299A0-7F23-CF40-A64F-1D794F2CFA1B}" type="presParOf" srcId="{C2C62CDE-CE86-F64C-B9C3-04956E61F721}" destId="{CD3C13A3-347D-1941-8157-C30C752295E4}" srcOrd="1" destOrd="0" presId="urn:microsoft.com/office/officeart/2005/8/layout/pyramid1"/>
  </dgm:cxnLst>
  <dgm:bg>
    <a:solidFill>
      <a:srgbClr val="C0504D"/>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2F0F95-8F31-44D6-ACB7-33F19D7325DF}"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2FFC918B-024A-4071-B6E4-2B3E5F2CC210}">
      <dgm:prSet/>
      <dgm:spPr/>
      <dgm:t>
        <a:bodyPr/>
        <a:lstStyle/>
        <a:p>
          <a:r>
            <a:rPr lang="fr-CA" noProof="0" dirty="0"/>
            <a:t>De</a:t>
          </a:r>
        </a:p>
      </dgm:t>
    </dgm:pt>
    <dgm:pt modelId="{A068C8E2-6E32-47C8-845A-3B0CA67603BC}" type="parTrans" cxnId="{4D597957-8770-4419-8DD6-0228A3065E6E}">
      <dgm:prSet/>
      <dgm:spPr/>
      <dgm:t>
        <a:bodyPr/>
        <a:lstStyle/>
        <a:p>
          <a:endParaRPr lang="en-US"/>
        </a:p>
      </dgm:t>
    </dgm:pt>
    <dgm:pt modelId="{C138D3ED-C264-43AC-88DD-5E85E6D10CE3}" type="sibTrans" cxnId="{4D597957-8770-4419-8DD6-0228A3065E6E}">
      <dgm:prSet/>
      <dgm:spPr/>
      <dgm:t>
        <a:bodyPr/>
        <a:lstStyle/>
        <a:p>
          <a:endParaRPr lang="en-US"/>
        </a:p>
      </dgm:t>
    </dgm:pt>
    <dgm:pt modelId="{A255E986-FE07-46EB-B105-75C093E1F651}">
      <dgm:prSet/>
      <dgm:spPr/>
      <dgm:t>
        <a:bodyPr/>
        <a:lstStyle/>
        <a:p>
          <a:r>
            <a:rPr lang="fr-CA" dirty="0"/>
            <a:t>L'enfant est le problème</a:t>
          </a:r>
          <a:endParaRPr lang="en-US" dirty="0"/>
        </a:p>
      </dgm:t>
    </dgm:pt>
    <dgm:pt modelId="{9832F6EE-B6EB-4C86-9AFA-27F394E28BC3}" type="parTrans" cxnId="{E744DB87-B78A-4A9E-AC61-29911118A0DB}">
      <dgm:prSet/>
      <dgm:spPr/>
      <dgm:t>
        <a:bodyPr/>
        <a:lstStyle/>
        <a:p>
          <a:endParaRPr lang="en-US"/>
        </a:p>
      </dgm:t>
    </dgm:pt>
    <dgm:pt modelId="{39AB7D89-8EDF-4170-886E-40B9A8DBE972}" type="sibTrans" cxnId="{E744DB87-B78A-4A9E-AC61-29911118A0DB}">
      <dgm:prSet/>
      <dgm:spPr/>
      <dgm:t>
        <a:bodyPr/>
        <a:lstStyle/>
        <a:p>
          <a:endParaRPr lang="en-US"/>
        </a:p>
      </dgm:t>
    </dgm:pt>
    <dgm:pt modelId="{61AFD622-40B7-41F0-8E60-7A0C7D81BD5A}">
      <dgm:prSet/>
      <dgm:spPr/>
      <dgm:t>
        <a:bodyPr/>
        <a:lstStyle/>
        <a:p>
          <a:r>
            <a:rPr lang="en-US" dirty="0"/>
            <a:t>À</a:t>
          </a:r>
        </a:p>
      </dgm:t>
    </dgm:pt>
    <dgm:pt modelId="{262BEC8C-7596-486A-9521-9362775DA894}" type="parTrans" cxnId="{40DA2E8B-9F48-48C1-8C9B-D5784B1B526A}">
      <dgm:prSet/>
      <dgm:spPr/>
      <dgm:t>
        <a:bodyPr/>
        <a:lstStyle/>
        <a:p>
          <a:endParaRPr lang="en-US"/>
        </a:p>
      </dgm:t>
    </dgm:pt>
    <dgm:pt modelId="{BF1D8AC2-EEBA-49E8-94BA-AA74D3C92D85}" type="sibTrans" cxnId="{40DA2E8B-9F48-48C1-8C9B-D5784B1B526A}">
      <dgm:prSet/>
      <dgm:spPr/>
      <dgm:t>
        <a:bodyPr/>
        <a:lstStyle/>
        <a:p>
          <a:endParaRPr lang="en-US"/>
        </a:p>
      </dgm:t>
    </dgm:pt>
    <dgm:pt modelId="{72DE8714-F7EC-4113-9A1D-7E7379FBD17A}">
      <dgm:prSet/>
      <dgm:spPr/>
      <dgm:t>
        <a:bodyPr/>
        <a:lstStyle/>
        <a:p>
          <a:r>
            <a:rPr lang="fr-CA" dirty="0"/>
            <a:t>L'enfant a un problème</a:t>
          </a:r>
          <a:endParaRPr lang="en-US" dirty="0"/>
        </a:p>
      </dgm:t>
    </dgm:pt>
    <dgm:pt modelId="{F352EED5-F468-4DE5-AC26-B78F2CDC1DEE}" type="parTrans" cxnId="{DF1ECD90-E347-454C-98AE-226DC66F6DB1}">
      <dgm:prSet/>
      <dgm:spPr/>
      <dgm:t>
        <a:bodyPr/>
        <a:lstStyle/>
        <a:p>
          <a:endParaRPr lang="en-US"/>
        </a:p>
      </dgm:t>
    </dgm:pt>
    <dgm:pt modelId="{87DA45FB-6FD9-47CA-87EF-2C8539EB546D}" type="sibTrans" cxnId="{DF1ECD90-E347-454C-98AE-226DC66F6DB1}">
      <dgm:prSet/>
      <dgm:spPr/>
      <dgm:t>
        <a:bodyPr/>
        <a:lstStyle/>
        <a:p>
          <a:endParaRPr lang="en-US"/>
        </a:p>
      </dgm:t>
    </dgm:pt>
    <dgm:pt modelId="{88363763-8204-F643-B06A-2D18CCCD5506}" type="pres">
      <dgm:prSet presAssocID="{892F0F95-8F31-44D6-ACB7-33F19D7325DF}" presName="hierChild1" presStyleCnt="0">
        <dgm:presLayoutVars>
          <dgm:chPref val="1"/>
          <dgm:dir/>
          <dgm:animOne val="branch"/>
          <dgm:animLvl val="lvl"/>
          <dgm:resizeHandles/>
        </dgm:presLayoutVars>
      </dgm:prSet>
      <dgm:spPr/>
    </dgm:pt>
    <dgm:pt modelId="{14260227-7711-7642-8D56-2B4B544E0808}" type="pres">
      <dgm:prSet presAssocID="{2FFC918B-024A-4071-B6E4-2B3E5F2CC210}" presName="hierRoot1" presStyleCnt="0"/>
      <dgm:spPr/>
    </dgm:pt>
    <dgm:pt modelId="{3AC08D97-CE6C-E74A-9789-8564834DF2FE}" type="pres">
      <dgm:prSet presAssocID="{2FFC918B-024A-4071-B6E4-2B3E5F2CC210}" presName="composite" presStyleCnt="0"/>
      <dgm:spPr/>
    </dgm:pt>
    <dgm:pt modelId="{43630638-C38B-CC4E-A7E9-CF9A45CB8D0D}" type="pres">
      <dgm:prSet presAssocID="{2FFC918B-024A-4071-B6E4-2B3E5F2CC210}" presName="background" presStyleLbl="node0" presStyleIdx="0" presStyleCnt="4"/>
      <dgm:spPr/>
    </dgm:pt>
    <dgm:pt modelId="{44267EEA-6527-1A46-81A8-2AEDF7F89FDC}" type="pres">
      <dgm:prSet presAssocID="{2FFC918B-024A-4071-B6E4-2B3E5F2CC210}" presName="text" presStyleLbl="fgAcc0" presStyleIdx="0" presStyleCnt="4" custScaleX="62809" custScaleY="49088">
        <dgm:presLayoutVars>
          <dgm:chPref val="3"/>
        </dgm:presLayoutVars>
      </dgm:prSet>
      <dgm:spPr/>
    </dgm:pt>
    <dgm:pt modelId="{052D9D07-A03C-0A43-A4F1-9BE152834405}" type="pres">
      <dgm:prSet presAssocID="{2FFC918B-024A-4071-B6E4-2B3E5F2CC210}" presName="hierChild2" presStyleCnt="0"/>
      <dgm:spPr/>
    </dgm:pt>
    <dgm:pt modelId="{D5975305-02BE-684B-8FE2-E98509201BD3}" type="pres">
      <dgm:prSet presAssocID="{A255E986-FE07-46EB-B105-75C093E1F651}" presName="hierRoot1" presStyleCnt="0"/>
      <dgm:spPr/>
    </dgm:pt>
    <dgm:pt modelId="{03ACF99C-A006-9E45-8A27-91A4B1371C25}" type="pres">
      <dgm:prSet presAssocID="{A255E986-FE07-46EB-B105-75C093E1F651}" presName="composite" presStyleCnt="0"/>
      <dgm:spPr/>
    </dgm:pt>
    <dgm:pt modelId="{338A5092-BF9E-4E44-8AB4-EE559E49CC9A}" type="pres">
      <dgm:prSet presAssocID="{A255E986-FE07-46EB-B105-75C093E1F651}" presName="background" presStyleLbl="node0" presStyleIdx="1" presStyleCnt="4"/>
      <dgm:spPr/>
    </dgm:pt>
    <dgm:pt modelId="{D272C612-41FF-B844-A351-0C4C6114F9E2}" type="pres">
      <dgm:prSet presAssocID="{A255E986-FE07-46EB-B105-75C093E1F651}" presName="text" presStyleLbl="fgAcc0" presStyleIdx="1" presStyleCnt="4">
        <dgm:presLayoutVars>
          <dgm:chPref val="3"/>
        </dgm:presLayoutVars>
      </dgm:prSet>
      <dgm:spPr/>
    </dgm:pt>
    <dgm:pt modelId="{C969FF05-9C5B-2C4B-B710-5E9E58FE2D42}" type="pres">
      <dgm:prSet presAssocID="{A255E986-FE07-46EB-B105-75C093E1F651}" presName="hierChild2" presStyleCnt="0"/>
      <dgm:spPr/>
    </dgm:pt>
    <dgm:pt modelId="{3BC6DA32-CEB9-4949-A98F-E414FF0229C6}" type="pres">
      <dgm:prSet presAssocID="{61AFD622-40B7-41F0-8E60-7A0C7D81BD5A}" presName="hierRoot1" presStyleCnt="0"/>
      <dgm:spPr/>
    </dgm:pt>
    <dgm:pt modelId="{CBE3E12C-D253-5947-9547-365A68881554}" type="pres">
      <dgm:prSet presAssocID="{61AFD622-40B7-41F0-8E60-7A0C7D81BD5A}" presName="composite" presStyleCnt="0"/>
      <dgm:spPr/>
    </dgm:pt>
    <dgm:pt modelId="{2456FE9E-1C74-6440-9AA5-4496ED84D133}" type="pres">
      <dgm:prSet presAssocID="{61AFD622-40B7-41F0-8E60-7A0C7D81BD5A}" presName="background" presStyleLbl="node0" presStyleIdx="2" presStyleCnt="4"/>
      <dgm:spPr/>
    </dgm:pt>
    <dgm:pt modelId="{52C5B5F8-77F8-0048-98A3-0D48C98F9A40}" type="pres">
      <dgm:prSet presAssocID="{61AFD622-40B7-41F0-8E60-7A0C7D81BD5A}" presName="text" presStyleLbl="fgAcc0" presStyleIdx="2" presStyleCnt="4" custScaleX="65690" custScaleY="46572">
        <dgm:presLayoutVars>
          <dgm:chPref val="3"/>
        </dgm:presLayoutVars>
      </dgm:prSet>
      <dgm:spPr/>
    </dgm:pt>
    <dgm:pt modelId="{AFB17D81-800A-AB42-8BCE-0189F6E74E08}" type="pres">
      <dgm:prSet presAssocID="{61AFD622-40B7-41F0-8E60-7A0C7D81BD5A}" presName="hierChild2" presStyleCnt="0"/>
      <dgm:spPr/>
    </dgm:pt>
    <dgm:pt modelId="{DA209B53-81D0-E94C-89AF-023C81149E0D}" type="pres">
      <dgm:prSet presAssocID="{72DE8714-F7EC-4113-9A1D-7E7379FBD17A}" presName="hierRoot1" presStyleCnt="0"/>
      <dgm:spPr/>
    </dgm:pt>
    <dgm:pt modelId="{74B03EFC-3D68-4C42-B2BB-629CB37FBBEE}" type="pres">
      <dgm:prSet presAssocID="{72DE8714-F7EC-4113-9A1D-7E7379FBD17A}" presName="composite" presStyleCnt="0"/>
      <dgm:spPr/>
    </dgm:pt>
    <dgm:pt modelId="{26A1E7DD-30A4-3347-B036-FF4D8EA5FCB1}" type="pres">
      <dgm:prSet presAssocID="{72DE8714-F7EC-4113-9A1D-7E7379FBD17A}" presName="background" presStyleLbl="node0" presStyleIdx="3" presStyleCnt="4"/>
      <dgm:spPr/>
    </dgm:pt>
    <dgm:pt modelId="{4BC261C3-0BA2-094F-A293-E07590758451}" type="pres">
      <dgm:prSet presAssocID="{72DE8714-F7EC-4113-9A1D-7E7379FBD17A}" presName="text" presStyleLbl="fgAcc0" presStyleIdx="3" presStyleCnt="4">
        <dgm:presLayoutVars>
          <dgm:chPref val="3"/>
        </dgm:presLayoutVars>
      </dgm:prSet>
      <dgm:spPr/>
    </dgm:pt>
    <dgm:pt modelId="{F4AA6F5B-2F81-6A47-9D43-5D9077BC842D}" type="pres">
      <dgm:prSet presAssocID="{72DE8714-F7EC-4113-9A1D-7E7379FBD17A}" presName="hierChild2" presStyleCnt="0"/>
      <dgm:spPr/>
    </dgm:pt>
  </dgm:ptLst>
  <dgm:cxnLst>
    <dgm:cxn modelId="{DE294415-B0C9-8546-AA25-A11F61E08CF3}" type="presOf" srcId="{A255E986-FE07-46EB-B105-75C093E1F651}" destId="{D272C612-41FF-B844-A351-0C4C6114F9E2}" srcOrd="0" destOrd="0" presId="urn:microsoft.com/office/officeart/2005/8/layout/hierarchy1"/>
    <dgm:cxn modelId="{AC059D23-6488-8E42-AA00-F68CFD2D52CF}" type="presOf" srcId="{72DE8714-F7EC-4113-9A1D-7E7379FBD17A}" destId="{4BC261C3-0BA2-094F-A293-E07590758451}" srcOrd="0" destOrd="0" presId="urn:microsoft.com/office/officeart/2005/8/layout/hierarchy1"/>
    <dgm:cxn modelId="{D9347F5B-81E5-DF47-B65B-A6D1CF348A52}" type="presOf" srcId="{2FFC918B-024A-4071-B6E4-2B3E5F2CC210}" destId="{44267EEA-6527-1A46-81A8-2AEDF7F89FDC}" srcOrd="0" destOrd="0" presId="urn:microsoft.com/office/officeart/2005/8/layout/hierarchy1"/>
    <dgm:cxn modelId="{4D597957-8770-4419-8DD6-0228A3065E6E}" srcId="{892F0F95-8F31-44D6-ACB7-33F19D7325DF}" destId="{2FFC918B-024A-4071-B6E4-2B3E5F2CC210}" srcOrd="0" destOrd="0" parTransId="{A068C8E2-6E32-47C8-845A-3B0CA67603BC}" sibTransId="{C138D3ED-C264-43AC-88DD-5E85E6D10CE3}"/>
    <dgm:cxn modelId="{E744DB87-B78A-4A9E-AC61-29911118A0DB}" srcId="{892F0F95-8F31-44D6-ACB7-33F19D7325DF}" destId="{A255E986-FE07-46EB-B105-75C093E1F651}" srcOrd="1" destOrd="0" parTransId="{9832F6EE-B6EB-4C86-9AFA-27F394E28BC3}" sibTransId="{39AB7D89-8EDF-4170-886E-40B9A8DBE972}"/>
    <dgm:cxn modelId="{40DA2E8B-9F48-48C1-8C9B-D5784B1B526A}" srcId="{892F0F95-8F31-44D6-ACB7-33F19D7325DF}" destId="{61AFD622-40B7-41F0-8E60-7A0C7D81BD5A}" srcOrd="2" destOrd="0" parTransId="{262BEC8C-7596-486A-9521-9362775DA894}" sibTransId="{BF1D8AC2-EEBA-49E8-94BA-AA74D3C92D85}"/>
    <dgm:cxn modelId="{A054D68E-CAF3-FC48-AA08-98EAA1F0FBD1}" type="presOf" srcId="{61AFD622-40B7-41F0-8E60-7A0C7D81BD5A}" destId="{52C5B5F8-77F8-0048-98A3-0D48C98F9A40}" srcOrd="0" destOrd="0" presId="urn:microsoft.com/office/officeart/2005/8/layout/hierarchy1"/>
    <dgm:cxn modelId="{DF1ECD90-E347-454C-98AE-226DC66F6DB1}" srcId="{892F0F95-8F31-44D6-ACB7-33F19D7325DF}" destId="{72DE8714-F7EC-4113-9A1D-7E7379FBD17A}" srcOrd="3" destOrd="0" parTransId="{F352EED5-F468-4DE5-AC26-B78F2CDC1DEE}" sibTransId="{87DA45FB-6FD9-47CA-87EF-2C8539EB546D}"/>
    <dgm:cxn modelId="{F79DDFCF-575D-F14F-8481-CC3244BC1AD0}" type="presOf" srcId="{892F0F95-8F31-44D6-ACB7-33F19D7325DF}" destId="{88363763-8204-F643-B06A-2D18CCCD5506}" srcOrd="0" destOrd="0" presId="urn:microsoft.com/office/officeart/2005/8/layout/hierarchy1"/>
    <dgm:cxn modelId="{2EF42690-BF89-1D4D-B997-F02B2A6DC99D}" type="presParOf" srcId="{88363763-8204-F643-B06A-2D18CCCD5506}" destId="{14260227-7711-7642-8D56-2B4B544E0808}" srcOrd="0" destOrd="0" presId="urn:microsoft.com/office/officeart/2005/8/layout/hierarchy1"/>
    <dgm:cxn modelId="{C3B6120E-4F67-CD45-8BF0-ACBACE561B4E}" type="presParOf" srcId="{14260227-7711-7642-8D56-2B4B544E0808}" destId="{3AC08D97-CE6C-E74A-9789-8564834DF2FE}" srcOrd="0" destOrd="0" presId="urn:microsoft.com/office/officeart/2005/8/layout/hierarchy1"/>
    <dgm:cxn modelId="{0510334C-5280-9B4F-BCA8-5B6A11A015CC}" type="presParOf" srcId="{3AC08D97-CE6C-E74A-9789-8564834DF2FE}" destId="{43630638-C38B-CC4E-A7E9-CF9A45CB8D0D}" srcOrd="0" destOrd="0" presId="urn:microsoft.com/office/officeart/2005/8/layout/hierarchy1"/>
    <dgm:cxn modelId="{EC485801-3A27-3B4B-9DF9-38F979F9B1F5}" type="presParOf" srcId="{3AC08D97-CE6C-E74A-9789-8564834DF2FE}" destId="{44267EEA-6527-1A46-81A8-2AEDF7F89FDC}" srcOrd="1" destOrd="0" presId="urn:microsoft.com/office/officeart/2005/8/layout/hierarchy1"/>
    <dgm:cxn modelId="{0997066F-406E-9A4C-B6BB-166D49769302}" type="presParOf" srcId="{14260227-7711-7642-8D56-2B4B544E0808}" destId="{052D9D07-A03C-0A43-A4F1-9BE152834405}" srcOrd="1" destOrd="0" presId="urn:microsoft.com/office/officeart/2005/8/layout/hierarchy1"/>
    <dgm:cxn modelId="{4E8312B8-0D68-334E-8B9B-D2B3DA04A790}" type="presParOf" srcId="{88363763-8204-F643-B06A-2D18CCCD5506}" destId="{D5975305-02BE-684B-8FE2-E98509201BD3}" srcOrd="1" destOrd="0" presId="urn:microsoft.com/office/officeart/2005/8/layout/hierarchy1"/>
    <dgm:cxn modelId="{472A74E3-DB27-A741-AFE4-EE4FF3859E4E}" type="presParOf" srcId="{D5975305-02BE-684B-8FE2-E98509201BD3}" destId="{03ACF99C-A006-9E45-8A27-91A4B1371C25}" srcOrd="0" destOrd="0" presId="urn:microsoft.com/office/officeart/2005/8/layout/hierarchy1"/>
    <dgm:cxn modelId="{9A02B710-6604-3848-A40F-0B1BA8931218}" type="presParOf" srcId="{03ACF99C-A006-9E45-8A27-91A4B1371C25}" destId="{338A5092-BF9E-4E44-8AB4-EE559E49CC9A}" srcOrd="0" destOrd="0" presId="urn:microsoft.com/office/officeart/2005/8/layout/hierarchy1"/>
    <dgm:cxn modelId="{5E4C73DD-D1A5-8541-8220-8A11E21B0BB8}" type="presParOf" srcId="{03ACF99C-A006-9E45-8A27-91A4B1371C25}" destId="{D272C612-41FF-B844-A351-0C4C6114F9E2}" srcOrd="1" destOrd="0" presId="urn:microsoft.com/office/officeart/2005/8/layout/hierarchy1"/>
    <dgm:cxn modelId="{E302B9D9-3CA1-2F4E-B309-75357B8AFC78}" type="presParOf" srcId="{D5975305-02BE-684B-8FE2-E98509201BD3}" destId="{C969FF05-9C5B-2C4B-B710-5E9E58FE2D42}" srcOrd="1" destOrd="0" presId="urn:microsoft.com/office/officeart/2005/8/layout/hierarchy1"/>
    <dgm:cxn modelId="{FEC4F667-6E46-2F4E-B1BE-AA6DF31D5E7E}" type="presParOf" srcId="{88363763-8204-F643-B06A-2D18CCCD5506}" destId="{3BC6DA32-CEB9-4949-A98F-E414FF0229C6}" srcOrd="2" destOrd="0" presId="urn:microsoft.com/office/officeart/2005/8/layout/hierarchy1"/>
    <dgm:cxn modelId="{9098CD63-4DA1-CF47-A969-CC0935175C9C}" type="presParOf" srcId="{3BC6DA32-CEB9-4949-A98F-E414FF0229C6}" destId="{CBE3E12C-D253-5947-9547-365A68881554}" srcOrd="0" destOrd="0" presId="urn:microsoft.com/office/officeart/2005/8/layout/hierarchy1"/>
    <dgm:cxn modelId="{3534DCB1-4641-6F49-A4AC-C80161FDDC8A}" type="presParOf" srcId="{CBE3E12C-D253-5947-9547-365A68881554}" destId="{2456FE9E-1C74-6440-9AA5-4496ED84D133}" srcOrd="0" destOrd="0" presId="urn:microsoft.com/office/officeart/2005/8/layout/hierarchy1"/>
    <dgm:cxn modelId="{F1014CA7-A39B-6C4D-9117-1621C457A70E}" type="presParOf" srcId="{CBE3E12C-D253-5947-9547-365A68881554}" destId="{52C5B5F8-77F8-0048-98A3-0D48C98F9A40}" srcOrd="1" destOrd="0" presId="urn:microsoft.com/office/officeart/2005/8/layout/hierarchy1"/>
    <dgm:cxn modelId="{3F9150EB-EAE8-B24F-AC7F-3E8C9816C789}" type="presParOf" srcId="{3BC6DA32-CEB9-4949-A98F-E414FF0229C6}" destId="{AFB17D81-800A-AB42-8BCE-0189F6E74E08}" srcOrd="1" destOrd="0" presId="urn:microsoft.com/office/officeart/2005/8/layout/hierarchy1"/>
    <dgm:cxn modelId="{3EB26872-7057-8440-8DE7-6EE2A8BFE64E}" type="presParOf" srcId="{88363763-8204-F643-B06A-2D18CCCD5506}" destId="{DA209B53-81D0-E94C-89AF-023C81149E0D}" srcOrd="3" destOrd="0" presId="urn:microsoft.com/office/officeart/2005/8/layout/hierarchy1"/>
    <dgm:cxn modelId="{6288B5F6-53B3-804F-A8E5-D622276FB4F4}" type="presParOf" srcId="{DA209B53-81D0-E94C-89AF-023C81149E0D}" destId="{74B03EFC-3D68-4C42-B2BB-629CB37FBBEE}" srcOrd="0" destOrd="0" presId="urn:microsoft.com/office/officeart/2005/8/layout/hierarchy1"/>
    <dgm:cxn modelId="{3508B718-3F93-CA4D-A998-55A4DB9A660D}" type="presParOf" srcId="{74B03EFC-3D68-4C42-B2BB-629CB37FBBEE}" destId="{26A1E7DD-30A4-3347-B036-FF4D8EA5FCB1}" srcOrd="0" destOrd="0" presId="urn:microsoft.com/office/officeart/2005/8/layout/hierarchy1"/>
    <dgm:cxn modelId="{DB5134A2-5051-E946-8F1B-3BE4EA5F4E9A}" type="presParOf" srcId="{74B03EFC-3D68-4C42-B2BB-629CB37FBBEE}" destId="{4BC261C3-0BA2-094F-A293-E07590758451}" srcOrd="1" destOrd="0" presId="urn:microsoft.com/office/officeart/2005/8/layout/hierarchy1"/>
    <dgm:cxn modelId="{3580812D-BCEB-D441-A861-D4ED7E031EA8}" type="presParOf" srcId="{DA209B53-81D0-E94C-89AF-023C81149E0D}" destId="{F4AA6F5B-2F81-6A47-9D43-5D9077BC842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2F0F95-8F31-44D6-ACB7-33F19D7325DF}"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2FFC918B-024A-4071-B6E4-2B3E5F2CC210}">
      <dgm:prSet/>
      <dgm:spPr/>
      <dgm:t>
        <a:bodyPr/>
        <a:lstStyle/>
        <a:p>
          <a:r>
            <a:rPr lang="fr-CA" noProof="0" dirty="0"/>
            <a:t>De</a:t>
          </a:r>
        </a:p>
      </dgm:t>
    </dgm:pt>
    <dgm:pt modelId="{A068C8E2-6E32-47C8-845A-3B0CA67603BC}" type="parTrans" cxnId="{4D597957-8770-4419-8DD6-0228A3065E6E}">
      <dgm:prSet/>
      <dgm:spPr/>
      <dgm:t>
        <a:bodyPr/>
        <a:lstStyle/>
        <a:p>
          <a:endParaRPr lang="en-US"/>
        </a:p>
      </dgm:t>
    </dgm:pt>
    <dgm:pt modelId="{C138D3ED-C264-43AC-88DD-5E85E6D10CE3}" type="sibTrans" cxnId="{4D597957-8770-4419-8DD6-0228A3065E6E}">
      <dgm:prSet/>
      <dgm:spPr/>
      <dgm:t>
        <a:bodyPr/>
        <a:lstStyle/>
        <a:p>
          <a:endParaRPr lang="en-US"/>
        </a:p>
      </dgm:t>
    </dgm:pt>
    <dgm:pt modelId="{A255E986-FE07-46EB-B105-75C093E1F651}">
      <dgm:prSet/>
      <dgm:spPr/>
      <dgm:t>
        <a:bodyPr/>
        <a:lstStyle/>
        <a:p>
          <a:r>
            <a:rPr lang="fr-CA" noProof="0" dirty="0"/>
            <a:t>L'enfant est le problème</a:t>
          </a:r>
        </a:p>
      </dgm:t>
    </dgm:pt>
    <dgm:pt modelId="{9832F6EE-B6EB-4C86-9AFA-27F394E28BC3}" type="parTrans" cxnId="{E744DB87-B78A-4A9E-AC61-29911118A0DB}">
      <dgm:prSet/>
      <dgm:spPr/>
      <dgm:t>
        <a:bodyPr/>
        <a:lstStyle/>
        <a:p>
          <a:endParaRPr lang="en-US"/>
        </a:p>
      </dgm:t>
    </dgm:pt>
    <dgm:pt modelId="{39AB7D89-8EDF-4170-886E-40B9A8DBE972}" type="sibTrans" cxnId="{E744DB87-B78A-4A9E-AC61-29911118A0DB}">
      <dgm:prSet/>
      <dgm:spPr/>
      <dgm:t>
        <a:bodyPr/>
        <a:lstStyle/>
        <a:p>
          <a:endParaRPr lang="en-US"/>
        </a:p>
      </dgm:t>
    </dgm:pt>
    <dgm:pt modelId="{61AFD622-40B7-41F0-8E60-7A0C7D81BD5A}">
      <dgm:prSet/>
      <dgm:spPr/>
      <dgm:t>
        <a:bodyPr/>
        <a:lstStyle/>
        <a:p>
          <a:r>
            <a:rPr lang="fr-CA" noProof="0" dirty="0"/>
            <a:t>À</a:t>
          </a:r>
        </a:p>
      </dgm:t>
    </dgm:pt>
    <dgm:pt modelId="{262BEC8C-7596-486A-9521-9362775DA894}" type="parTrans" cxnId="{40DA2E8B-9F48-48C1-8C9B-D5784B1B526A}">
      <dgm:prSet/>
      <dgm:spPr/>
      <dgm:t>
        <a:bodyPr/>
        <a:lstStyle/>
        <a:p>
          <a:endParaRPr lang="en-US"/>
        </a:p>
      </dgm:t>
    </dgm:pt>
    <dgm:pt modelId="{BF1D8AC2-EEBA-49E8-94BA-AA74D3C92D85}" type="sibTrans" cxnId="{40DA2E8B-9F48-48C1-8C9B-D5784B1B526A}">
      <dgm:prSet/>
      <dgm:spPr/>
      <dgm:t>
        <a:bodyPr/>
        <a:lstStyle/>
        <a:p>
          <a:endParaRPr lang="en-US"/>
        </a:p>
      </dgm:t>
    </dgm:pt>
    <dgm:pt modelId="{72DE8714-F7EC-4113-9A1D-7E7379FBD17A}">
      <dgm:prSet/>
      <dgm:spPr/>
      <dgm:t>
        <a:bodyPr/>
        <a:lstStyle/>
        <a:p>
          <a:r>
            <a:rPr lang="fr-CA" noProof="0" dirty="0"/>
            <a:t>L’enfant a un problème</a:t>
          </a:r>
        </a:p>
      </dgm:t>
    </dgm:pt>
    <dgm:pt modelId="{F352EED5-F468-4DE5-AC26-B78F2CDC1DEE}" type="parTrans" cxnId="{DF1ECD90-E347-454C-98AE-226DC66F6DB1}">
      <dgm:prSet/>
      <dgm:spPr/>
      <dgm:t>
        <a:bodyPr/>
        <a:lstStyle/>
        <a:p>
          <a:endParaRPr lang="en-US"/>
        </a:p>
      </dgm:t>
    </dgm:pt>
    <dgm:pt modelId="{87DA45FB-6FD9-47CA-87EF-2C8539EB546D}" type="sibTrans" cxnId="{DF1ECD90-E347-454C-98AE-226DC66F6DB1}">
      <dgm:prSet/>
      <dgm:spPr/>
      <dgm:t>
        <a:bodyPr/>
        <a:lstStyle/>
        <a:p>
          <a:endParaRPr lang="en-US"/>
        </a:p>
      </dgm:t>
    </dgm:pt>
    <dgm:pt modelId="{88363763-8204-F643-B06A-2D18CCCD5506}" type="pres">
      <dgm:prSet presAssocID="{892F0F95-8F31-44D6-ACB7-33F19D7325DF}" presName="hierChild1" presStyleCnt="0">
        <dgm:presLayoutVars>
          <dgm:chPref val="1"/>
          <dgm:dir/>
          <dgm:animOne val="branch"/>
          <dgm:animLvl val="lvl"/>
          <dgm:resizeHandles/>
        </dgm:presLayoutVars>
      </dgm:prSet>
      <dgm:spPr/>
    </dgm:pt>
    <dgm:pt modelId="{14260227-7711-7642-8D56-2B4B544E0808}" type="pres">
      <dgm:prSet presAssocID="{2FFC918B-024A-4071-B6E4-2B3E5F2CC210}" presName="hierRoot1" presStyleCnt="0"/>
      <dgm:spPr/>
    </dgm:pt>
    <dgm:pt modelId="{3AC08D97-CE6C-E74A-9789-8564834DF2FE}" type="pres">
      <dgm:prSet presAssocID="{2FFC918B-024A-4071-B6E4-2B3E5F2CC210}" presName="composite" presStyleCnt="0"/>
      <dgm:spPr/>
    </dgm:pt>
    <dgm:pt modelId="{43630638-C38B-CC4E-A7E9-CF9A45CB8D0D}" type="pres">
      <dgm:prSet presAssocID="{2FFC918B-024A-4071-B6E4-2B3E5F2CC210}" presName="background" presStyleLbl="node0" presStyleIdx="0" presStyleCnt="4"/>
      <dgm:spPr/>
    </dgm:pt>
    <dgm:pt modelId="{44267EEA-6527-1A46-81A8-2AEDF7F89FDC}" type="pres">
      <dgm:prSet presAssocID="{2FFC918B-024A-4071-B6E4-2B3E5F2CC210}" presName="text" presStyleLbl="fgAcc0" presStyleIdx="0" presStyleCnt="4" custScaleX="62809" custScaleY="49088">
        <dgm:presLayoutVars>
          <dgm:chPref val="3"/>
        </dgm:presLayoutVars>
      </dgm:prSet>
      <dgm:spPr/>
    </dgm:pt>
    <dgm:pt modelId="{052D9D07-A03C-0A43-A4F1-9BE152834405}" type="pres">
      <dgm:prSet presAssocID="{2FFC918B-024A-4071-B6E4-2B3E5F2CC210}" presName="hierChild2" presStyleCnt="0"/>
      <dgm:spPr/>
    </dgm:pt>
    <dgm:pt modelId="{D5975305-02BE-684B-8FE2-E98509201BD3}" type="pres">
      <dgm:prSet presAssocID="{A255E986-FE07-46EB-B105-75C093E1F651}" presName="hierRoot1" presStyleCnt="0"/>
      <dgm:spPr/>
    </dgm:pt>
    <dgm:pt modelId="{03ACF99C-A006-9E45-8A27-91A4B1371C25}" type="pres">
      <dgm:prSet presAssocID="{A255E986-FE07-46EB-B105-75C093E1F651}" presName="composite" presStyleCnt="0"/>
      <dgm:spPr/>
    </dgm:pt>
    <dgm:pt modelId="{338A5092-BF9E-4E44-8AB4-EE559E49CC9A}" type="pres">
      <dgm:prSet presAssocID="{A255E986-FE07-46EB-B105-75C093E1F651}" presName="background" presStyleLbl="node0" presStyleIdx="1" presStyleCnt="4"/>
      <dgm:spPr/>
    </dgm:pt>
    <dgm:pt modelId="{D272C612-41FF-B844-A351-0C4C6114F9E2}" type="pres">
      <dgm:prSet presAssocID="{A255E986-FE07-46EB-B105-75C093E1F651}" presName="text" presStyleLbl="fgAcc0" presStyleIdx="1" presStyleCnt="4">
        <dgm:presLayoutVars>
          <dgm:chPref val="3"/>
        </dgm:presLayoutVars>
      </dgm:prSet>
      <dgm:spPr/>
    </dgm:pt>
    <dgm:pt modelId="{C969FF05-9C5B-2C4B-B710-5E9E58FE2D42}" type="pres">
      <dgm:prSet presAssocID="{A255E986-FE07-46EB-B105-75C093E1F651}" presName="hierChild2" presStyleCnt="0"/>
      <dgm:spPr/>
    </dgm:pt>
    <dgm:pt modelId="{3BC6DA32-CEB9-4949-A98F-E414FF0229C6}" type="pres">
      <dgm:prSet presAssocID="{61AFD622-40B7-41F0-8E60-7A0C7D81BD5A}" presName="hierRoot1" presStyleCnt="0"/>
      <dgm:spPr/>
    </dgm:pt>
    <dgm:pt modelId="{CBE3E12C-D253-5947-9547-365A68881554}" type="pres">
      <dgm:prSet presAssocID="{61AFD622-40B7-41F0-8E60-7A0C7D81BD5A}" presName="composite" presStyleCnt="0"/>
      <dgm:spPr/>
    </dgm:pt>
    <dgm:pt modelId="{2456FE9E-1C74-6440-9AA5-4496ED84D133}" type="pres">
      <dgm:prSet presAssocID="{61AFD622-40B7-41F0-8E60-7A0C7D81BD5A}" presName="background" presStyleLbl="node0" presStyleIdx="2" presStyleCnt="4"/>
      <dgm:spPr/>
    </dgm:pt>
    <dgm:pt modelId="{52C5B5F8-77F8-0048-98A3-0D48C98F9A40}" type="pres">
      <dgm:prSet presAssocID="{61AFD622-40B7-41F0-8E60-7A0C7D81BD5A}" presName="text" presStyleLbl="fgAcc0" presStyleIdx="2" presStyleCnt="4" custScaleX="65690" custScaleY="46572">
        <dgm:presLayoutVars>
          <dgm:chPref val="3"/>
        </dgm:presLayoutVars>
      </dgm:prSet>
      <dgm:spPr/>
    </dgm:pt>
    <dgm:pt modelId="{AFB17D81-800A-AB42-8BCE-0189F6E74E08}" type="pres">
      <dgm:prSet presAssocID="{61AFD622-40B7-41F0-8E60-7A0C7D81BD5A}" presName="hierChild2" presStyleCnt="0"/>
      <dgm:spPr/>
    </dgm:pt>
    <dgm:pt modelId="{DA209B53-81D0-E94C-89AF-023C81149E0D}" type="pres">
      <dgm:prSet presAssocID="{72DE8714-F7EC-4113-9A1D-7E7379FBD17A}" presName="hierRoot1" presStyleCnt="0"/>
      <dgm:spPr/>
    </dgm:pt>
    <dgm:pt modelId="{74B03EFC-3D68-4C42-B2BB-629CB37FBBEE}" type="pres">
      <dgm:prSet presAssocID="{72DE8714-F7EC-4113-9A1D-7E7379FBD17A}" presName="composite" presStyleCnt="0"/>
      <dgm:spPr/>
    </dgm:pt>
    <dgm:pt modelId="{26A1E7DD-30A4-3347-B036-FF4D8EA5FCB1}" type="pres">
      <dgm:prSet presAssocID="{72DE8714-F7EC-4113-9A1D-7E7379FBD17A}" presName="background" presStyleLbl="node0" presStyleIdx="3" presStyleCnt="4"/>
      <dgm:spPr/>
    </dgm:pt>
    <dgm:pt modelId="{4BC261C3-0BA2-094F-A293-E07590758451}" type="pres">
      <dgm:prSet presAssocID="{72DE8714-F7EC-4113-9A1D-7E7379FBD17A}" presName="text" presStyleLbl="fgAcc0" presStyleIdx="3" presStyleCnt="4">
        <dgm:presLayoutVars>
          <dgm:chPref val="3"/>
        </dgm:presLayoutVars>
      </dgm:prSet>
      <dgm:spPr/>
    </dgm:pt>
    <dgm:pt modelId="{F4AA6F5B-2F81-6A47-9D43-5D9077BC842D}" type="pres">
      <dgm:prSet presAssocID="{72DE8714-F7EC-4113-9A1D-7E7379FBD17A}" presName="hierChild2" presStyleCnt="0"/>
      <dgm:spPr/>
    </dgm:pt>
  </dgm:ptLst>
  <dgm:cxnLst>
    <dgm:cxn modelId="{DE294415-B0C9-8546-AA25-A11F61E08CF3}" type="presOf" srcId="{A255E986-FE07-46EB-B105-75C093E1F651}" destId="{D272C612-41FF-B844-A351-0C4C6114F9E2}" srcOrd="0" destOrd="0" presId="urn:microsoft.com/office/officeart/2005/8/layout/hierarchy1"/>
    <dgm:cxn modelId="{AC059D23-6488-8E42-AA00-F68CFD2D52CF}" type="presOf" srcId="{72DE8714-F7EC-4113-9A1D-7E7379FBD17A}" destId="{4BC261C3-0BA2-094F-A293-E07590758451}" srcOrd="0" destOrd="0" presId="urn:microsoft.com/office/officeart/2005/8/layout/hierarchy1"/>
    <dgm:cxn modelId="{D9347F5B-81E5-DF47-B65B-A6D1CF348A52}" type="presOf" srcId="{2FFC918B-024A-4071-B6E4-2B3E5F2CC210}" destId="{44267EEA-6527-1A46-81A8-2AEDF7F89FDC}" srcOrd="0" destOrd="0" presId="urn:microsoft.com/office/officeart/2005/8/layout/hierarchy1"/>
    <dgm:cxn modelId="{4D597957-8770-4419-8DD6-0228A3065E6E}" srcId="{892F0F95-8F31-44D6-ACB7-33F19D7325DF}" destId="{2FFC918B-024A-4071-B6E4-2B3E5F2CC210}" srcOrd="0" destOrd="0" parTransId="{A068C8E2-6E32-47C8-845A-3B0CA67603BC}" sibTransId="{C138D3ED-C264-43AC-88DD-5E85E6D10CE3}"/>
    <dgm:cxn modelId="{E744DB87-B78A-4A9E-AC61-29911118A0DB}" srcId="{892F0F95-8F31-44D6-ACB7-33F19D7325DF}" destId="{A255E986-FE07-46EB-B105-75C093E1F651}" srcOrd="1" destOrd="0" parTransId="{9832F6EE-B6EB-4C86-9AFA-27F394E28BC3}" sibTransId="{39AB7D89-8EDF-4170-886E-40B9A8DBE972}"/>
    <dgm:cxn modelId="{40DA2E8B-9F48-48C1-8C9B-D5784B1B526A}" srcId="{892F0F95-8F31-44D6-ACB7-33F19D7325DF}" destId="{61AFD622-40B7-41F0-8E60-7A0C7D81BD5A}" srcOrd="2" destOrd="0" parTransId="{262BEC8C-7596-486A-9521-9362775DA894}" sibTransId="{BF1D8AC2-EEBA-49E8-94BA-AA74D3C92D85}"/>
    <dgm:cxn modelId="{A054D68E-CAF3-FC48-AA08-98EAA1F0FBD1}" type="presOf" srcId="{61AFD622-40B7-41F0-8E60-7A0C7D81BD5A}" destId="{52C5B5F8-77F8-0048-98A3-0D48C98F9A40}" srcOrd="0" destOrd="0" presId="urn:microsoft.com/office/officeart/2005/8/layout/hierarchy1"/>
    <dgm:cxn modelId="{DF1ECD90-E347-454C-98AE-226DC66F6DB1}" srcId="{892F0F95-8F31-44D6-ACB7-33F19D7325DF}" destId="{72DE8714-F7EC-4113-9A1D-7E7379FBD17A}" srcOrd="3" destOrd="0" parTransId="{F352EED5-F468-4DE5-AC26-B78F2CDC1DEE}" sibTransId="{87DA45FB-6FD9-47CA-87EF-2C8539EB546D}"/>
    <dgm:cxn modelId="{F79DDFCF-575D-F14F-8481-CC3244BC1AD0}" type="presOf" srcId="{892F0F95-8F31-44D6-ACB7-33F19D7325DF}" destId="{88363763-8204-F643-B06A-2D18CCCD5506}" srcOrd="0" destOrd="0" presId="urn:microsoft.com/office/officeart/2005/8/layout/hierarchy1"/>
    <dgm:cxn modelId="{2EF42690-BF89-1D4D-B997-F02B2A6DC99D}" type="presParOf" srcId="{88363763-8204-F643-B06A-2D18CCCD5506}" destId="{14260227-7711-7642-8D56-2B4B544E0808}" srcOrd="0" destOrd="0" presId="urn:microsoft.com/office/officeart/2005/8/layout/hierarchy1"/>
    <dgm:cxn modelId="{C3B6120E-4F67-CD45-8BF0-ACBACE561B4E}" type="presParOf" srcId="{14260227-7711-7642-8D56-2B4B544E0808}" destId="{3AC08D97-CE6C-E74A-9789-8564834DF2FE}" srcOrd="0" destOrd="0" presId="urn:microsoft.com/office/officeart/2005/8/layout/hierarchy1"/>
    <dgm:cxn modelId="{0510334C-5280-9B4F-BCA8-5B6A11A015CC}" type="presParOf" srcId="{3AC08D97-CE6C-E74A-9789-8564834DF2FE}" destId="{43630638-C38B-CC4E-A7E9-CF9A45CB8D0D}" srcOrd="0" destOrd="0" presId="urn:microsoft.com/office/officeart/2005/8/layout/hierarchy1"/>
    <dgm:cxn modelId="{EC485801-3A27-3B4B-9DF9-38F979F9B1F5}" type="presParOf" srcId="{3AC08D97-CE6C-E74A-9789-8564834DF2FE}" destId="{44267EEA-6527-1A46-81A8-2AEDF7F89FDC}" srcOrd="1" destOrd="0" presId="urn:microsoft.com/office/officeart/2005/8/layout/hierarchy1"/>
    <dgm:cxn modelId="{0997066F-406E-9A4C-B6BB-166D49769302}" type="presParOf" srcId="{14260227-7711-7642-8D56-2B4B544E0808}" destId="{052D9D07-A03C-0A43-A4F1-9BE152834405}" srcOrd="1" destOrd="0" presId="urn:microsoft.com/office/officeart/2005/8/layout/hierarchy1"/>
    <dgm:cxn modelId="{4E8312B8-0D68-334E-8B9B-D2B3DA04A790}" type="presParOf" srcId="{88363763-8204-F643-B06A-2D18CCCD5506}" destId="{D5975305-02BE-684B-8FE2-E98509201BD3}" srcOrd="1" destOrd="0" presId="urn:microsoft.com/office/officeart/2005/8/layout/hierarchy1"/>
    <dgm:cxn modelId="{472A74E3-DB27-A741-AFE4-EE4FF3859E4E}" type="presParOf" srcId="{D5975305-02BE-684B-8FE2-E98509201BD3}" destId="{03ACF99C-A006-9E45-8A27-91A4B1371C25}" srcOrd="0" destOrd="0" presId="urn:microsoft.com/office/officeart/2005/8/layout/hierarchy1"/>
    <dgm:cxn modelId="{9A02B710-6604-3848-A40F-0B1BA8931218}" type="presParOf" srcId="{03ACF99C-A006-9E45-8A27-91A4B1371C25}" destId="{338A5092-BF9E-4E44-8AB4-EE559E49CC9A}" srcOrd="0" destOrd="0" presId="urn:microsoft.com/office/officeart/2005/8/layout/hierarchy1"/>
    <dgm:cxn modelId="{5E4C73DD-D1A5-8541-8220-8A11E21B0BB8}" type="presParOf" srcId="{03ACF99C-A006-9E45-8A27-91A4B1371C25}" destId="{D272C612-41FF-B844-A351-0C4C6114F9E2}" srcOrd="1" destOrd="0" presId="urn:microsoft.com/office/officeart/2005/8/layout/hierarchy1"/>
    <dgm:cxn modelId="{E302B9D9-3CA1-2F4E-B309-75357B8AFC78}" type="presParOf" srcId="{D5975305-02BE-684B-8FE2-E98509201BD3}" destId="{C969FF05-9C5B-2C4B-B710-5E9E58FE2D42}" srcOrd="1" destOrd="0" presId="urn:microsoft.com/office/officeart/2005/8/layout/hierarchy1"/>
    <dgm:cxn modelId="{FEC4F667-6E46-2F4E-B1BE-AA6DF31D5E7E}" type="presParOf" srcId="{88363763-8204-F643-B06A-2D18CCCD5506}" destId="{3BC6DA32-CEB9-4949-A98F-E414FF0229C6}" srcOrd="2" destOrd="0" presId="urn:microsoft.com/office/officeart/2005/8/layout/hierarchy1"/>
    <dgm:cxn modelId="{9098CD63-4DA1-CF47-A969-CC0935175C9C}" type="presParOf" srcId="{3BC6DA32-CEB9-4949-A98F-E414FF0229C6}" destId="{CBE3E12C-D253-5947-9547-365A68881554}" srcOrd="0" destOrd="0" presId="urn:microsoft.com/office/officeart/2005/8/layout/hierarchy1"/>
    <dgm:cxn modelId="{3534DCB1-4641-6F49-A4AC-C80161FDDC8A}" type="presParOf" srcId="{CBE3E12C-D253-5947-9547-365A68881554}" destId="{2456FE9E-1C74-6440-9AA5-4496ED84D133}" srcOrd="0" destOrd="0" presId="urn:microsoft.com/office/officeart/2005/8/layout/hierarchy1"/>
    <dgm:cxn modelId="{F1014CA7-A39B-6C4D-9117-1621C457A70E}" type="presParOf" srcId="{CBE3E12C-D253-5947-9547-365A68881554}" destId="{52C5B5F8-77F8-0048-98A3-0D48C98F9A40}" srcOrd="1" destOrd="0" presId="urn:microsoft.com/office/officeart/2005/8/layout/hierarchy1"/>
    <dgm:cxn modelId="{3F9150EB-EAE8-B24F-AC7F-3E8C9816C789}" type="presParOf" srcId="{3BC6DA32-CEB9-4949-A98F-E414FF0229C6}" destId="{AFB17D81-800A-AB42-8BCE-0189F6E74E08}" srcOrd="1" destOrd="0" presId="urn:microsoft.com/office/officeart/2005/8/layout/hierarchy1"/>
    <dgm:cxn modelId="{3EB26872-7057-8440-8DE7-6EE2A8BFE64E}" type="presParOf" srcId="{88363763-8204-F643-B06A-2D18CCCD5506}" destId="{DA209B53-81D0-E94C-89AF-023C81149E0D}" srcOrd="3" destOrd="0" presId="urn:microsoft.com/office/officeart/2005/8/layout/hierarchy1"/>
    <dgm:cxn modelId="{6288B5F6-53B3-804F-A8E5-D622276FB4F4}" type="presParOf" srcId="{DA209B53-81D0-E94C-89AF-023C81149E0D}" destId="{74B03EFC-3D68-4C42-B2BB-629CB37FBBEE}" srcOrd="0" destOrd="0" presId="urn:microsoft.com/office/officeart/2005/8/layout/hierarchy1"/>
    <dgm:cxn modelId="{3508B718-3F93-CA4D-A998-55A4DB9A660D}" type="presParOf" srcId="{74B03EFC-3D68-4C42-B2BB-629CB37FBBEE}" destId="{26A1E7DD-30A4-3347-B036-FF4D8EA5FCB1}" srcOrd="0" destOrd="0" presId="urn:microsoft.com/office/officeart/2005/8/layout/hierarchy1"/>
    <dgm:cxn modelId="{DB5134A2-5051-E946-8F1B-3BE4EA5F4E9A}" type="presParOf" srcId="{74B03EFC-3D68-4C42-B2BB-629CB37FBBEE}" destId="{4BC261C3-0BA2-094F-A293-E07590758451}" srcOrd="1" destOrd="0" presId="urn:microsoft.com/office/officeart/2005/8/layout/hierarchy1"/>
    <dgm:cxn modelId="{3580812D-BCEB-D441-A861-D4ED7E031EA8}" type="presParOf" srcId="{DA209B53-81D0-E94C-89AF-023C81149E0D}" destId="{F4AA6F5B-2F81-6A47-9D43-5D9077BC842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44C98-C9CF-F745-A830-E23000C19C0B}">
      <dsp:nvSpPr>
        <dsp:cNvPr id="0" name=""/>
        <dsp:cNvSpPr/>
      </dsp:nvSpPr>
      <dsp:spPr>
        <a:xfrm>
          <a:off x="2895165" y="0"/>
          <a:ext cx="1158066" cy="785331"/>
        </a:xfrm>
        <a:prstGeom prst="trapezoid">
          <a:avLst>
            <a:gd name="adj" fmla="val 73731"/>
          </a:avLst>
        </a:prstGeom>
        <a:solidFill>
          <a:schemeClr val="accent6"/>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CA" sz="1500" kern="1200" noProof="0" dirty="0"/>
            <a:t>Décès prématuré</a:t>
          </a:r>
        </a:p>
      </dsp:txBody>
      <dsp:txXfrm>
        <a:off x="2895165" y="0"/>
        <a:ext cx="1158066" cy="785331"/>
      </dsp:txXfrm>
    </dsp:sp>
    <dsp:sp modelId="{CA47A020-77EE-A34E-B077-3FE29E4BA00E}">
      <dsp:nvSpPr>
        <dsp:cNvPr id="0" name=""/>
        <dsp:cNvSpPr/>
      </dsp:nvSpPr>
      <dsp:spPr>
        <a:xfrm>
          <a:off x="2316131" y="785331"/>
          <a:ext cx="2316132" cy="785331"/>
        </a:xfrm>
        <a:prstGeom prst="trapezoid">
          <a:avLst>
            <a:gd name="adj" fmla="val 73731"/>
          </a:avLst>
        </a:prstGeom>
        <a:solidFill>
          <a:srgbClr val="C00000"/>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CA" sz="1500" kern="1200" noProof="0" dirty="0"/>
            <a:t>Maladie, invalidité et problèmes sociaux</a:t>
          </a:r>
        </a:p>
      </dsp:txBody>
      <dsp:txXfrm>
        <a:off x="2721455" y="785331"/>
        <a:ext cx="1505485" cy="785331"/>
      </dsp:txXfrm>
    </dsp:sp>
    <dsp:sp modelId="{7E33A68B-3F66-AB4B-9D1C-52E38B091C31}">
      <dsp:nvSpPr>
        <dsp:cNvPr id="0" name=""/>
        <dsp:cNvSpPr/>
      </dsp:nvSpPr>
      <dsp:spPr>
        <a:xfrm>
          <a:off x="1737099" y="1570662"/>
          <a:ext cx="3474198" cy="785331"/>
        </a:xfrm>
        <a:prstGeom prst="trapezoid">
          <a:avLst>
            <a:gd name="adj" fmla="val 73731"/>
          </a:avLst>
        </a:prstGeom>
        <a:solidFill>
          <a:srgbClr val="C00000"/>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CA" sz="1500" kern="1200" dirty="0"/>
            <a:t>Adoption de comportements à risque pour la santé</a:t>
          </a:r>
          <a:endParaRPr lang="en-US" sz="1500" kern="1200" dirty="0"/>
        </a:p>
      </dsp:txBody>
      <dsp:txXfrm>
        <a:off x="2345083" y="1570662"/>
        <a:ext cx="2258228" cy="785331"/>
      </dsp:txXfrm>
    </dsp:sp>
    <dsp:sp modelId="{619330F5-459A-854F-B74C-BA4C15EA88ED}">
      <dsp:nvSpPr>
        <dsp:cNvPr id="0" name=""/>
        <dsp:cNvSpPr/>
      </dsp:nvSpPr>
      <dsp:spPr>
        <a:xfrm>
          <a:off x="1158065" y="2355994"/>
          <a:ext cx="4632264" cy="785331"/>
        </a:xfrm>
        <a:prstGeom prst="trapezoid">
          <a:avLst>
            <a:gd name="adj" fmla="val 73731"/>
          </a:avLst>
        </a:prstGeom>
        <a:solidFill>
          <a:srgbClr val="C00000"/>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CA" sz="1500" kern="1200" dirty="0"/>
            <a:t>Déficience sociale, émotionnelle et cognitive</a:t>
          </a:r>
          <a:endParaRPr lang="en-US" sz="1500" kern="1200" dirty="0"/>
        </a:p>
      </dsp:txBody>
      <dsp:txXfrm>
        <a:off x="1968712" y="2355994"/>
        <a:ext cx="3010971" cy="785331"/>
      </dsp:txXfrm>
    </dsp:sp>
    <dsp:sp modelId="{110F6712-A023-B240-BFAD-DE523AABDD2D}">
      <dsp:nvSpPr>
        <dsp:cNvPr id="0" name=""/>
        <dsp:cNvSpPr/>
      </dsp:nvSpPr>
      <dsp:spPr>
        <a:xfrm>
          <a:off x="579032" y="3141325"/>
          <a:ext cx="5790330" cy="785331"/>
        </a:xfrm>
        <a:prstGeom prst="trapezoid">
          <a:avLst>
            <a:gd name="adj" fmla="val 73731"/>
          </a:avLst>
        </a:prstGeom>
        <a:solidFill>
          <a:srgbClr val="C00000"/>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CA" sz="1500" kern="1200" noProof="0" dirty="0" err="1"/>
            <a:t>Neurodéveloppement</a:t>
          </a:r>
          <a:r>
            <a:rPr lang="fr-CA" sz="1500" kern="1200" noProof="0" dirty="0"/>
            <a:t> perturbé</a:t>
          </a:r>
        </a:p>
      </dsp:txBody>
      <dsp:txXfrm>
        <a:off x="1592340" y="3141325"/>
        <a:ext cx="3763714" cy="785331"/>
      </dsp:txXfrm>
    </dsp:sp>
    <dsp:sp modelId="{46CBCBEE-1D86-014E-B738-B10CB41B5840}">
      <dsp:nvSpPr>
        <dsp:cNvPr id="0" name=""/>
        <dsp:cNvSpPr/>
      </dsp:nvSpPr>
      <dsp:spPr>
        <a:xfrm>
          <a:off x="0" y="3926656"/>
          <a:ext cx="6948396" cy="785331"/>
        </a:xfrm>
        <a:prstGeom prst="trapezoid">
          <a:avLst>
            <a:gd name="adj" fmla="val 73731"/>
          </a:avLst>
        </a:prstGeom>
        <a:solidFill>
          <a:srgbClr val="C00000"/>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CA" sz="1500" kern="1200" noProof="0" dirty="0"/>
            <a:t>Expériences néfastes de l’enfance</a:t>
          </a:r>
        </a:p>
      </dsp:txBody>
      <dsp:txXfrm>
        <a:off x="1215969" y="3926656"/>
        <a:ext cx="4516457" cy="7853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30638-C38B-CC4E-A7E9-CF9A45CB8D0D}">
      <dsp:nvSpPr>
        <dsp:cNvPr id="0" name=""/>
        <dsp:cNvSpPr/>
      </dsp:nvSpPr>
      <dsp:spPr>
        <a:xfrm>
          <a:off x="840" y="720725"/>
          <a:ext cx="1458119" cy="723636"/>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267EEA-6527-1A46-81A8-2AEDF7F89FDC}">
      <dsp:nvSpPr>
        <dsp:cNvPr id="0" name=""/>
        <dsp:cNvSpPr/>
      </dsp:nvSpPr>
      <dsp:spPr>
        <a:xfrm>
          <a:off x="258786" y="965774"/>
          <a:ext cx="1458119" cy="723636"/>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fr-CA" sz="3100" kern="1200" noProof="0" dirty="0"/>
            <a:t>De</a:t>
          </a:r>
        </a:p>
      </dsp:txBody>
      <dsp:txXfrm>
        <a:off x="279981" y="986969"/>
        <a:ext cx="1415729" cy="681246"/>
      </dsp:txXfrm>
    </dsp:sp>
    <dsp:sp modelId="{338A5092-BF9E-4E44-8AB4-EE559E49CC9A}">
      <dsp:nvSpPr>
        <dsp:cNvPr id="0" name=""/>
        <dsp:cNvSpPr/>
      </dsp:nvSpPr>
      <dsp:spPr>
        <a:xfrm>
          <a:off x="1974852" y="720725"/>
          <a:ext cx="2321513" cy="1474161"/>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72C612-41FF-B844-A351-0C4C6114F9E2}">
      <dsp:nvSpPr>
        <dsp:cNvPr id="0" name=""/>
        <dsp:cNvSpPr/>
      </dsp:nvSpPr>
      <dsp:spPr>
        <a:xfrm>
          <a:off x="2232798" y="965774"/>
          <a:ext cx="2321513" cy="1474161"/>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fr-CA" sz="3100" kern="1200" dirty="0"/>
            <a:t>L'enfant est le problème</a:t>
          </a:r>
          <a:endParaRPr lang="en-US" sz="3100" kern="1200" dirty="0"/>
        </a:p>
      </dsp:txBody>
      <dsp:txXfrm>
        <a:off x="2275975" y="1008951"/>
        <a:ext cx="2235159" cy="1387807"/>
      </dsp:txXfrm>
    </dsp:sp>
    <dsp:sp modelId="{2456FE9E-1C74-6440-9AA5-4496ED84D133}">
      <dsp:nvSpPr>
        <dsp:cNvPr id="0" name=""/>
        <dsp:cNvSpPr/>
      </dsp:nvSpPr>
      <dsp:spPr>
        <a:xfrm>
          <a:off x="4812258" y="720725"/>
          <a:ext cx="1525002" cy="686546"/>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C5B5F8-77F8-0048-98A3-0D48C98F9A40}">
      <dsp:nvSpPr>
        <dsp:cNvPr id="0" name=""/>
        <dsp:cNvSpPr/>
      </dsp:nvSpPr>
      <dsp:spPr>
        <a:xfrm>
          <a:off x="5070204" y="965774"/>
          <a:ext cx="1525002" cy="686546"/>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À</a:t>
          </a:r>
        </a:p>
      </dsp:txBody>
      <dsp:txXfrm>
        <a:off x="5090312" y="985882"/>
        <a:ext cx="1484786" cy="646330"/>
      </dsp:txXfrm>
    </dsp:sp>
    <dsp:sp modelId="{26A1E7DD-30A4-3347-B036-FF4D8EA5FCB1}">
      <dsp:nvSpPr>
        <dsp:cNvPr id="0" name=""/>
        <dsp:cNvSpPr/>
      </dsp:nvSpPr>
      <dsp:spPr>
        <a:xfrm>
          <a:off x="6853152" y="720725"/>
          <a:ext cx="2321513" cy="1474161"/>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C261C3-0BA2-094F-A293-E07590758451}">
      <dsp:nvSpPr>
        <dsp:cNvPr id="0" name=""/>
        <dsp:cNvSpPr/>
      </dsp:nvSpPr>
      <dsp:spPr>
        <a:xfrm>
          <a:off x="7111098" y="965774"/>
          <a:ext cx="2321513" cy="1474161"/>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fr-CA" sz="3100" kern="1200" dirty="0"/>
            <a:t>L'enfant a un problème</a:t>
          </a:r>
          <a:endParaRPr lang="en-US" sz="3100" kern="1200" dirty="0"/>
        </a:p>
      </dsp:txBody>
      <dsp:txXfrm>
        <a:off x="7154275" y="1008951"/>
        <a:ext cx="2235159" cy="13878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30638-C38B-CC4E-A7E9-CF9A45CB8D0D}">
      <dsp:nvSpPr>
        <dsp:cNvPr id="0" name=""/>
        <dsp:cNvSpPr/>
      </dsp:nvSpPr>
      <dsp:spPr>
        <a:xfrm>
          <a:off x="840" y="720725"/>
          <a:ext cx="1458119" cy="723636"/>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267EEA-6527-1A46-81A8-2AEDF7F89FDC}">
      <dsp:nvSpPr>
        <dsp:cNvPr id="0" name=""/>
        <dsp:cNvSpPr/>
      </dsp:nvSpPr>
      <dsp:spPr>
        <a:xfrm>
          <a:off x="258786" y="965774"/>
          <a:ext cx="1458119" cy="723636"/>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fr-CA" sz="3100" kern="1200" noProof="0" dirty="0"/>
            <a:t>De</a:t>
          </a:r>
        </a:p>
      </dsp:txBody>
      <dsp:txXfrm>
        <a:off x="279981" y="986969"/>
        <a:ext cx="1415729" cy="681246"/>
      </dsp:txXfrm>
    </dsp:sp>
    <dsp:sp modelId="{338A5092-BF9E-4E44-8AB4-EE559E49CC9A}">
      <dsp:nvSpPr>
        <dsp:cNvPr id="0" name=""/>
        <dsp:cNvSpPr/>
      </dsp:nvSpPr>
      <dsp:spPr>
        <a:xfrm>
          <a:off x="1974852" y="720725"/>
          <a:ext cx="2321513" cy="1474161"/>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72C612-41FF-B844-A351-0C4C6114F9E2}">
      <dsp:nvSpPr>
        <dsp:cNvPr id="0" name=""/>
        <dsp:cNvSpPr/>
      </dsp:nvSpPr>
      <dsp:spPr>
        <a:xfrm>
          <a:off x="2232798" y="965774"/>
          <a:ext cx="2321513" cy="1474161"/>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fr-CA" sz="3100" kern="1200" noProof="0" dirty="0"/>
            <a:t>L'enfant est le problème</a:t>
          </a:r>
        </a:p>
      </dsp:txBody>
      <dsp:txXfrm>
        <a:off x="2275975" y="1008951"/>
        <a:ext cx="2235159" cy="1387807"/>
      </dsp:txXfrm>
    </dsp:sp>
    <dsp:sp modelId="{2456FE9E-1C74-6440-9AA5-4496ED84D133}">
      <dsp:nvSpPr>
        <dsp:cNvPr id="0" name=""/>
        <dsp:cNvSpPr/>
      </dsp:nvSpPr>
      <dsp:spPr>
        <a:xfrm>
          <a:off x="4812258" y="720725"/>
          <a:ext cx="1525002" cy="686546"/>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C5B5F8-77F8-0048-98A3-0D48C98F9A40}">
      <dsp:nvSpPr>
        <dsp:cNvPr id="0" name=""/>
        <dsp:cNvSpPr/>
      </dsp:nvSpPr>
      <dsp:spPr>
        <a:xfrm>
          <a:off x="5070204" y="965774"/>
          <a:ext cx="1525002" cy="686546"/>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fr-CA" sz="3100" kern="1200" noProof="0" dirty="0"/>
            <a:t>À</a:t>
          </a:r>
        </a:p>
      </dsp:txBody>
      <dsp:txXfrm>
        <a:off x="5090312" y="985882"/>
        <a:ext cx="1484786" cy="646330"/>
      </dsp:txXfrm>
    </dsp:sp>
    <dsp:sp modelId="{26A1E7DD-30A4-3347-B036-FF4D8EA5FCB1}">
      <dsp:nvSpPr>
        <dsp:cNvPr id="0" name=""/>
        <dsp:cNvSpPr/>
      </dsp:nvSpPr>
      <dsp:spPr>
        <a:xfrm>
          <a:off x="6853152" y="720725"/>
          <a:ext cx="2321513" cy="1474161"/>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C261C3-0BA2-094F-A293-E07590758451}">
      <dsp:nvSpPr>
        <dsp:cNvPr id="0" name=""/>
        <dsp:cNvSpPr/>
      </dsp:nvSpPr>
      <dsp:spPr>
        <a:xfrm>
          <a:off x="7111098" y="965774"/>
          <a:ext cx="2321513" cy="1474161"/>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fr-CA" sz="3100" kern="1200" noProof="0" dirty="0"/>
            <a:t>L’enfant a un problème</a:t>
          </a:r>
        </a:p>
      </dsp:txBody>
      <dsp:txXfrm>
        <a:off x="7154275" y="1008951"/>
        <a:ext cx="2235159" cy="138780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63F53B-A74F-DB4D-B64A-A3977FA6B162}" type="datetimeFigureOut">
              <a:rPr lang="en-US" smtClean="0"/>
              <a:t>8/28/2019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6EBB46-2C56-054E-8430-258E8C18E959}" type="slidenum">
              <a:rPr lang="en-US" smtClean="0"/>
              <a:t>‹#›</a:t>
            </a:fld>
            <a:endParaRPr lang="en-US"/>
          </a:p>
        </p:txBody>
      </p:sp>
    </p:spTree>
    <p:extLst>
      <p:ext uri="{BB962C8B-B14F-4D97-AF65-F5344CB8AC3E}">
        <p14:creationId xmlns:p14="http://schemas.microsoft.com/office/powerpoint/2010/main" val="993756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06EBB46-2C56-054E-8430-258E8C18E959}" type="slidenum">
              <a:rPr lang="en-US" smtClean="0"/>
              <a:t>1</a:t>
            </a:fld>
            <a:endParaRPr lang="en-US"/>
          </a:p>
        </p:txBody>
      </p:sp>
    </p:spTree>
    <p:extLst>
      <p:ext uri="{BB962C8B-B14F-4D97-AF65-F5344CB8AC3E}">
        <p14:creationId xmlns:p14="http://schemas.microsoft.com/office/powerpoint/2010/main" val="3500761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06EBB46-2C56-054E-8430-258E8C18E959}" type="slidenum">
              <a:rPr lang="en-US" smtClean="0"/>
              <a:t>10</a:t>
            </a:fld>
            <a:endParaRPr lang="en-US"/>
          </a:p>
        </p:txBody>
      </p:sp>
    </p:spTree>
    <p:extLst>
      <p:ext uri="{BB962C8B-B14F-4D97-AF65-F5344CB8AC3E}">
        <p14:creationId xmlns:p14="http://schemas.microsoft.com/office/powerpoint/2010/main" val="2984234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06EBB46-2C56-054E-8430-258E8C18E959}" type="slidenum">
              <a:rPr lang="en-US" smtClean="0"/>
              <a:t>11</a:t>
            </a:fld>
            <a:endParaRPr lang="en-US"/>
          </a:p>
        </p:txBody>
      </p:sp>
    </p:spTree>
    <p:extLst>
      <p:ext uri="{BB962C8B-B14F-4D97-AF65-F5344CB8AC3E}">
        <p14:creationId xmlns:p14="http://schemas.microsoft.com/office/powerpoint/2010/main" val="3503457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06EBB46-2C56-054E-8430-258E8C18E959}" type="slidenum">
              <a:rPr lang="en-US" smtClean="0"/>
              <a:t>12</a:t>
            </a:fld>
            <a:endParaRPr lang="en-US"/>
          </a:p>
        </p:txBody>
      </p:sp>
    </p:spTree>
    <p:extLst>
      <p:ext uri="{BB962C8B-B14F-4D97-AF65-F5344CB8AC3E}">
        <p14:creationId xmlns:p14="http://schemas.microsoft.com/office/powerpoint/2010/main" val="506473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06EBB46-2C56-054E-8430-258E8C18E959}" type="slidenum">
              <a:rPr lang="en-US" smtClean="0"/>
              <a:t>13</a:t>
            </a:fld>
            <a:endParaRPr lang="en-US"/>
          </a:p>
        </p:txBody>
      </p:sp>
    </p:spTree>
    <p:extLst>
      <p:ext uri="{BB962C8B-B14F-4D97-AF65-F5344CB8AC3E}">
        <p14:creationId xmlns:p14="http://schemas.microsoft.com/office/powerpoint/2010/main" val="1452147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06EBB46-2C56-054E-8430-258E8C18E959}" type="slidenum">
              <a:rPr lang="en-US" smtClean="0"/>
              <a:t>14</a:t>
            </a:fld>
            <a:endParaRPr lang="en-US"/>
          </a:p>
        </p:txBody>
      </p:sp>
    </p:spTree>
    <p:extLst>
      <p:ext uri="{BB962C8B-B14F-4D97-AF65-F5344CB8AC3E}">
        <p14:creationId xmlns:p14="http://schemas.microsoft.com/office/powerpoint/2010/main" val="4251994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06EBB46-2C56-054E-8430-258E8C18E959}" type="slidenum">
              <a:rPr lang="en-US" smtClean="0"/>
              <a:t>15</a:t>
            </a:fld>
            <a:endParaRPr lang="en-US"/>
          </a:p>
        </p:txBody>
      </p:sp>
    </p:spTree>
    <p:extLst>
      <p:ext uri="{BB962C8B-B14F-4D97-AF65-F5344CB8AC3E}">
        <p14:creationId xmlns:p14="http://schemas.microsoft.com/office/powerpoint/2010/main" val="1033897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06EBB46-2C56-054E-8430-258E8C18E959}" type="slidenum">
              <a:rPr lang="en-US" smtClean="0"/>
              <a:t>16</a:t>
            </a:fld>
            <a:endParaRPr lang="en-US"/>
          </a:p>
        </p:txBody>
      </p:sp>
    </p:spTree>
    <p:extLst>
      <p:ext uri="{BB962C8B-B14F-4D97-AF65-F5344CB8AC3E}">
        <p14:creationId xmlns:p14="http://schemas.microsoft.com/office/powerpoint/2010/main" val="1525888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06EBB46-2C56-054E-8430-258E8C18E959}" type="slidenum">
              <a:rPr lang="en-US" smtClean="0"/>
              <a:t>17</a:t>
            </a:fld>
            <a:endParaRPr lang="en-US"/>
          </a:p>
        </p:txBody>
      </p:sp>
    </p:spTree>
    <p:extLst>
      <p:ext uri="{BB962C8B-B14F-4D97-AF65-F5344CB8AC3E}">
        <p14:creationId xmlns:p14="http://schemas.microsoft.com/office/powerpoint/2010/main" val="2291658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a:xfrm>
            <a:off x="381000" y="685800"/>
            <a:ext cx="6096000" cy="3429000"/>
          </a:xfrm>
          <a:ln/>
        </p:spPr>
      </p:sp>
      <p:sp>
        <p:nvSpPr>
          <p:cNvPr id="25603" name="Espace réservé des commentaires 2"/>
          <p:cNvSpPr>
            <a:spLocks noGrp="1"/>
          </p:cNvSpPr>
          <p:nvPr>
            <p:ph type="body" idx="1"/>
          </p:nvPr>
        </p:nvSpPr>
        <p:spPr>
          <a:noFill/>
          <a:ln/>
        </p:spPr>
        <p:txBody>
          <a:bodyPr/>
          <a:lstStyle/>
          <a:p>
            <a:r>
              <a:rPr lang="en-CA" dirty="0" err="1"/>
              <a:t>Amygdalia</a:t>
            </a:r>
            <a:r>
              <a:rPr lang="en-CA" dirty="0"/>
              <a:t>: fight or flight dept (smoke detector of the brain) not logical</a:t>
            </a:r>
          </a:p>
          <a:p>
            <a:r>
              <a:rPr lang="en-CA" dirty="0"/>
              <a:t>Hippo: info processor, logic and assessor</a:t>
            </a:r>
          </a:p>
          <a:p>
            <a:r>
              <a:rPr lang="en-CA" dirty="0"/>
              <a:t>Cingulate: feedback or link between</a:t>
            </a:r>
            <a:r>
              <a:rPr lang="en-CA" baseline="0" dirty="0"/>
              <a:t> the two</a:t>
            </a:r>
          </a:p>
          <a:p>
            <a:r>
              <a:rPr lang="en-CA" baseline="0" dirty="0"/>
              <a:t>Prefrontal: why am I doing this?</a:t>
            </a:r>
          </a:p>
          <a:p>
            <a:endParaRPr lang="en-CA" dirty="0"/>
          </a:p>
          <a:p>
            <a:r>
              <a:rPr lang="fr-CA" dirty="0"/>
              <a:t>Amygdale: réaction de combat ou de fuite (détecteur de fumée du cerveau) non logique</a:t>
            </a:r>
          </a:p>
          <a:p>
            <a:r>
              <a:rPr lang="fr-CA" dirty="0"/>
              <a:t>Hippocampe: processeur d'informations, logique et évaluateur</a:t>
            </a:r>
          </a:p>
          <a:p>
            <a:r>
              <a:rPr lang="fr-CA" dirty="0" err="1"/>
              <a:t>Cingulaire</a:t>
            </a:r>
            <a:r>
              <a:rPr lang="fr-CA" dirty="0"/>
              <a:t>: feedback ou lien entre les deux</a:t>
            </a:r>
          </a:p>
          <a:p>
            <a:r>
              <a:rPr lang="fr-CA" dirty="0"/>
              <a:t>Préfrontal: pourquoi j’agi ainsi?</a:t>
            </a:r>
          </a:p>
        </p:txBody>
      </p:sp>
      <p:sp>
        <p:nvSpPr>
          <p:cNvPr id="25604" name="Espace réservé du numéro de diapositive 3"/>
          <p:cNvSpPr>
            <a:spLocks noGrp="1"/>
          </p:cNvSpPr>
          <p:nvPr>
            <p:ph type="sldNum" sz="quarter" idx="5"/>
          </p:nvPr>
        </p:nvSpPr>
        <p:spPr>
          <a:noFill/>
        </p:spPr>
        <p:txBody>
          <a:bodyPr/>
          <a:lstStyle/>
          <a:p>
            <a:fld id="{61BFBBF3-D4CA-46C8-B11A-EEC4C258AB1D}" type="slidenum">
              <a:rPr lang="en-CA" smtClean="0">
                <a:cs typeface="Arial" pitchFamily="34" charset="0"/>
              </a:rPr>
              <a:pPr/>
              <a:t>18</a:t>
            </a:fld>
            <a:endParaRPr lang="en-CA">
              <a:cs typeface="Arial" pitchFamily="34" charset="0"/>
            </a:endParaRPr>
          </a:p>
        </p:txBody>
      </p:sp>
      <p:sp>
        <p:nvSpPr>
          <p:cNvPr id="2" name="Date Placeholder 1">
            <a:extLst>
              <a:ext uri="{FF2B5EF4-FFF2-40B4-BE49-F238E27FC236}">
                <a16:creationId xmlns:a16="http://schemas.microsoft.com/office/drawing/2014/main" id="{77BC9738-2053-6F4C-AB76-BB228F28D223}"/>
              </a:ext>
            </a:extLst>
          </p:cNvPr>
          <p:cNvSpPr>
            <a:spLocks noGrp="1"/>
          </p:cNvSpPr>
          <p:nvPr>
            <p:ph type="dt" idx="1"/>
          </p:nvPr>
        </p:nvSpPr>
        <p:spPr/>
        <p:txBody>
          <a:bodyPr/>
          <a:lstStyle/>
          <a:p>
            <a:fld id="{FB928C3B-2E73-0448-8DD8-D6BA7E12A429}" type="datetime1">
              <a:rPr lang="en-CA" smtClean="0"/>
              <a:t>28/08/2019</a:t>
            </a:fld>
            <a:endParaRPr lang="en-US"/>
          </a:p>
        </p:txBody>
      </p:sp>
    </p:spTree>
    <p:extLst>
      <p:ext uri="{BB962C8B-B14F-4D97-AF65-F5344CB8AC3E}">
        <p14:creationId xmlns:p14="http://schemas.microsoft.com/office/powerpoint/2010/main" val="2527547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r>
              <a:rPr lang="fr-CA" dirty="0"/>
              <a:t>L‘Amygdale</a:t>
            </a:r>
          </a:p>
          <a:p>
            <a:endParaRPr lang="fr-CA" dirty="0"/>
          </a:p>
          <a:p>
            <a:r>
              <a:rPr lang="fr-CA" dirty="0"/>
              <a:t>Dans la partie du cerveau moyen du système limbique</a:t>
            </a:r>
          </a:p>
          <a:p>
            <a:endParaRPr lang="fr-CA" dirty="0"/>
          </a:p>
          <a:p>
            <a:r>
              <a:rPr lang="fr-CA" dirty="0"/>
              <a:t>Mature avant la naissance</a:t>
            </a:r>
          </a:p>
          <a:p>
            <a:endParaRPr lang="fr-CA" dirty="0"/>
          </a:p>
          <a:p>
            <a:r>
              <a:rPr lang="fr-CA" dirty="0"/>
              <a:t>Fonctionne généralement en dehors du contrôle conscient</a:t>
            </a:r>
          </a:p>
          <a:p>
            <a:endParaRPr lang="fr-CA" dirty="0"/>
          </a:p>
          <a:p>
            <a:r>
              <a:rPr lang="fr-CA" dirty="0"/>
              <a:t>Répond et enregistre uniquement le contenu émotionnel (sentiments) Mémoire implicite</a:t>
            </a:r>
          </a:p>
          <a:p>
            <a:endParaRPr lang="fr-CA" dirty="0"/>
          </a:p>
          <a:p>
            <a:r>
              <a:rPr lang="fr-CA" dirty="0"/>
              <a:t>Sa fonction n'est pas réduite avec le stress. Est en alerte pendant période de stress</a:t>
            </a:r>
          </a:p>
          <a:p>
            <a:endParaRPr lang="fr-CA" dirty="0"/>
          </a:p>
          <a:p>
            <a:r>
              <a:rPr lang="fr-CA" dirty="0"/>
              <a:t>Étroitement liée au fonctionnement du cortex cérébral droit</a:t>
            </a:r>
          </a:p>
        </p:txBody>
      </p:sp>
      <p:sp>
        <p:nvSpPr>
          <p:cNvPr id="4" name="Espace réservé du numéro de diapositive 3"/>
          <p:cNvSpPr>
            <a:spLocks noGrp="1"/>
          </p:cNvSpPr>
          <p:nvPr>
            <p:ph type="sldNum" sz="quarter" idx="10"/>
          </p:nvPr>
        </p:nvSpPr>
        <p:spPr/>
        <p:txBody>
          <a:bodyPr/>
          <a:lstStyle/>
          <a:p>
            <a:fld id="{8ABD9674-FFB8-486E-92C4-20A2BDAC0667}" type="slidenum">
              <a:rPr lang="en-CA" smtClean="0"/>
              <a:pPr/>
              <a:t>19</a:t>
            </a:fld>
            <a:endParaRPr lang="en-CA"/>
          </a:p>
        </p:txBody>
      </p:sp>
      <p:sp>
        <p:nvSpPr>
          <p:cNvPr id="5" name="Date Placeholder 4"/>
          <p:cNvSpPr>
            <a:spLocks noGrp="1"/>
          </p:cNvSpPr>
          <p:nvPr>
            <p:ph type="dt" idx="11"/>
          </p:nvPr>
        </p:nvSpPr>
        <p:spPr/>
        <p:txBody>
          <a:bodyPr/>
          <a:lstStyle/>
          <a:p>
            <a:fld id="{AB2A936D-433A-F94E-8DF5-8202D2EBD9D6}" type="datetime1">
              <a:rPr lang="en-CA" smtClean="0"/>
              <a:t>28/08/2019</a:t>
            </a:fld>
            <a:endParaRPr lang="en-CA"/>
          </a:p>
        </p:txBody>
      </p:sp>
      <p:sp>
        <p:nvSpPr>
          <p:cNvPr id="6" name="Footer Placeholder 5"/>
          <p:cNvSpPr>
            <a:spLocks noGrp="1"/>
          </p:cNvSpPr>
          <p:nvPr>
            <p:ph type="ftr" sz="quarter" idx="12"/>
          </p:nvPr>
        </p:nvSpPr>
        <p:spPr/>
        <p:txBody>
          <a:bodyPr/>
          <a:lstStyle/>
          <a:p>
            <a:r>
              <a:rPr lang="en-CA"/>
              <a:t>Suzy Goodleaf, M.Ed. Psychologist </a:t>
            </a:r>
          </a:p>
        </p:txBody>
      </p:sp>
      <p:sp>
        <p:nvSpPr>
          <p:cNvPr id="7" name="Header Placeholder 6"/>
          <p:cNvSpPr>
            <a:spLocks noGrp="1"/>
          </p:cNvSpPr>
          <p:nvPr>
            <p:ph type="hdr" sz="quarter" idx="13"/>
          </p:nvPr>
        </p:nvSpPr>
        <p:spPr/>
        <p:txBody>
          <a:bodyPr/>
          <a:lstStyle/>
          <a:p>
            <a:r>
              <a:rPr lang="en-US"/>
              <a:t>Multigenerational Trauma, Resiliency and the effects on Parenting</a:t>
            </a:r>
            <a:endParaRPr lang="en-CA"/>
          </a:p>
        </p:txBody>
      </p:sp>
    </p:spTree>
    <p:extLst>
      <p:ext uri="{BB962C8B-B14F-4D97-AF65-F5344CB8AC3E}">
        <p14:creationId xmlns:p14="http://schemas.microsoft.com/office/powerpoint/2010/main" val="776770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06EBB46-2C56-054E-8430-258E8C18E959}" type="slidenum">
              <a:rPr lang="en-US" smtClean="0"/>
              <a:t>2</a:t>
            </a:fld>
            <a:endParaRPr lang="en-US"/>
          </a:p>
        </p:txBody>
      </p:sp>
    </p:spTree>
    <p:extLst>
      <p:ext uri="{BB962C8B-B14F-4D97-AF65-F5344CB8AC3E}">
        <p14:creationId xmlns:p14="http://schemas.microsoft.com/office/powerpoint/2010/main" val="2437739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8ABD9674-FFB8-486E-92C4-20A2BDAC0667}" type="slidenum">
              <a:rPr lang="en-CA" smtClean="0"/>
              <a:pPr/>
              <a:t>20</a:t>
            </a:fld>
            <a:endParaRPr lang="en-CA"/>
          </a:p>
        </p:txBody>
      </p:sp>
      <p:sp>
        <p:nvSpPr>
          <p:cNvPr id="5" name="Date Placeholder 4"/>
          <p:cNvSpPr>
            <a:spLocks noGrp="1"/>
          </p:cNvSpPr>
          <p:nvPr>
            <p:ph type="dt" idx="11"/>
          </p:nvPr>
        </p:nvSpPr>
        <p:spPr/>
        <p:txBody>
          <a:bodyPr/>
          <a:lstStyle/>
          <a:p>
            <a:fld id="{3A15771E-ACC1-4246-B86C-623C1203D4D1}" type="datetime1">
              <a:rPr lang="en-CA" smtClean="0"/>
              <a:t>28/08/2019</a:t>
            </a:fld>
            <a:endParaRPr lang="en-CA"/>
          </a:p>
        </p:txBody>
      </p:sp>
      <p:sp>
        <p:nvSpPr>
          <p:cNvPr id="6" name="Footer Placeholder 5"/>
          <p:cNvSpPr>
            <a:spLocks noGrp="1"/>
          </p:cNvSpPr>
          <p:nvPr>
            <p:ph type="ftr" sz="quarter" idx="12"/>
          </p:nvPr>
        </p:nvSpPr>
        <p:spPr/>
        <p:txBody>
          <a:bodyPr/>
          <a:lstStyle/>
          <a:p>
            <a:r>
              <a:rPr lang="en-CA"/>
              <a:t>Suzy Goodleaf, M.Ed. Psychologist </a:t>
            </a:r>
          </a:p>
        </p:txBody>
      </p:sp>
      <p:sp>
        <p:nvSpPr>
          <p:cNvPr id="7" name="Header Placeholder 6"/>
          <p:cNvSpPr>
            <a:spLocks noGrp="1"/>
          </p:cNvSpPr>
          <p:nvPr>
            <p:ph type="hdr" sz="quarter" idx="13"/>
          </p:nvPr>
        </p:nvSpPr>
        <p:spPr/>
        <p:txBody>
          <a:bodyPr/>
          <a:lstStyle/>
          <a:p>
            <a:r>
              <a:rPr lang="en-US"/>
              <a:t>Multigenerational Trauma, Resiliency and the effects on Parenting</a:t>
            </a:r>
            <a:endParaRPr lang="en-CA"/>
          </a:p>
        </p:txBody>
      </p:sp>
    </p:spTree>
    <p:extLst>
      <p:ext uri="{BB962C8B-B14F-4D97-AF65-F5344CB8AC3E}">
        <p14:creationId xmlns:p14="http://schemas.microsoft.com/office/powerpoint/2010/main" val="990144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8ABD9674-FFB8-486E-92C4-20A2BDAC0667}" type="slidenum">
              <a:rPr lang="en-CA" smtClean="0"/>
              <a:pPr/>
              <a:t>21</a:t>
            </a:fld>
            <a:endParaRPr lang="en-CA"/>
          </a:p>
        </p:txBody>
      </p:sp>
      <p:sp>
        <p:nvSpPr>
          <p:cNvPr id="5" name="Date Placeholder 4"/>
          <p:cNvSpPr>
            <a:spLocks noGrp="1"/>
          </p:cNvSpPr>
          <p:nvPr>
            <p:ph type="dt" idx="11"/>
          </p:nvPr>
        </p:nvSpPr>
        <p:spPr/>
        <p:txBody>
          <a:bodyPr/>
          <a:lstStyle/>
          <a:p>
            <a:fld id="{1319F18A-EF0C-4D4A-9559-5FE44BBF6B3A}" type="datetime1">
              <a:rPr lang="en-CA" smtClean="0"/>
              <a:t>28/08/2019</a:t>
            </a:fld>
            <a:endParaRPr lang="en-CA"/>
          </a:p>
        </p:txBody>
      </p:sp>
      <p:sp>
        <p:nvSpPr>
          <p:cNvPr id="6" name="Footer Placeholder 5"/>
          <p:cNvSpPr>
            <a:spLocks noGrp="1"/>
          </p:cNvSpPr>
          <p:nvPr>
            <p:ph type="ftr" sz="quarter" idx="12"/>
          </p:nvPr>
        </p:nvSpPr>
        <p:spPr/>
        <p:txBody>
          <a:bodyPr/>
          <a:lstStyle/>
          <a:p>
            <a:r>
              <a:rPr lang="en-CA"/>
              <a:t>Suzy Goodleaf, M.Ed. Psychologist </a:t>
            </a:r>
          </a:p>
        </p:txBody>
      </p:sp>
      <p:sp>
        <p:nvSpPr>
          <p:cNvPr id="7" name="Header Placeholder 6"/>
          <p:cNvSpPr>
            <a:spLocks noGrp="1"/>
          </p:cNvSpPr>
          <p:nvPr>
            <p:ph type="hdr" sz="quarter" idx="13"/>
          </p:nvPr>
        </p:nvSpPr>
        <p:spPr/>
        <p:txBody>
          <a:bodyPr/>
          <a:lstStyle/>
          <a:p>
            <a:r>
              <a:rPr lang="en-US"/>
              <a:t>Multigenerational Trauma, Resiliency and the effects on Parenting</a:t>
            </a:r>
            <a:endParaRPr lang="en-CA"/>
          </a:p>
        </p:txBody>
      </p:sp>
    </p:spTree>
    <p:extLst>
      <p:ext uri="{BB962C8B-B14F-4D97-AF65-F5344CB8AC3E}">
        <p14:creationId xmlns:p14="http://schemas.microsoft.com/office/powerpoint/2010/main" val="152182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8ABD9674-FFB8-486E-92C4-20A2BDAC0667}" type="slidenum">
              <a:rPr lang="en-CA" smtClean="0"/>
              <a:pPr/>
              <a:t>22</a:t>
            </a:fld>
            <a:endParaRPr lang="en-CA"/>
          </a:p>
        </p:txBody>
      </p:sp>
      <p:sp>
        <p:nvSpPr>
          <p:cNvPr id="5" name="Date Placeholder 4"/>
          <p:cNvSpPr>
            <a:spLocks noGrp="1"/>
          </p:cNvSpPr>
          <p:nvPr>
            <p:ph type="dt" idx="11"/>
          </p:nvPr>
        </p:nvSpPr>
        <p:spPr/>
        <p:txBody>
          <a:bodyPr/>
          <a:lstStyle/>
          <a:p>
            <a:fld id="{83769C13-BC43-F543-BA04-B0CCDAA1DA5F}" type="datetime1">
              <a:rPr lang="en-CA" smtClean="0"/>
              <a:t>28/08/2019</a:t>
            </a:fld>
            <a:endParaRPr lang="en-CA"/>
          </a:p>
        </p:txBody>
      </p:sp>
      <p:sp>
        <p:nvSpPr>
          <p:cNvPr id="6" name="Footer Placeholder 5"/>
          <p:cNvSpPr>
            <a:spLocks noGrp="1"/>
          </p:cNvSpPr>
          <p:nvPr>
            <p:ph type="ftr" sz="quarter" idx="12"/>
          </p:nvPr>
        </p:nvSpPr>
        <p:spPr/>
        <p:txBody>
          <a:bodyPr/>
          <a:lstStyle/>
          <a:p>
            <a:r>
              <a:rPr lang="en-CA"/>
              <a:t>Suzy Goodleaf, M.Ed. Psychologist </a:t>
            </a:r>
          </a:p>
        </p:txBody>
      </p:sp>
      <p:sp>
        <p:nvSpPr>
          <p:cNvPr id="7" name="Header Placeholder 6"/>
          <p:cNvSpPr>
            <a:spLocks noGrp="1"/>
          </p:cNvSpPr>
          <p:nvPr>
            <p:ph type="hdr" sz="quarter" idx="13"/>
          </p:nvPr>
        </p:nvSpPr>
        <p:spPr/>
        <p:txBody>
          <a:bodyPr/>
          <a:lstStyle/>
          <a:p>
            <a:r>
              <a:rPr lang="en-US"/>
              <a:t>Multigenerational Trauma, Resiliency and the effects on Parenting</a:t>
            </a:r>
            <a:endParaRPr lang="en-CA"/>
          </a:p>
        </p:txBody>
      </p:sp>
    </p:spTree>
    <p:extLst>
      <p:ext uri="{BB962C8B-B14F-4D97-AF65-F5344CB8AC3E}">
        <p14:creationId xmlns:p14="http://schemas.microsoft.com/office/powerpoint/2010/main" val="1640772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06EBB46-2C56-054E-8430-258E8C18E959}" type="slidenum">
              <a:rPr lang="en-US" smtClean="0"/>
              <a:t>23</a:t>
            </a:fld>
            <a:endParaRPr lang="en-US"/>
          </a:p>
        </p:txBody>
      </p:sp>
    </p:spTree>
    <p:extLst>
      <p:ext uri="{BB962C8B-B14F-4D97-AF65-F5344CB8AC3E}">
        <p14:creationId xmlns:p14="http://schemas.microsoft.com/office/powerpoint/2010/main" val="2339470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Le cerveau dans la paume de vos mains</a:t>
            </a:r>
          </a:p>
          <a:p>
            <a:endParaRPr lang="fr-CA" dirty="0"/>
          </a:p>
          <a:p>
            <a:r>
              <a:rPr lang="fr-CA" dirty="0"/>
              <a:t>orbite du cortex frontal</a:t>
            </a:r>
          </a:p>
          <a:p>
            <a:endParaRPr lang="fr-CA" dirty="0"/>
          </a:p>
          <a:p>
            <a:r>
              <a:rPr lang="fr-CA" dirty="0"/>
              <a:t>régions limbiques: </a:t>
            </a:r>
            <a:r>
              <a:rPr lang="fr-CA" dirty="0" err="1"/>
              <a:t>cingulaire</a:t>
            </a:r>
            <a:r>
              <a:rPr lang="fr-CA" dirty="0"/>
              <a:t> antérieure, hippocampe, amygdale</a:t>
            </a:r>
          </a:p>
          <a:p>
            <a:r>
              <a:rPr lang="fr-CA" dirty="0"/>
              <a:t>placez votre pouce au milieu de votre paume comme dans cette figure</a:t>
            </a:r>
          </a:p>
          <a:p>
            <a:endParaRPr lang="fr-CA" dirty="0"/>
          </a:p>
          <a:p>
            <a:r>
              <a:rPr lang="fr-CA" dirty="0"/>
              <a:t>cortex cérébral</a:t>
            </a:r>
          </a:p>
          <a:p>
            <a:endParaRPr lang="fr-CA" dirty="0"/>
          </a:p>
          <a:p>
            <a:r>
              <a:rPr lang="fr-CA" dirty="0"/>
              <a:t>orbite de la partie frontale du cortex préfrontal</a:t>
            </a:r>
          </a:p>
          <a:p>
            <a:r>
              <a:rPr lang="fr-CA" dirty="0"/>
              <a:t>moelle épinière, tronc cérébral</a:t>
            </a:r>
          </a:p>
          <a:p>
            <a:r>
              <a:rPr lang="fr-CA" dirty="0"/>
              <a:t>Maintenant, repliez vos doigts sur votre pouce, le cortex étant plié sur les zones limbiques du cerveau</a:t>
            </a:r>
          </a:p>
        </p:txBody>
      </p:sp>
      <p:sp>
        <p:nvSpPr>
          <p:cNvPr id="4" name="Espace réservé du numéro de diapositive 3"/>
          <p:cNvSpPr>
            <a:spLocks noGrp="1"/>
          </p:cNvSpPr>
          <p:nvPr>
            <p:ph type="sldNum" sz="quarter" idx="10"/>
          </p:nvPr>
        </p:nvSpPr>
        <p:spPr/>
        <p:txBody>
          <a:bodyPr/>
          <a:lstStyle/>
          <a:p>
            <a:fld id="{B06EBB46-2C56-054E-8430-258E8C18E959}" type="slidenum">
              <a:rPr lang="en-US" smtClean="0"/>
              <a:t>24</a:t>
            </a:fld>
            <a:endParaRPr lang="en-US"/>
          </a:p>
        </p:txBody>
      </p:sp>
    </p:spTree>
    <p:extLst>
      <p:ext uri="{BB962C8B-B14F-4D97-AF65-F5344CB8AC3E}">
        <p14:creationId xmlns:p14="http://schemas.microsoft.com/office/powerpoint/2010/main" val="3474308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06EBB46-2C56-054E-8430-258E8C18E959}" type="slidenum">
              <a:rPr lang="en-US" smtClean="0"/>
              <a:t>25</a:t>
            </a:fld>
            <a:endParaRPr lang="en-US"/>
          </a:p>
        </p:txBody>
      </p:sp>
    </p:spTree>
    <p:extLst>
      <p:ext uri="{BB962C8B-B14F-4D97-AF65-F5344CB8AC3E}">
        <p14:creationId xmlns:p14="http://schemas.microsoft.com/office/powerpoint/2010/main" val="18855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06EBB46-2C56-054E-8430-258E8C18E959}" type="slidenum">
              <a:rPr lang="en-US" smtClean="0"/>
              <a:t>26</a:t>
            </a:fld>
            <a:endParaRPr lang="en-US"/>
          </a:p>
        </p:txBody>
      </p:sp>
    </p:spTree>
    <p:extLst>
      <p:ext uri="{BB962C8B-B14F-4D97-AF65-F5344CB8AC3E}">
        <p14:creationId xmlns:p14="http://schemas.microsoft.com/office/powerpoint/2010/main" val="2715564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06EBB46-2C56-054E-8430-258E8C18E959}" type="slidenum">
              <a:rPr lang="en-US" smtClean="0"/>
              <a:t>27</a:t>
            </a:fld>
            <a:endParaRPr lang="en-US"/>
          </a:p>
        </p:txBody>
      </p:sp>
    </p:spTree>
    <p:extLst>
      <p:ext uri="{BB962C8B-B14F-4D97-AF65-F5344CB8AC3E}">
        <p14:creationId xmlns:p14="http://schemas.microsoft.com/office/powerpoint/2010/main" val="39882920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Réaction de combat ou de fuite</a:t>
            </a:r>
          </a:p>
          <a:p>
            <a:endParaRPr lang="fr-CA" dirty="0"/>
          </a:p>
          <a:p>
            <a:r>
              <a:rPr lang="fr-CA" dirty="0"/>
              <a:t>Salive: le flux diminue</a:t>
            </a:r>
          </a:p>
          <a:p>
            <a:r>
              <a:rPr lang="fr-CA" dirty="0"/>
              <a:t>Peau: les vaisseaux sanguins se contractent; frissons et transpiration</a:t>
            </a:r>
          </a:p>
          <a:p>
            <a:r>
              <a:rPr lang="fr-CA" dirty="0"/>
              <a:t>Cœur: bat plus vite et plus fort</a:t>
            </a:r>
          </a:p>
          <a:p>
            <a:r>
              <a:rPr lang="fr-CA" dirty="0"/>
              <a:t>Estomac: la production d'enzymes digestives diminue</a:t>
            </a:r>
          </a:p>
          <a:p>
            <a:r>
              <a:rPr lang="fr-CA" dirty="0"/>
              <a:t>Muscles: deviennent plus tendu; tremblement peut se produire</a:t>
            </a:r>
          </a:p>
          <a:p>
            <a:r>
              <a:rPr lang="fr-CA" dirty="0"/>
              <a:t>Yeux: pupilles dilatées</a:t>
            </a:r>
          </a:p>
          <a:p>
            <a:r>
              <a:rPr lang="fr-CA" dirty="0"/>
              <a:t>Poumons: respiration rapide et profonde</a:t>
            </a:r>
          </a:p>
          <a:p>
            <a:r>
              <a:rPr lang="fr-CA" dirty="0"/>
              <a:t>Intestin: le mouvement de la nourriture ralentit</a:t>
            </a:r>
          </a:p>
          <a:p>
            <a:r>
              <a:rPr lang="fr-CA" dirty="0"/>
              <a:t>Vaisseaux sanguins: a pression artérielle augmente à mesure que les vaisseaux principaux se dilatent</a:t>
            </a:r>
          </a:p>
        </p:txBody>
      </p:sp>
      <p:sp>
        <p:nvSpPr>
          <p:cNvPr id="4" name="Espace réservé du numéro de diapositive 3"/>
          <p:cNvSpPr>
            <a:spLocks noGrp="1"/>
          </p:cNvSpPr>
          <p:nvPr>
            <p:ph type="sldNum" sz="quarter" idx="10"/>
          </p:nvPr>
        </p:nvSpPr>
        <p:spPr/>
        <p:txBody>
          <a:bodyPr/>
          <a:lstStyle/>
          <a:p>
            <a:fld id="{B06EBB46-2C56-054E-8430-258E8C18E959}" type="slidenum">
              <a:rPr lang="en-US" smtClean="0"/>
              <a:t>28</a:t>
            </a:fld>
            <a:endParaRPr lang="en-US"/>
          </a:p>
        </p:txBody>
      </p:sp>
    </p:spTree>
    <p:extLst>
      <p:ext uri="{BB962C8B-B14F-4D97-AF65-F5344CB8AC3E}">
        <p14:creationId xmlns:p14="http://schemas.microsoft.com/office/powerpoint/2010/main" val="13394105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06EBB46-2C56-054E-8430-258E8C18E959}" type="slidenum">
              <a:rPr lang="en-US" smtClean="0"/>
              <a:t>29</a:t>
            </a:fld>
            <a:endParaRPr lang="en-US"/>
          </a:p>
        </p:txBody>
      </p:sp>
    </p:spTree>
    <p:extLst>
      <p:ext uri="{BB962C8B-B14F-4D97-AF65-F5344CB8AC3E}">
        <p14:creationId xmlns:p14="http://schemas.microsoft.com/office/powerpoint/2010/main" val="3535884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06EBB46-2C56-054E-8430-258E8C18E959}" type="slidenum">
              <a:rPr lang="en-US" smtClean="0"/>
              <a:t>3</a:t>
            </a:fld>
            <a:endParaRPr lang="en-US"/>
          </a:p>
        </p:txBody>
      </p:sp>
    </p:spTree>
    <p:extLst>
      <p:ext uri="{BB962C8B-B14F-4D97-AF65-F5344CB8AC3E}">
        <p14:creationId xmlns:p14="http://schemas.microsoft.com/office/powerpoint/2010/main" val="30176041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06EBB46-2C56-054E-8430-258E8C18E959}" type="slidenum">
              <a:rPr lang="en-US" smtClean="0"/>
              <a:t>30</a:t>
            </a:fld>
            <a:endParaRPr lang="en-US"/>
          </a:p>
        </p:txBody>
      </p:sp>
    </p:spTree>
    <p:extLst>
      <p:ext uri="{BB962C8B-B14F-4D97-AF65-F5344CB8AC3E}">
        <p14:creationId xmlns:p14="http://schemas.microsoft.com/office/powerpoint/2010/main" val="10655366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06EBB46-2C56-054E-8430-258E8C18E959}" type="slidenum">
              <a:rPr lang="en-US" smtClean="0"/>
              <a:t>31</a:t>
            </a:fld>
            <a:endParaRPr lang="en-US"/>
          </a:p>
        </p:txBody>
      </p:sp>
    </p:spTree>
    <p:extLst>
      <p:ext uri="{BB962C8B-B14F-4D97-AF65-F5344CB8AC3E}">
        <p14:creationId xmlns:p14="http://schemas.microsoft.com/office/powerpoint/2010/main" val="5779640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00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r>
              <a:rPr lang="fr-CA" dirty="0">
                <a:latin typeface="Calibri" charset="0"/>
              </a:rPr>
              <a:t>Guérir d'un traumatisme complexe et les TSPT</a:t>
            </a:r>
          </a:p>
          <a:p>
            <a:endParaRPr lang="fr-CA" dirty="0">
              <a:latin typeface="Calibri" charset="0"/>
            </a:endParaRPr>
          </a:p>
          <a:p>
            <a:r>
              <a:rPr lang="fr-CA" dirty="0">
                <a:latin typeface="Calibri" charset="0"/>
              </a:rPr>
              <a:t>L'</a:t>
            </a:r>
            <a:r>
              <a:rPr lang="fr-CA" dirty="0" err="1">
                <a:latin typeface="Calibri" charset="0"/>
              </a:rPr>
              <a:t>hypervigilance</a:t>
            </a:r>
            <a:r>
              <a:rPr lang="fr-CA" dirty="0">
                <a:latin typeface="Calibri" charset="0"/>
              </a:rPr>
              <a:t> est épuisant. Ça n'arrête jamais. Peu importe vos efforts.</a:t>
            </a:r>
            <a:endParaRPr lang="en-US" dirty="0">
              <a:latin typeface="Calibri" charset="0"/>
            </a:endParaRPr>
          </a:p>
        </p:txBody>
      </p:sp>
      <p:sp>
        <p:nvSpPr>
          <p:cNvPr id="2600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29057" indent="-280406">
              <a:defRPr sz="2400">
                <a:solidFill>
                  <a:schemeClr val="tx1"/>
                </a:solidFill>
                <a:latin typeface="Arial" charset="0"/>
                <a:ea typeface="ＭＳ Ｐゴシック" charset="0"/>
              </a:defRPr>
            </a:lvl2pPr>
            <a:lvl3pPr marL="1121626" indent="-224325">
              <a:defRPr sz="2400">
                <a:solidFill>
                  <a:schemeClr val="tx1"/>
                </a:solidFill>
                <a:latin typeface="Arial" charset="0"/>
                <a:ea typeface="ＭＳ Ｐゴシック" charset="0"/>
              </a:defRPr>
            </a:lvl3pPr>
            <a:lvl4pPr marL="1570276" indent="-224325">
              <a:defRPr sz="2400">
                <a:solidFill>
                  <a:schemeClr val="tx1"/>
                </a:solidFill>
                <a:latin typeface="Arial" charset="0"/>
                <a:ea typeface="ＭＳ Ｐゴシック" charset="0"/>
              </a:defRPr>
            </a:lvl4pPr>
            <a:lvl5pPr marL="2018927" indent="-224325">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fld id="{3A5BD72D-2A24-6545-A5F3-886D496214FC}" type="slidenum">
              <a:rPr lang="en-US" sz="1200">
                <a:latin typeface="Calibri" charset="0"/>
              </a:rPr>
              <a:pPr/>
              <a:t>32</a:t>
            </a:fld>
            <a:endParaRPr lang="en-US" sz="1200">
              <a:latin typeface="Calibri" charset="0"/>
            </a:endParaRPr>
          </a:p>
        </p:txBody>
      </p:sp>
    </p:spTree>
    <p:extLst>
      <p:ext uri="{BB962C8B-B14F-4D97-AF65-F5344CB8AC3E}">
        <p14:creationId xmlns:p14="http://schemas.microsoft.com/office/powerpoint/2010/main" val="17237812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06EBB46-2C56-054E-8430-258E8C18E959}" type="slidenum">
              <a:rPr lang="en-US" smtClean="0"/>
              <a:t>33</a:t>
            </a:fld>
            <a:endParaRPr lang="en-US"/>
          </a:p>
        </p:txBody>
      </p:sp>
    </p:spTree>
    <p:extLst>
      <p:ext uri="{BB962C8B-B14F-4D97-AF65-F5344CB8AC3E}">
        <p14:creationId xmlns:p14="http://schemas.microsoft.com/office/powerpoint/2010/main" val="7520225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06EBB46-2C56-054E-8430-258E8C18E959}" type="slidenum">
              <a:rPr lang="en-US" smtClean="0"/>
              <a:t>34</a:t>
            </a:fld>
            <a:endParaRPr lang="en-US"/>
          </a:p>
        </p:txBody>
      </p:sp>
    </p:spTree>
    <p:extLst>
      <p:ext uri="{BB962C8B-B14F-4D97-AF65-F5344CB8AC3E}">
        <p14:creationId xmlns:p14="http://schemas.microsoft.com/office/powerpoint/2010/main" val="4893807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06EBB46-2C56-054E-8430-258E8C18E959}" type="slidenum">
              <a:rPr lang="en-US" smtClean="0"/>
              <a:t>35</a:t>
            </a:fld>
            <a:endParaRPr lang="en-US"/>
          </a:p>
        </p:txBody>
      </p:sp>
    </p:spTree>
    <p:extLst>
      <p:ext uri="{BB962C8B-B14F-4D97-AF65-F5344CB8AC3E}">
        <p14:creationId xmlns:p14="http://schemas.microsoft.com/office/powerpoint/2010/main" val="4499935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06EBB46-2C56-054E-8430-258E8C18E959}" type="slidenum">
              <a:rPr lang="en-US" smtClean="0"/>
              <a:t>36</a:t>
            </a:fld>
            <a:endParaRPr lang="en-US"/>
          </a:p>
        </p:txBody>
      </p:sp>
    </p:spTree>
    <p:extLst>
      <p:ext uri="{BB962C8B-B14F-4D97-AF65-F5344CB8AC3E}">
        <p14:creationId xmlns:p14="http://schemas.microsoft.com/office/powerpoint/2010/main" val="1155158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06EBB46-2C56-054E-8430-258E8C18E959}" type="slidenum">
              <a:rPr lang="en-US" smtClean="0"/>
              <a:t>37</a:t>
            </a:fld>
            <a:endParaRPr lang="en-US"/>
          </a:p>
        </p:txBody>
      </p:sp>
    </p:spTree>
    <p:extLst>
      <p:ext uri="{BB962C8B-B14F-4D97-AF65-F5344CB8AC3E}">
        <p14:creationId xmlns:p14="http://schemas.microsoft.com/office/powerpoint/2010/main" val="37479938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06EBB46-2C56-054E-8430-258E8C18E959}" type="slidenum">
              <a:rPr lang="en-US" smtClean="0"/>
              <a:t>38</a:t>
            </a:fld>
            <a:endParaRPr lang="en-US"/>
          </a:p>
        </p:txBody>
      </p:sp>
    </p:spTree>
    <p:extLst>
      <p:ext uri="{BB962C8B-B14F-4D97-AF65-F5344CB8AC3E}">
        <p14:creationId xmlns:p14="http://schemas.microsoft.com/office/powerpoint/2010/main" val="35160062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06EBB46-2C56-054E-8430-258E8C18E959}" type="slidenum">
              <a:rPr lang="en-US" smtClean="0"/>
              <a:t>39</a:t>
            </a:fld>
            <a:endParaRPr lang="en-US"/>
          </a:p>
        </p:txBody>
      </p:sp>
    </p:spTree>
    <p:extLst>
      <p:ext uri="{BB962C8B-B14F-4D97-AF65-F5344CB8AC3E}">
        <p14:creationId xmlns:p14="http://schemas.microsoft.com/office/powerpoint/2010/main" val="4135814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06EBB46-2C56-054E-8430-258E8C18E959}" type="slidenum">
              <a:rPr lang="en-US" smtClean="0"/>
              <a:t>4</a:t>
            </a:fld>
            <a:endParaRPr lang="en-US"/>
          </a:p>
        </p:txBody>
      </p:sp>
    </p:spTree>
    <p:extLst>
      <p:ext uri="{BB962C8B-B14F-4D97-AF65-F5344CB8AC3E}">
        <p14:creationId xmlns:p14="http://schemas.microsoft.com/office/powerpoint/2010/main" val="30030936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06EBB46-2C56-054E-8430-258E8C18E959}" type="slidenum">
              <a:rPr lang="en-US" smtClean="0"/>
              <a:t>40</a:t>
            </a:fld>
            <a:endParaRPr lang="en-US"/>
          </a:p>
        </p:txBody>
      </p:sp>
    </p:spTree>
    <p:extLst>
      <p:ext uri="{BB962C8B-B14F-4D97-AF65-F5344CB8AC3E}">
        <p14:creationId xmlns:p14="http://schemas.microsoft.com/office/powerpoint/2010/main" val="35292592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06EBB46-2C56-054E-8430-258E8C18E959}" type="slidenum">
              <a:rPr lang="en-US" smtClean="0"/>
              <a:t>41</a:t>
            </a:fld>
            <a:endParaRPr lang="en-US"/>
          </a:p>
        </p:txBody>
      </p:sp>
    </p:spTree>
    <p:extLst>
      <p:ext uri="{BB962C8B-B14F-4D97-AF65-F5344CB8AC3E}">
        <p14:creationId xmlns:p14="http://schemas.microsoft.com/office/powerpoint/2010/main" val="1454214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06EBB46-2C56-054E-8430-258E8C18E959}" type="slidenum">
              <a:rPr lang="en-US" smtClean="0"/>
              <a:t>42</a:t>
            </a:fld>
            <a:endParaRPr lang="en-US"/>
          </a:p>
        </p:txBody>
      </p:sp>
    </p:spTree>
    <p:extLst>
      <p:ext uri="{BB962C8B-B14F-4D97-AF65-F5344CB8AC3E}">
        <p14:creationId xmlns:p14="http://schemas.microsoft.com/office/powerpoint/2010/main" val="775698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06EBB46-2C56-054E-8430-258E8C18E959}" type="slidenum">
              <a:rPr lang="en-US" smtClean="0"/>
              <a:t>43</a:t>
            </a:fld>
            <a:endParaRPr lang="en-US"/>
          </a:p>
        </p:txBody>
      </p:sp>
    </p:spTree>
    <p:extLst>
      <p:ext uri="{BB962C8B-B14F-4D97-AF65-F5344CB8AC3E}">
        <p14:creationId xmlns:p14="http://schemas.microsoft.com/office/powerpoint/2010/main" val="20690169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06EBB46-2C56-054E-8430-258E8C18E959}" type="slidenum">
              <a:rPr lang="en-US" smtClean="0"/>
              <a:t>44</a:t>
            </a:fld>
            <a:endParaRPr lang="en-US"/>
          </a:p>
        </p:txBody>
      </p:sp>
    </p:spTree>
    <p:extLst>
      <p:ext uri="{BB962C8B-B14F-4D97-AF65-F5344CB8AC3E}">
        <p14:creationId xmlns:p14="http://schemas.microsoft.com/office/powerpoint/2010/main" val="8029573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06EBB46-2C56-054E-8430-258E8C18E959}" type="slidenum">
              <a:rPr lang="en-US" smtClean="0"/>
              <a:t>45</a:t>
            </a:fld>
            <a:endParaRPr lang="en-US"/>
          </a:p>
        </p:txBody>
      </p:sp>
    </p:spTree>
    <p:extLst>
      <p:ext uri="{BB962C8B-B14F-4D97-AF65-F5344CB8AC3E}">
        <p14:creationId xmlns:p14="http://schemas.microsoft.com/office/powerpoint/2010/main" val="30813274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06EBB46-2C56-054E-8430-258E8C18E959}" type="slidenum">
              <a:rPr lang="en-US" smtClean="0"/>
              <a:t>46</a:t>
            </a:fld>
            <a:endParaRPr lang="en-US"/>
          </a:p>
        </p:txBody>
      </p:sp>
    </p:spTree>
    <p:extLst>
      <p:ext uri="{BB962C8B-B14F-4D97-AF65-F5344CB8AC3E}">
        <p14:creationId xmlns:p14="http://schemas.microsoft.com/office/powerpoint/2010/main" val="2103349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8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During the school year children spend the same amount of time at school with teachers and peers as they do at home with their families. </a:t>
            </a:r>
            <a:r>
              <a:rPr lang="en-US" b="1" dirty="0">
                <a:latin typeface="Calibri" charset="0"/>
              </a:rPr>
              <a:t>Students are not only expected to attend, focus and learn new info, but to also negotiate relationships with adults and peers and to regulate their emotions and behavior in specific ways.</a:t>
            </a:r>
            <a:r>
              <a:rPr lang="en-US" dirty="0">
                <a:latin typeface="Calibri" charset="0"/>
              </a:rPr>
              <a:t>  Few school staff understand the many ways that trauma affects children ‘s functioning at school, let alone specific techniques to teach traumatized children.</a:t>
            </a:r>
          </a:p>
          <a:p>
            <a:endParaRPr lang="en-US" dirty="0">
              <a:latin typeface="Calibri" charset="0"/>
            </a:endParaRPr>
          </a:p>
          <a:p>
            <a:r>
              <a:rPr lang="fr-CA" dirty="0">
                <a:latin typeface="Calibri" charset="0"/>
              </a:rPr>
              <a:t>Pendant l'année scolaire, les enfants passent autant de temps à l'école avec les enseignants et leurs camarades qu'à la maison avec leur famille. </a:t>
            </a:r>
            <a:r>
              <a:rPr lang="fr-CA" b="1" dirty="0">
                <a:latin typeface="Calibri" charset="0"/>
              </a:rPr>
              <a:t>Les étudiants ne sont pas seulement censés assister, se concentrer et apprendre de nouvelles informations, mais aussi négocier des relations avec des adultes et des pairs et réguler leurs émotions et leurs comportements de manière spécifique</a:t>
            </a:r>
            <a:r>
              <a:rPr lang="fr-CA" dirty="0">
                <a:latin typeface="Calibri" charset="0"/>
              </a:rPr>
              <a:t>. Peu de membres du personnel scolaire comprennent les nombreuses façons dont les traumatismes affectent le fonctionnement des enfants à l’école, sans parler des techniques spécifiques pour enseigner aux enfants traumatisés.</a:t>
            </a:r>
            <a:endParaRPr lang="en-US" dirty="0">
              <a:latin typeface="Calibri" charset="0"/>
            </a:endParaRPr>
          </a:p>
        </p:txBody>
      </p:sp>
      <p:sp>
        <p:nvSpPr>
          <p:cNvPr id="2181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29057" indent="-280406">
              <a:defRPr sz="2400">
                <a:solidFill>
                  <a:schemeClr val="tx1"/>
                </a:solidFill>
                <a:latin typeface="Arial" charset="0"/>
                <a:ea typeface="ＭＳ Ｐゴシック" charset="0"/>
              </a:defRPr>
            </a:lvl2pPr>
            <a:lvl3pPr marL="1121626" indent="-224325">
              <a:defRPr sz="2400">
                <a:solidFill>
                  <a:schemeClr val="tx1"/>
                </a:solidFill>
                <a:latin typeface="Arial" charset="0"/>
                <a:ea typeface="ＭＳ Ｐゴシック" charset="0"/>
              </a:defRPr>
            </a:lvl3pPr>
            <a:lvl4pPr marL="1570276" indent="-224325">
              <a:defRPr sz="2400">
                <a:solidFill>
                  <a:schemeClr val="tx1"/>
                </a:solidFill>
                <a:latin typeface="Arial" charset="0"/>
                <a:ea typeface="ＭＳ Ｐゴシック" charset="0"/>
              </a:defRPr>
            </a:lvl4pPr>
            <a:lvl5pPr marL="2018927" indent="-224325">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fld id="{B19F4C9F-6B3D-EE41-934E-94F4BCAE11BA}" type="slidenum">
              <a:rPr lang="en-US" sz="1200">
                <a:latin typeface="Calibri" charset="0"/>
              </a:rPr>
              <a:pPr/>
              <a:t>5</a:t>
            </a:fld>
            <a:endParaRPr lang="en-US" sz="1200" dirty="0">
              <a:latin typeface="Calibri" charset="0"/>
            </a:endParaRPr>
          </a:p>
        </p:txBody>
      </p:sp>
    </p:spTree>
    <p:extLst>
      <p:ext uri="{BB962C8B-B14F-4D97-AF65-F5344CB8AC3E}">
        <p14:creationId xmlns:p14="http://schemas.microsoft.com/office/powerpoint/2010/main" val="975354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06EBB46-2C56-054E-8430-258E8C18E959}" type="slidenum">
              <a:rPr lang="en-US" smtClean="0"/>
              <a:t>6</a:t>
            </a:fld>
            <a:endParaRPr lang="en-US"/>
          </a:p>
        </p:txBody>
      </p:sp>
    </p:spTree>
    <p:extLst>
      <p:ext uri="{BB962C8B-B14F-4D97-AF65-F5344CB8AC3E}">
        <p14:creationId xmlns:p14="http://schemas.microsoft.com/office/powerpoint/2010/main" val="1417419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06EBB46-2C56-054E-8430-258E8C18E959}" type="slidenum">
              <a:rPr lang="en-US" smtClean="0"/>
              <a:t>7</a:t>
            </a:fld>
            <a:endParaRPr lang="en-US"/>
          </a:p>
        </p:txBody>
      </p:sp>
    </p:spTree>
    <p:extLst>
      <p:ext uri="{BB962C8B-B14F-4D97-AF65-F5344CB8AC3E}">
        <p14:creationId xmlns:p14="http://schemas.microsoft.com/office/powerpoint/2010/main" val="2118813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06EBB46-2C56-054E-8430-258E8C18E959}" type="slidenum">
              <a:rPr lang="en-US" smtClean="0"/>
              <a:t>8</a:t>
            </a:fld>
            <a:endParaRPr lang="en-US"/>
          </a:p>
        </p:txBody>
      </p:sp>
    </p:spTree>
    <p:extLst>
      <p:ext uri="{BB962C8B-B14F-4D97-AF65-F5344CB8AC3E}">
        <p14:creationId xmlns:p14="http://schemas.microsoft.com/office/powerpoint/2010/main" val="3837265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06EBB46-2C56-054E-8430-258E8C18E959}" type="slidenum">
              <a:rPr lang="en-US" smtClean="0"/>
              <a:t>9</a:t>
            </a:fld>
            <a:endParaRPr lang="en-US"/>
          </a:p>
        </p:txBody>
      </p:sp>
    </p:spTree>
    <p:extLst>
      <p:ext uri="{BB962C8B-B14F-4D97-AF65-F5344CB8AC3E}">
        <p14:creationId xmlns:p14="http://schemas.microsoft.com/office/powerpoint/2010/main" val="21468568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C300DC-9413-764C-8DCE-92968163D6D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435DD-9667-564D-B447-FD3C749FE2AF}" type="slidenum">
              <a:rPr lang="en-US" smtClean="0"/>
              <a:t>‹#›</a:t>
            </a:fld>
            <a:endParaRPr lang="en-US"/>
          </a:p>
        </p:txBody>
      </p:sp>
    </p:spTree>
    <p:extLst>
      <p:ext uri="{BB962C8B-B14F-4D97-AF65-F5344CB8AC3E}">
        <p14:creationId xmlns:p14="http://schemas.microsoft.com/office/powerpoint/2010/main" val="1496743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C300DC-9413-764C-8DCE-92968163D6D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A435DD-9667-564D-B447-FD3C749FE2AF}" type="slidenum">
              <a:rPr lang="en-US" smtClean="0"/>
              <a:t>‹#›</a:t>
            </a:fld>
            <a:endParaRPr lang="en-US"/>
          </a:p>
        </p:txBody>
      </p:sp>
    </p:spTree>
    <p:extLst>
      <p:ext uri="{BB962C8B-B14F-4D97-AF65-F5344CB8AC3E}">
        <p14:creationId xmlns:p14="http://schemas.microsoft.com/office/powerpoint/2010/main" val="2130075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C300DC-9413-764C-8DCE-92968163D6D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A435DD-9667-564D-B447-FD3C749FE2AF}" type="slidenum">
              <a:rPr lang="en-US" smtClean="0"/>
              <a:t>‹#›</a:t>
            </a:fld>
            <a:endParaRPr lang="en-US"/>
          </a:p>
        </p:txBody>
      </p:sp>
    </p:spTree>
    <p:extLst>
      <p:ext uri="{BB962C8B-B14F-4D97-AF65-F5344CB8AC3E}">
        <p14:creationId xmlns:p14="http://schemas.microsoft.com/office/powerpoint/2010/main" val="2945584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C300DC-9413-764C-8DCE-92968163D6D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A435DD-9667-564D-B447-FD3C749FE2AF}"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03198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C300DC-9413-764C-8DCE-92968163D6D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A435DD-9667-564D-B447-FD3C749FE2AF}" type="slidenum">
              <a:rPr lang="en-US" smtClean="0"/>
              <a:t>‹#›</a:t>
            </a:fld>
            <a:endParaRPr lang="en-US"/>
          </a:p>
        </p:txBody>
      </p:sp>
    </p:spTree>
    <p:extLst>
      <p:ext uri="{BB962C8B-B14F-4D97-AF65-F5344CB8AC3E}">
        <p14:creationId xmlns:p14="http://schemas.microsoft.com/office/powerpoint/2010/main" val="2569807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DC300DC-9413-764C-8DCE-92968163D6DA}" type="datetimeFigureOut">
              <a:rPr lang="en-US" smtClean="0"/>
              <a:t>8/28/2019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A435DD-9667-564D-B447-FD3C749FE2AF}" type="slidenum">
              <a:rPr lang="en-US" smtClean="0"/>
              <a:t>‹#›</a:t>
            </a:fld>
            <a:endParaRPr lang="en-US"/>
          </a:p>
        </p:txBody>
      </p:sp>
    </p:spTree>
    <p:extLst>
      <p:ext uri="{BB962C8B-B14F-4D97-AF65-F5344CB8AC3E}">
        <p14:creationId xmlns:p14="http://schemas.microsoft.com/office/powerpoint/2010/main" val="182617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DC300DC-9413-764C-8DCE-92968163D6DA}" type="datetimeFigureOut">
              <a:rPr lang="en-US" smtClean="0"/>
              <a:t>8/28/2019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A435DD-9667-564D-B447-FD3C749FE2AF}" type="slidenum">
              <a:rPr lang="en-US" smtClean="0"/>
              <a:t>‹#›</a:t>
            </a:fld>
            <a:endParaRPr lang="en-US"/>
          </a:p>
        </p:txBody>
      </p:sp>
    </p:spTree>
    <p:extLst>
      <p:ext uri="{BB962C8B-B14F-4D97-AF65-F5344CB8AC3E}">
        <p14:creationId xmlns:p14="http://schemas.microsoft.com/office/powerpoint/2010/main" val="2150606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C300DC-9413-764C-8DCE-92968163D6D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435DD-9667-564D-B447-FD3C749FE2AF}" type="slidenum">
              <a:rPr lang="en-US" smtClean="0"/>
              <a:t>‹#›</a:t>
            </a:fld>
            <a:endParaRPr lang="en-US"/>
          </a:p>
        </p:txBody>
      </p:sp>
    </p:spTree>
    <p:extLst>
      <p:ext uri="{BB962C8B-B14F-4D97-AF65-F5344CB8AC3E}">
        <p14:creationId xmlns:p14="http://schemas.microsoft.com/office/powerpoint/2010/main" val="3208179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C300DC-9413-764C-8DCE-92968163D6D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435DD-9667-564D-B447-FD3C749FE2AF}" type="slidenum">
              <a:rPr lang="en-US" smtClean="0"/>
              <a:t>‹#›</a:t>
            </a:fld>
            <a:endParaRPr lang="en-US"/>
          </a:p>
        </p:txBody>
      </p:sp>
    </p:spTree>
    <p:extLst>
      <p:ext uri="{BB962C8B-B14F-4D97-AF65-F5344CB8AC3E}">
        <p14:creationId xmlns:p14="http://schemas.microsoft.com/office/powerpoint/2010/main" val="21292212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C300DC-9413-764C-8DCE-92968163D6D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435DD-9667-564D-B447-FD3C749FE2AF}" type="slidenum">
              <a:rPr lang="en-US" smtClean="0"/>
              <a:t>‹#›</a:t>
            </a:fld>
            <a:endParaRPr lang="en-US"/>
          </a:p>
        </p:txBody>
      </p:sp>
    </p:spTree>
    <p:extLst>
      <p:ext uri="{BB962C8B-B14F-4D97-AF65-F5344CB8AC3E}">
        <p14:creationId xmlns:p14="http://schemas.microsoft.com/office/powerpoint/2010/main" val="296052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C300DC-9413-764C-8DCE-92968163D6D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A435DD-9667-564D-B447-FD3C749FE2AF}" type="slidenum">
              <a:rPr lang="en-US" smtClean="0"/>
              <a:t>‹#›</a:t>
            </a:fld>
            <a:endParaRPr lang="en-US"/>
          </a:p>
        </p:txBody>
      </p:sp>
    </p:spTree>
    <p:extLst>
      <p:ext uri="{BB962C8B-B14F-4D97-AF65-F5344CB8AC3E}">
        <p14:creationId xmlns:p14="http://schemas.microsoft.com/office/powerpoint/2010/main" val="377361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C300DC-9413-764C-8DCE-92968163D6D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435DD-9667-564D-B447-FD3C749FE2AF}" type="slidenum">
              <a:rPr lang="en-US" smtClean="0"/>
              <a:t>‹#›</a:t>
            </a:fld>
            <a:endParaRPr lang="en-US"/>
          </a:p>
        </p:txBody>
      </p:sp>
    </p:spTree>
    <p:extLst>
      <p:ext uri="{BB962C8B-B14F-4D97-AF65-F5344CB8AC3E}">
        <p14:creationId xmlns:p14="http://schemas.microsoft.com/office/powerpoint/2010/main" val="2302362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endParaRPr lang="en-CA"/>
          </a:p>
        </p:txBody>
      </p:sp>
      <p:sp>
        <p:nvSpPr>
          <p:cNvPr id="3" name="Content Placeholder 2"/>
          <p:cNvSpPr>
            <a:spLocks noGrp="1"/>
          </p:cNvSpPr>
          <p:nvPr>
            <p:ph sz="quarter" idx="1"/>
          </p:nvPr>
        </p:nvSpPr>
        <p:spPr>
          <a:xfrm>
            <a:off x="609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609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half" idx="3"/>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23"/>
          <p:cNvSpPr>
            <a:spLocks noGrp="1" noChangeArrowheads="1"/>
          </p:cNvSpPr>
          <p:nvPr>
            <p:ph type="dt" sz="half" idx="10"/>
          </p:nvPr>
        </p:nvSpPr>
        <p:spPr>
          <a:ln/>
        </p:spPr>
        <p:txBody>
          <a:bodyPr/>
          <a:lstStyle>
            <a:lvl1pPr>
              <a:defRPr/>
            </a:lvl1pPr>
          </a:lstStyle>
          <a:p>
            <a:pPr>
              <a:defRPr/>
            </a:pPr>
            <a:fld id="{9B567801-4706-E741-ABD8-1F48CA176FD0}" type="datetime1">
              <a:rPr lang="en-CA" smtClean="0"/>
              <a:t>28/08/2019</a:t>
            </a:fld>
            <a:endParaRPr lang="en-US"/>
          </a:p>
        </p:txBody>
      </p:sp>
      <p:sp>
        <p:nvSpPr>
          <p:cNvPr id="7" name="Rectangle 24"/>
          <p:cNvSpPr>
            <a:spLocks noGrp="1" noChangeArrowheads="1"/>
          </p:cNvSpPr>
          <p:nvPr>
            <p:ph type="ftr" sz="quarter" idx="11"/>
          </p:nvPr>
        </p:nvSpPr>
        <p:spPr>
          <a:ln/>
        </p:spPr>
        <p:txBody>
          <a:bodyPr/>
          <a:lstStyle>
            <a:lvl1pPr>
              <a:defRPr/>
            </a:lvl1pPr>
          </a:lstStyle>
          <a:p>
            <a:pPr>
              <a:defRPr/>
            </a:pPr>
            <a:r>
              <a:rPr lang="en-US"/>
              <a:t>Suzy Goodleaf, M.Ed, Psychologist </a:t>
            </a:r>
          </a:p>
        </p:txBody>
      </p:sp>
      <p:sp>
        <p:nvSpPr>
          <p:cNvPr id="8" name="Rectangle 25"/>
          <p:cNvSpPr>
            <a:spLocks noGrp="1" noChangeArrowheads="1"/>
          </p:cNvSpPr>
          <p:nvPr>
            <p:ph type="sldNum" sz="quarter" idx="12"/>
          </p:nvPr>
        </p:nvSpPr>
        <p:spPr>
          <a:ln/>
        </p:spPr>
        <p:txBody>
          <a:bodyPr/>
          <a:lstStyle>
            <a:lvl1pPr>
              <a:defRPr/>
            </a:lvl1pPr>
          </a:lstStyle>
          <a:p>
            <a:fld id="{5864FE11-F791-5841-8467-C1D99C6A4F62}" type="slidenum">
              <a:rPr lang="en-US"/>
              <a:pPr/>
              <a:t>‹#›</a:t>
            </a:fld>
            <a:endParaRPr lang="en-US"/>
          </a:p>
        </p:txBody>
      </p:sp>
    </p:spTree>
    <p:extLst>
      <p:ext uri="{BB962C8B-B14F-4D97-AF65-F5344CB8AC3E}">
        <p14:creationId xmlns:p14="http://schemas.microsoft.com/office/powerpoint/2010/main" val="839232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374BC9E4-19BF-9C45-A26D-C517939F67FD}" type="datetime1">
              <a:rPr lang="en-CA" smtClean="0"/>
              <a:t>28/08/2019</a:t>
            </a:fld>
            <a:endParaRPr lang="en-US"/>
          </a:p>
        </p:txBody>
      </p:sp>
      <p:sp>
        <p:nvSpPr>
          <p:cNvPr id="6" name="Footer Placeholder 5"/>
          <p:cNvSpPr>
            <a:spLocks noGrp="1"/>
          </p:cNvSpPr>
          <p:nvPr>
            <p:ph type="ftr" sz="quarter" idx="11"/>
          </p:nvPr>
        </p:nvSpPr>
        <p:spPr/>
        <p:txBody>
          <a:bodyPr/>
          <a:lstStyle/>
          <a:p>
            <a:r>
              <a:rPr lang="en-US"/>
              <a:t>Suzy Goodleaf, M.Ed, Psychologist </a:t>
            </a:r>
          </a:p>
        </p:txBody>
      </p:sp>
      <p:sp>
        <p:nvSpPr>
          <p:cNvPr id="7" name="Slide Number Placeholder 6"/>
          <p:cNvSpPr>
            <a:spLocks noGrp="1"/>
          </p:cNvSpPr>
          <p:nvPr>
            <p:ph type="sldNum" sz="quarter" idx="12"/>
          </p:nvPr>
        </p:nvSpPr>
        <p:spPr/>
        <p:txBody>
          <a:bodyPr/>
          <a:lstStyle/>
          <a:p>
            <a:fld id="{09608920-7DCD-154F-A4C9-6C1EFCC1AECA}" type="slidenum">
              <a:rPr lang="en-US" smtClean="0"/>
              <a:t>‹#›</a:t>
            </a:fld>
            <a:endParaRPr lang="en-US"/>
          </a:p>
        </p:txBody>
      </p:sp>
    </p:spTree>
    <p:extLst>
      <p:ext uri="{BB962C8B-B14F-4D97-AF65-F5344CB8AC3E}">
        <p14:creationId xmlns:p14="http://schemas.microsoft.com/office/powerpoint/2010/main" val="726574440"/>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C300DC-9413-764C-8DCE-92968163D6D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435DD-9667-564D-B447-FD3C749FE2AF}" type="slidenum">
              <a:rPr lang="en-US" smtClean="0"/>
              <a:t>‹#›</a:t>
            </a:fld>
            <a:endParaRPr lang="en-US"/>
          </a:p>
        </p:txBody>
      </p:sp>
    </p:spTree>
    <p:extLst>
      <p:ext uri="{BB962C8B-B14F-4D97-AF65-F5344CB8AC3E}">
        <p14:creationId xmlns:p14="http://schemas.microsoft.com/office/powerpoint/2010/main" val="4067038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C300DC-9413-764C-8DCE-92968163D6D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A435DD-9667-564D-B447-FD3C749FE2AF}" type="slidenum">
              <a:rPr lang="en-US" smtClean="0"/>
              <a:t>‹#›</a:t>
            </a:fld>
            <a:endParaRPr lang="en-US"/>
          </a:p>
        </p:txBody>
      </p:sp>
    </p:spTree>
    <p:extLst>
      <p:ext uri="{BB962C8B-B14F-4D97-AF65-F5344CB8AC3E}">
        <p14:creationId xmlns:p14="http://schemas.microsoft.com/office/powerpoint/2010/main" val="3724364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C300DC-9413-764C-8DCE-92968163D6DA}" type="datetimeFigureOut">
              <a:rPr lang="en-US" smtClean="0"/>
              <a:t>8/28/2019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A435DD-9667-564D-B447-FD3C749FE2AF}" type="slidenum">
              <a:rPr lang="en-US" smtClean="0"/>
              <a:t>‹#›</a:t>
            </a:fld>
            <a:endParaRPr lang="en-US"/>
          </a:p>
        </p:txBody>
      </p:sp>
    </p:spTree>
    <p:extLst>
      <p:ext uri="{BB962C8B-B14F-4D97-AF65-F5344CB8AC3E}">
        <p14:creationId xmlns:p14="http://schemas.microsoft.com/office/powerpoint/2010/main" val="4029503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C300DC-9413-764C-8DCE-92968163D6DA}" type="datetimeFigureOut">
              <a:rPr lang="en-US" smtClean="0"/>
              <a:t>8/28/2019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A435DD-9667-564D-B447-FD3C749FE2AF}" type="slidenum">
              <a:rPr lang="en-US" smtClean="0"/>
              <a:t>‹#›</a:t>
            </a:fld>
            <a:endParaRPr lang="en-US"/>
          </a:p>
        </p:txBody>
      </p:sp>
    </p:spTree>
    <p:extLst>
      <p:ext uri="{BB962C8B-B14F-4D97-AF65-F5344CB8AC3E}">
        <p14:creationId xmlns:p14="http://schemas.microsoft.com/office/powerpoint/2010/main" val="2896348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2DC300DC-9413-764C-8DCE-92968163D6DA}" type="datetimeFigureOut">
              <a:rPr lang="en-US" smtClean="0"/>
              <a:t>8/28/2019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A435DD-9667-564D-B447-FD3C749FE2AF}" type="slidenum">
              <a:rPr lang="en-US" smtClean="0"/>
              <a:t>‹#›</a:t>
            </a:fld>
            <a:endParaRPr lang="en-US"/>
          </a:p>
        </p:txBody>
      </p:sp>
    </p:spTree>
    <p:extLst>
      <p:ext uri="{BB962C8B-B14F-4D97-AF65-F5344CB8AC3E}">
        <p14:creationId xmlns:p14="http://schemas.microsoft.com/office/powerpoint/2010/main" val="3757815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C300DC-9413-764C-8DCE-92968163D6D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A435DD-9667-564D-B447-FD3C749FE2AF}" type="slidenum">
              <a:rPr lang="en-US" smtClean="0"/>
              <a:t>‹#›</a:t>
            </a:fld>
            <a:endParaRPr lang="en-US"/>
          </a:p>
        </p:txBody>
      </p:sp>
    </p:spTree>
    <p:extLst>
      <p:ext uri="{BB962C8B-B14F-4D97-AF65-F5344CB8AC3E}">
        <p14:creationId xmlns:p14="http://schemas.microsoft.com/office/powerpoint/2010/main" val="1288248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C300DC-9413-764C-8DCE-92968163D6D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A435DD-9667-564D-B447-FD3C749FE2AF}" type="slidenum">
              <a:rPr lang="en-US" smtClean="0"/>
              <a:t>‹#›</a:t>
            </a:fld>
            <a:endParaRPr lang="en-US"/>
          </a:p>
        </p:txBody>
      </p:sp>
    </p:spTree>
    <p:extLst>
      <p:ext uri="{BB962C8B-B14F-4D97-AF65-F5344CB8AC3E}">
        <p14:creationId xmlns:p14="http://schemas.microsoft.com/office/powerpoint/2010/main" val="1131468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3">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2DC300DC-9413-764C-8DCE-92968163D6DA}" type="datetimeFigureOut">
              <a:rPr lang="en-US" smtClean="0"/>
              <a:t>8/28/2019</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75A435DD-9667-564D-B447-FD3C749FE2AF}" type="slidenum">
              <a:rPr lang="en-US" smtClean="0"/>
              <a:t>‹#›</a:t>
            </a:fld>
            <a:endParaRPr lang="en-US"/>
          </a:p>
        </p:txBody>
      </p:sp>
    </p:spTree>
    <p:extLst>
      <p:ext uri="{BB962C8B-B14F-4D97-AF65-F5344CB8AC3E}">
        <p14:creationId xmlns:p14="http://schemas.microsoft.com/office/powerpoint/2010/main" val="2357279640"/>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 id="2147483912" r:id="rId15"/>
    <p:sldLayoutId id="2147483913" r:id="rId16"/>
    <p:sldLayoutId id="2147483914" r:id="rId17"/>
    <p:sldLayoutId id="2147483915" r:id="rId18"/>
    <p:sldLayoutId id="2147483916" r:id="rId19"/>
    <p:sldLayoutId id="2147483917" r:id="rId20"/>
    <p:sldLayoutId id="2147483918" r:id="rId21"/>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19.xml"/><Relationship Id="rId5" Type="http://schemas.openxmlformats.org/officeDocument/2006/relationships/hyperlink" Target="https://creativecommons.org/licenses/by/3.0/" TargetMode="External"/><Relationship Id="rId4" Type="http://schemas.openxmlformats.org/officeDocument/2006/relationships/hyperlink" Target="http://diehardbrain.blogspot.com/2012/03/lifelong-learning-scares-away-bogeyman.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Wcm-1FBrDvU&amp;t=102s" TargetMode="External"/><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5CDC6-64BC-CE42-A094-0A8A2311C4BF}"/>
              </a:ext>
            </a:extLst>
          </p:cNvPr>
          <p:cNvSpPr>
            <a:spLocks noGrp="1"/>
          </p:cNvSpPr>
          <p:nvPr>
            <p:ph type="ctrTitle"/>
          </p:nvPr>
        </p:nvSpPr>
        <p:spPr>
          <a:xfrm>
            <a:off x="423333" y="652090"/>
            <a:ext cx="11582400" cy="4797533"/>
          </a:xfrm>
        </p:spPr>
        <p:txBody>
          <a:bodyPr>
            <a:normAutofit/>
          </a:bodyPr>
          <a:lstStyle/>
          <a:p>
            <a:r>
              <a:rPr lang="fr" sz="4900" dirty="0"/>
              <a:t>Le Traumatisme et Ses Effets Sur L’Apprenant</a:t>
            </a:r>
            <a:br>
              <a:rPr lang="fr" sz="4900" dirty="0"/>
            </a:br>
            <a:r>
              <a:rPr lang="fr" sz="4900" dirty="0"/>
              <a:t>Trauma and </a:t>
            </a:r>
            <a:r>
              <a:rPr lang="fr" sz="4900" dirty="0" err="1"/>
              <a:t>Its</a:t>
            </a:r>
            <a:r>
              <a:rPr lang="fr" sz="4900" dirty="0"/>
              <a:t> </a:t>
            </a:r>
            <a:r>
              <a:rPr lang="fr" sz="4900" dirty="0" err="1"/>
              <a:t>Effects</a:t>
            </a:r>
            <a:r>
              <a:rPr lang="fr" sz="4900" dirty="0"/>
              <a:t> on Learning</a:t>
            </a:r>
            <a:br>
              <a:rPr lang="fr" sz="4900" dirty="0"/>
            </a:br>
            <a:br>
              <a:rPr lang="fr" sz="4900" dirty="0"/>
            </a:br>
            <a:r>
              <a:rPr lang="fr" sz="2800" i="1" dirty="0"/>
              <a:t>Le Conseil Scolaire des Premières Nations en Éducation des Adultes </a:t>
            </a:r>
            <a:br>
              <a:rPr lang="fr" sz="2800" i="1" dirty="0"/>
            </a:br>
            <a:r>
              <a:rPr lang="fr" sz="2800" i="1" dirty="0"/>
              <a:t>The First Nations </a:t>
            </a:r>
            <a:r>
              <a:rPr lang="fr" sz="2800" i="1" dirty="0" err="1"/>
              <a:t>Adult</a:t>
            </a:r>
            <a:r>
              <a:rPr lang="fr" sz="2800" i="1" dirty="0"/>
              <a:t> Education </a:t>
            </a:r>
            <a:r>
              <a:rPr lang="fr" sz="2800" i="1" dirty="0" err="1"/>
              <a:t>School</a:t>
            </a:r>
            <a:r>
              <a:rPr lang="fr" sz="2800" i="1" dirty="0"/>
              <a:t> Council</a:t>
            </a:r>
            <a:r>
              <a:rPr lang="fr" i="1" dirty="0"/>
              <a:t> </a:t>
            </a:r>
            <a:br>
              <a:rPr lang="fr" i="1" dirty="0"/>
            </a:br>
            <a:endParaRPr lang="en-US" dirty="0"/>
          </a:p>
        </p:txBody>
      </p:sp>
      <p:sp>
        <p:nvSpPr>
          <p:cNvPr id="3" name="Subtitle 2">
            <a:extLst>
              <a:ext uri="{FF2B5EF4-FFF2-40B4-BE49-F238E27FC236}">
                <a16:creationId xmlns:a16="http://schemas.microsoft.com/office/drawing/2014/main" id="{E6E7E998-714C-D84C-943B-6F89C9C9836F}"/>
              </a:ext>
            </a:extLst>
          </p:cNvPr>
          <p:cNvSpPr>
            <a:spLocks noGrp="1"/>
          </p:cNvSpPr>
          <p:nvPr>
            <p:ph type="subTitle" idx="1"/>
          </p:nvPr>
        </p:nvSpPr>
        <p:spPr>
          <a:xfrm>
            <a:off x="1642533" y="5449623"/>
            <a:ext cx="9144000" cy="1655762"/>
          </a:xfrm>
        </p:spPr>
        <p:txBody>
          <a:bodyPr/>
          <a:lstStyle/>
          <a:p>
            <a:r>
              <a:rPr lang="en-US" dirty="0"/>
              <a:t>Suzy Goodleaf </a:t>
            </a:r>
            <a:r>
              <a:rPr lang="en-US" dirty="0" err="1"/>
              <a:t>M.Ed</a:t>
            </a:r>
            <a:endParaRPr lang="en-US" dirty="0"/>
          </a:p>
          <a:p>
            <a:r>
              <a:rPr lang="en-US" dirty="0"/>
              <a:t>Psychologist, OPQ</a:t>
            </a:r>
          </a:p>
          <a:p>
            <a:endParaRPr lang="en-US" dirty="0"/>
          </a:p>
        </p:txBody>
      </p:sp>
      <p:sp>
        <p:nvSpPr>
          <p:cNvPr id="7" name="Rectangle 2">
            <a:extLst>
              <a:ext uri="{FF2B5EF4-FFF2-40B4-BE49-F238E27FC236}">
                <a16:creationId xmlns:a16="http://schemas.microsoft.com/office/drawing/2014/main" id="{5FE95D21-B8D3-CE49-ABFC-B0517C451B77}"/>
              </a:ext>
            </a:extLst>
          </p:cNvPr>
          <p:cNvSpPr>
            <a:spLocks noChangeArrowheads="1"/>
          </p:cNvSpPr>
          <p:nvPr/>
        </p:nvSpPr>
        <p:spPr bwMode="auto">
          <a:xfrm>
            <a:off x="838200" y="439404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Calibri" panose="020F050202020403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09742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02752"/>
            <a:ext cx="10364451" cy="1596177"/>
          </a:xfrm>
        </p:spPr>
        <p:txBody>
          <a:bodyPr>
            <a:normAutofit/>
          </a:bodyPr>
          <a:lstStyle/>
          <a:p>
            <a:r>
              <a:rPr lang="fr-CA" sz="3200" dirty="0">
                <a:solidFill>
                  <a:srgbClr val="FF0000"/>
                </a:solidFill>
              </a:rPr>
              <a:t>Mécanismes par lesquels des expériences néfastes de l'enfance influencent la santé et le bien-être tout au long de la vie</a:t>
            </a:r>
            <a:r>
              <a:rPr lang="en-US" sz="3200" dirty="0">
                <a:solidFill>
                  <a:srgbClr val="FF0000"/>
                </a:solidFill>
              </a:rPr>
              <a: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97808365"/>
              </p:ext>
            </p:extLst>
          </p:nvPr>
        </p:nvGraphicFramePr>
        <p:xfrm>
          <a:off x="3452746" y="2009486"/>
          <a:ext cx="6948396" cy="4711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B96E03F4-57E2-464C-9422-6F726B9B9D8F}" type="datetime1">
              <a:rPr lang="en-CA" smtClean="0"/>
              <a:t>28/08/2019</a:t>
            </a:fld>
            <a:endParaRPr lang="en-US" dirty="0"/>
          </a:p>
        </p:txBody>
      </p:sp>
      <p:sp>
        <p:nvSpPr>
          <p:cNvPr id="5" name="Footer Placeholder 4"/>
          <p:cNvSpPr>
            <a:spLocks noGrp="1"/>
          </p:cNvSpPr>
          <p:nvPr>
            <p:ph type="ftr" sz="quarter" idx="11"/>
          </p:nvPr>
        </p:nvSpPr>
        <p:spPr>
          <a:xfrm>
            <a:off x="1927413" y="1572155"/>
            <a:ext cx="7209500" cy="369332"/>
          </a:xfrm>
        </p:spPr>
        <p:txBody>
          <a:bodyPr/>
          <a:lstStyle/>
          <a:p>
            <a:r>
              <a:rPr lang="en-US" dirty="0">
                <a:solidFill>
                  <a:schemeClr val="tx1"/>
                </a:solidFill>
              </a:rPr>
              <a:t>Neil W </a:t>
            </a:r>
            <a:r>
              <a:rPr lang="en-US" dirty="0" err="1">
                <a:solidFill>
                  <a:schemeClr val="tx1"/>
                </a:solidFill>
              </a:rPr>
              <a:t>boris</a:t>
            </a:r>
            <a:r>
              <a:rPr lang="en-US" dirty="0">
                <a:solidFill>
                  <a:schemeClr val="tx1"/>
                </a:solidFill>
              </a:rPr>
              <a:t> M.D. Infant Mental health 2017; Presentation; </a:t>
            </a:r>
            <a:r>
              <a:rPr lang="en-US" dirty="0">
                <a:solidFill>
                  <a:srgbClr val="000090"/>
                </a:solidFill>
              </a:rPr>
              <a:t> </a:t>
            </a:r>
          </a:p>
        </p:txBody>
      </p:sp>
      <p:cxnSp>
        <p:nvCxnSpPr>
          <p:cNvPr id="9" name="Straight Arrow Connector 8"/>
          <p:cNvCxnSpPr/>
          <p:nvPr/>
        </p:nvCxnSpPr>
        <p:spPr>
          <a:xfrm flipV="1">
            <a:off x="2158335" y="2080493"/>
            <a:ext cx="0" cy="4325190"/>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348269" y="1981096"/>
            <a:ext cx="622093" cy="369332"/>
          </a:xfrm>
          <a:prstGeom prst="rect">
            <a:avLst/>
          </a:prstGeom>
          <a:solidFill>
            <a:srgbClr val="C0504D"/>
          </a:solidFill>
          <a:ln>
            <a:solidFill>
              <a:srgbClr val="BE0204"/>
            </a:solidFill>
          </a:ln>
        </p:spPr>
        <p:txBody>
          <a:bodyPr wrap="none" rtlCol="0">
            <a:spAutoFit/>
          </a:bodyPr>
          <a:lstStyle/>
          <a:p>
            <a:r>
              <a:rPr lang="en-US" dirty="0"/>
              <a:t>Mort</a:t>
            </a:r>
          </a:p>
        </p:txBody>
      </p:sp>
      <p:sp>
        <p:nvSpPr>
          <p:cNvPr id="11" name="TextBox 10"/>
          <p:cNvSpPr txBox="1"/>
          <p:nvPr/>
        </p:nvSpPr>
        <p:spPr>
          <a:xfrm>
            <a:off x="1927412" y="6275668"/>
            <a:ext cx="1101584" cy="369332"/>
          </a:xfrm>
          <a:prstGeom prst="rect">
            <a:avLst/>
          </a:prstGeom>
          <a:solidFill>
            <a:srgbClr val="C0504D"/>
          </a:solidFill>
          <a:ln>
            <a:solidFill>
              <a:srgbClr val="BE0204"/>
            </a:solidFill>
          </a:ln>
        </p:spPr>
        <p:txBody>
          <a:bodyPr wrap="none" rtlCol="0">
            <a:spAutoFit/>
          </a:bodyPr>
          <a:lstStyle/>
          <a:p>
            <a:r>
              <a:rPr lang="en-US" dirty="0"/>
              <a:t>Naissance</a:t>
            </a:r>
          </a:p>
        </p:txBody>
      </p:sp>
    </p:spTree>
    <p:extLst>
      <p:ext uri="{BB962C8B-B14F-4D97-AF65-F5344CB8AC3E}">
        <p14:creationId xmlns:p14="http://schemas.microsoft.com/office/powerpoint/2010/main" val="2052358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ctr">
              <a:buNone/>
            </a:pPr>
            <a:r>
              <a:rPr lang="fr-CA" sz="3200" dirty="0">
                <a:solidFill>
                  <a:srgbClr val="232D47"/>
                </a:solidFill>
              </a:rPr>
              <a:t>La Commission royale sur les peuples autochtones indique qu'il y a des taux beaucoup plus élevés de problèmes de santé chez les Premières Nations que chez les autres Canadiens</a:t>
            </a:r>
            <a:r>
              <a:rPr lang="en-US" sz="3200" dirty="0">
                <a:solidFill>
                  <a:srgbClr val="232D47"/>
                </a:solidFill>
              </a:rPr>
              <a:t>.</a:t>
            </a:r>
            <a:br>
              <a:rPr lang="en-US" sz="3200" dirty="0">
                <a:solidFill>
                  <a:srgbClr val="232D47"/>
                </a:solidFill>
              </a:rPr>
            </a:br>
            <a:endParaRPr lang="en-US" sz="3200" dirty="0">
              <a:solidFill>
                <a:srgbClr val="232D47"/>
              </a:solidFill>
            </a:endParaRPr>
          </a:p>
          <a:p>
            <a:pPr marL="0" indent="0" algn="ctr">
              <a:buNone/>
            </a:pPr>
            <a:r>
              <a:rPr lang="en-US" dirty="0">
                <a:solidFill>
                  <a:schemeClr val="accent6">
                    <a:lumMod val="75000"/>
                  </a:schemeClr>
                </a:solidFill>
              </a:rPr>
              <a:t>(</a:t>
            </a:r>
            <a:r>
              <a:rPr lang="hu-HU" b="1" dirty="0">
                <a:solidFill>
                  <a:schemeClr val="accent6">
                    <a:lumMod val="75000"/>
                  </a:schemeClr>
                </a:solidFill>
              </a:rPr>
              <a:t>OFIFC Mental Health Strategy Septembr</a:t>
            </a:r>
            <a:r>
              <a:rPr lang="fr-CA" b="1" dirty="0">
                <a:solidFill>
                  <a:schemeClr val="accent6">
                    <a:lumMod val="75000"/>
                  </a:schemeClr>
                </a:solidFill>
              </a:rPr>
              <a:t>e</a:t>
            </a:r>
            <a:r>
              <a:rPr lang="hu-HU" b="1" dirty="0">
                <a:solidFill>
                  <a:schemeClr val="accent6">
                    <a:lumMod val="75000"/>
                  </a:schemeClr>
                </a:solidFill>
              </a:rPr>
              <a:t> 2006)</a:t>
            </a:r>
            <a:r>
              <a:rPr lang="en-US" dirty="0">
                <a:solidFill>
                  <a:schemeClr val="accent6">
                    <a:lumMod val="75000"/>
                  </a:schemeClr>
                </a:solidFill>
              </a:rPr>
              <a:t> </a:t>
            </a:r>
          </a:p>
        </p:txBody>
      </p:sp>
      <p:sp>
        <p:nvSpPr>
          <p:cNvPr id="4" name="Date Placeholder 3"/>
          <p:cNvSpPr>
            <a:spLocks noGrp="1"/>
          </p:cNvSpPr>
          <p:nvPr>
            <p:ph type="dt" sz="half" idx="10"/>
          </p:nvPr>
        </p:nvSpPr>
        <p:spPr/>
        <p:txBody>
          <a:bodyPr/>
          <a:lstStyle/>
          <a:p>
            <a:fld id="{B96E03F4-57E2-464C-9422-6F726B9B9D8F}" type="datetime1">
              <a:rPr lang="en-CA" smtClean="0"/>
              <a:t>28/08/2019</a:t>
            </a:fld>
            <a:endParaRPr lang="en-US"/>
          </a:p>
        </p:txBody>
      </p:sp>
      <p:sp>
        <p:nvSpPr>
          <p:cNvPr id="5" name="Footer Placeholder 4"/>
          <p:cNvSpPr>
            <a:spLocks noGrp="1"/>
          </p:cNvSpPr>
          <p:nvPr>
            <p:ph type="ftr" sz="quarter" idx="11"/>
          </p:nvPr>
        </p:nvSpPr>
        <p:spPr/>
        <p:txBody>
          <a:bodyPr/>
          <a:lstStyle/>
          <a:p>
            <a:r>
              <a:rPr lang="en-US"/>
              <a:t>Suzy Goodleaf, M.Ed, Psychologist </a:t>
            </a:r>
          </a:p>
        </p:txBody>
      </p:sp>
      <p:sp>
        <p:nvSpPr>
          <p:cNvPr id="6" name="Slide Number Placeholder 5"/>
          <p:cNvSpPr>
            <a:spLocks noGrp="1"/>
          </p:cNvSpPr>
          <p:nvPr>
            <p:ph type="sldNum" sz="quarter" idx="12"/>
          </p:nvPr>
        </p:nvSpPr>
        <p:spPr/>
        <p:txBody>
          <a:bodyPr/>
          <a:lstStyle/>
          <a:p>
            <a:fld id="{09608920-7DCD-154F-A4C9-6C1EFCC1AECA}" type="slidenum">
              <a:rPr lang="en-US" smtClean="0"/>
              <a:t>11</a:t>
            </a:fld>
            <a:endParaRPr lang="en-US"/>
          </a:p>
        </p:txBody>
      </p:sp>
    </p:spTree>
    <p:extLst>
      <p:ext uri="{BB962C8B-B14F-4D97-AF65-F5344CB8AC3E}">
        <p14:creationId xmlns:p14="http://schemas.microsoft.com/office/powerpoint/2010/main" val="3935976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u="sng">
                <a:solidFill>
                  <a:srgbClr val="263B86"/>
                </a:solidFill>
                <a:latin typeface="Bookman Old Style"/>
                <a:cs typeface="Bookman Old Style"/>
              </a:rPr>
              <a:t>Impensable</a:t>
            </a:r>
          </a:p>
        </p:txBody>
      </p:sp>
      <p:sp>
        <p:nvSpPr>
          <p:cNvPr id="3" name="Content Placeholder 2"/>
          <p:cNvSpPr>
            <a:spLocks noGrp="1"/>
          </p:cNvSpPr>
          <p:nvPr>
            <p:ph idx="1"/>
          </p:nvPr>
        </p:nvSpPr>
        <p:spPr/>
        <p:txBody>
          <a:bodyPr>
            <a:normAutofit fontScale="77500" lnSpcReduction="20000"/>
          </a:bodyPr>
          <a:lstStyle/>
          <a:p>
            <a:pPr marL="0" indent="0" algn="ctr">
              <a:buNone/>
            </a:pPr>
            <a:r>
              <a:rPr lang="fr-CA" sz="3600" i="1" dirty="0">
                <a:solidFill>
                  <a:srgbClr val="263B86"/>
                </a:solidFill>
                <a:latin typeface="Bookman Old Style"/>
                <a:cs typeface="Bookman Old Style"/>
              </a:rPr>
              <a:t>Au Canada, le système de protection de l‘a jeunesse compte actuellement trois fois plus d'enfants autochtones que le nombre d'enfants qui fréquentaient un pensionnat au plus fort des pensionnats indiens dans les années 1940.</a:t>
            </a:r>
          </a:p>
          <a:p>
            <a:pPr marL="0" indent="0" algn="ctr">
              <a:buNone/>
            </a:pPr>
            <a:r>
              <a:rPr lang="en-US" sz="3200" i="1" dirty="0">
                <a:solidFill>
                  <a:srgbClr val="263B86"/>
                </a:solidFill>
                <a:latin typeface="Bookman Old Style"/>
                <a:cs typeface="Bookman Old Style"/>
              </a:rPr>
              <a:t>(</a:t>
            </a:r>
            <a:r>
              <a:rPr lang="en-US" sz="3200" i="1" dirty="0" err="1">
                <a:solidFill>
                  <a:srgbClr val="263B86"/>
                </a:solidFill>
                <a:latin typeface="Bookman Old Style"/>
                <a:cs typeface="Bookman Old Style"/>
              </a:rPr>
              <a:t>Blackstock</a:t>
            </a:r>
            <a:r>
              <a:rPr lang="en-US" sz="3200" i="1" dirty="0">
                <a:solidFill>
                  <a:srgbClr val="263B86"/>
                </a:solidFill>
                <a:latin typeface="Bookman Old Style"/>
                <a:cs typeface="Bookman Old Style"/>
              </a:rPr>
              <a:t> &amp; amp; </a:t>
            </a:r>
            <a:r>
              <a:rPr lang="en-US" sz="3200" i="1" dirty="0" err="1">
                <a:solidFill>
                  <a:srgbClr val="263B86"/>
                </a:solidFill>
                <a:latin typeface="Bookman Old Style"/>
                <a:cs typeface="Bookman Old Style"/>
              </a:rPr>
              <a:t>Trocmé</a:t>
            </a:r>
            <a:r>
              <a:rPr lang="en-US" sz="3200" i="1" dirty="0">
                <a:solidFill>
                  <a:srgbClr val="263B86"/>
                </a:solidFill>
                <a:latin typeface="Bookman Old Style"/>
                <a:cs typeface="Bookman Old Style"/>
              </a:rPr>
              <a:t>, 2005; de </a:t>
            </a:r>
            <a:r>
              <a:rPr lang="en-US" sz="3200" i="1" dirty="0" err="1">
                <a:solidFill>
                  <a:srgbClr val="263B86"/>
                </a:solidFill>
                <a:latin typeface="Bookman Old Style"/>
                <a:cs typeface="Bookman Old Style"/>
              </a:rPr>
              <a:t>Leeuw</a:t>
            </a:r>
            <a:r>
              <a:rPr lang="en-US" sz="3200" i="1" dirty="0">
                <a:solidFill>
                  <a:srgbClr val="263B86"/>
                </a:solidFill>
                <a:latin typeface="Bookman Old Style"/>
                <a:cs typeface="Bookman Old Style"/>
              </a:rPr>
              <a:t> et al., 2010; Salmon, 2010)</a:t>
            </a:r>
          </a:p>
        </p:txBody>
      </p:sp>
      <p:sp>
        <p:nvSpPr>
          <p:cNvPr id="4" name="Date Placeholder 3"/>
          <p:cNvSpPr>
            <a:spLocks noGrp="1"/>
          </p:cNvSpPr>
          <p:nvPr>
            <p:ph type="dt" sz="half" idx="10"/>
          </p:nvPr>
        </p:nvSpPr>
        <p:spPr/>
        <p:txBody>
          <a:bodyPr/>
          <a:lstStyle/>
          <a:p>
            <a:fld id="{98157308-48CB-F044-BBAC-0B05A726F4BE}" type="datetime1">
              <a:rPr lang="en-CA" smtClean="0"/>
              <a:t>28/08/2019</a:t>
            </a:fld>
            <a:endParaRPr lang="en-US"/>
          </a:p>
        </p:txBody>
      </p:sp>
      <p:sp>
        <p:nvSpPr>
          <p:cNvPr id="5" name="Footer Placeholder 4"/>
          <p:cNvSpPr>
            <a:spLocks noGrp="1"/>
          </p:cNvSpPr>
          <p:nvPr>
            <p:ph type="ftr" sz="quarter" idx="11"/>
          </p:nvPr>
        </p:nvSpPr>
        <p:spPr/>
        <p:txBody>
          <a:bodyPr/>
          <a:lstStyle/>
          <a:p>
            <a:r>
              <a:rPr lang="en-US"/>
              <a:t>Suzy Goodleaf, M.Ed, Psychologist </a:t>
            </a:r>
          </a:p>
        </p:txBody>
      </p:sp>
      <p:sp>
        <p:nvSpPr>
          <p:cNvPr id="6" name="Slide Number Placeholder 5"/>
          <p:cNvSpPr>
            <a:spLocks noGrp="1"/>
          </p:cNvSpPr>
          <p:nvPr>
            <p:ph type="sldNum" sz="quarter" idx="12"/>
          </p:nvPr>
        </p:nvSpPr>
        <p:spPr/>
        <p:txBody>
          <a:bodyPr/>
          <a:lstStyle/>
          <a:p>
            <a:fld id="{09608920-7DCD-154F-A4C9-6C1EFCC1AECA}" type="slidenum">
              <a:rPr lang="en-US" smtClean="0"/>
              <a:t>12</a:t>
            </a:fld>
            <a:endParaRPr lang="en-US"/>
          </a:p>
        </p:txBody>
      </p:sp>
    </p:spTree>
    <p:extLst>
      <p:ext uri="{BB962C8B-B14F-4D97-AF65-F5344CB8AC3E}">
        <p14:creationId xmlns:p14="http://schemas.microsoft.com/office/powerpoint/2010/main" val="381286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275" y="300014"/>
            <a:ext cx="8042276" cy="1336956"/>
          </a:xfrm>
        </p:spPr>
        <p:txBody>
          <a:bodyPr>
            <a:normAutofit fontScale="90000"/>
          </a:bodyPr>
          <a:lstStyle/>
          <a:p>
            <a:r>
              <a:rPr lang="fr-CA" i="1" dirty="0">
                <a:solidFill>
                  <a:srgbClr val="1D2C64"/>
                </a:solidFill>
                <a:latin typeface="Garamond" panose="02020404030301010803" pitchFamily="18" charset="0"/>
              </a:rPr>
              <a:t>L’objectif de la législation canadienne est de continuer</a:t>
            </a:r>
            <a:r>
              <a:rPr lang="en-US" i="1" dirty="0">
                <a:solidFill>
                  <a:srgbClr val="1D2C64"/>
                </a:solidFill>
                <a:latin typeface="Garamond" panose="02020404030301010803" pitchFamily="18" charset="0"/>
              </a:rPr>
              <a:t>… </a:t>
            </a:r>
            <a:r>
              <a:rPr lang="en-US" sz="2200" i="1" dirty="0">
                <a:latin typeface="Garamond" panose="02020404030301010803" pitchFamily="18" charset="0"/>
              </a:rPr>
              <a:t>(</a:t>
            </a:r>
            <a:r>
              <a:rPr lang="en-US" sz="2000" i="1" dirty="0">
                <a:latin typeface="Garamond" panose="02020404030301010803" pitchFamily="18" charset="0"/>
              </a:rPr>
              <a:t>Duncan Campbell Scott </a:t>
            </a:r>
            <a:r>
              <a:rPr lang="en-US" sz="2200" i="1" dirty="0">
                <a:latin typeface="Garamond" panose="02020404030301010803" pitchFamily="18" charset="0"/>
              </a:rPr>
              <a:t>Deputy Superintendent  of Department of Indian Affairs 1913-1932)</a:t>
            </a:r>
          </a:p>
        </p:txBody>
      </p:sp>
      <p:sp>
        <p:nvSpPr>
          <p:cNvPr id="3" name="Content Placeholder 2"/>
          <p:cNvSpPr>
            <a:spLocks noGrp="1"/>
          </p:cNvSpPr>
          <p:nvPr>
            <p:ph sz="half" idx="1"/>
          </p:nvPr>
        </p:nvSpPr>
        <p:spPr>
          <a:xfrm>
            <a:off x="1981200" y="1794382"/>
            <a:ext cx="8487229" cy="4481286"/>
          </a:xfrm>
        </p:spPr>
        <p:txBody>
          <a:bodyPr>
            <a:normAutofit fontScale="77500" lnSpcReduction="20000"/>
          </a:bodyPr>
          <a:lstStyle/>
          <a:p>
            <a:pPr marL="514350" indent="-514350">
              <a:buFont typeface="+mj-lt"/>
              <a:buAutoNum type="arabicPeriod"/>
            </a:pPr>
            <a:r>
              <a:rPr lang="fr-CA" dirty="0">
                <a:solidFill>
                  <a:srgbClr val="1D2C64"/>
                </a:solidFill>
              </a:rPr>
              <a:t>Jusqu'à ce qu'ils ne se connaissent plus</a:t>
            </a:r>
          </a:p>
          <a:p>
            <a:pPr marL="514350" indent="-514350">
              <a:buFont typeface="+mj-lt"/>
              <a:buAutoNum type="arabicPeriod"/>
            </a:pPr>
            <a:r>
              <a:rPr lang="fr-CA" dirty="0">
                <a:solidFill>
                  <a:srgbClr val="1D2C64"/>
                </a:solidFill>
              </a:rPr>
              <a:t>Jusqu'à ce qu'ils dénigrent leurs propres relations</a:t>
            </a:r>
          </a:p>
          <a:p>
            <a:pPr marL="514350" indent="-514350">
              <a:buFont typeface="+mj-lt"/>
              <a:buAutoNum type="arabicPeriod"/>
            </a:pPr>
            <a:r>
              <a:rPr lang="fr-CA" dirty="0">
                <a:solidFill>
                  <a:srgbClr val="1D2C64"/>
                </a:solidFill>
              </a:rPr>
              <a:t>Jusqu'à ce qu'ils ne se souviennent plus</a:t>
            </a:r>
          </a:p>
          <a:p>
            <a:pPr marL="514350" indent="-514350">
              <a:buFont typeface="+mj-lt"/>
              <a:buAutoNum type="arabicPeriod"/>
            </a:pPr>
            <a:r>
              <a:rPr lang="fr-CA" dirty="0">
                <a:solidFill>
                  <a:srgbClr val="1D2C64"/>
                </a:solidFill>
              </a:rPr>
              <a:t>Jusqu'à ce qu'ils craignent prendre des responsabilités</a:t>
            </a:r>
          </a:p>
          <a:p>
            <a:pPr marL="514350" indent="-514350">
              <a:buFont typeface="+mj-lt"/>
              <a:buAutoNum type="arabicPeriod"/>
            </a:pPr>
            <a:r>
              <a:rPr lang="fr-CA" dirty="0">
                <a:solidFill>
                  <a:srgbClr val="1D2C64"/>
                </a:solidFill>
              </a:rPr>
              <a:t>Jusqu'à ce qu'ils ne dirigent plus</a:t>
            </a:r>
          </a:p>
          <a:p>
            <a:pPr marL="514350" indent="-514350">
              <a:buFont typeface="+mj-lt"/>
              <a:buAutoNum type="arabicPeriod"/>
            </a:pPr>
            <a:r>
              <a:rPr lang="fr-CA" dirty="0">
                <a:solidFill>
                  <a:srgbClr val="1D2C64"/>
                </a:solidFill>
              </a:rPr>
              <a:t>Jusqu'à ce qu'ils détestent leur proches</a:t>
            </a:r>
          </a:p>
          <a:p>
            <a:pPr marL="514350" indent="-514350">
              <a:buFont typeface="+mj-lt"/>
              <a:buAutoNum type="arabicPeriod"/>
            </a:pPr>
            <a:r>
              <a:rPr lang="fr-CA" dirty="0">
                <a:solidFill>
                  <a:srgbClr val="1D2C64"/>
                </a:solidFill>
              </a:rPr>
              <a:t>Jusqu'à ce qu'il n'y ait plus un seul Indien au canada qui n'ait pas été absorbé par la société et jusqu’à ce qu’il n'y ait plus de question indienne</a:t>
            </a:r>
            <a:r>
              <a:rPr lang="en-CA" dirty="0">
                <a:solidFill>
                  <a:srgbClr val="1D2C64"/>
                </a:solidFill>
              </a:rPr>
              <a:t>. </a:t>
            </a:r>
            <a:endParaRPr lang="en-US" dirty="0">
              <a:solidFill>
                <a:srgbClr val="1D2C64"/>
              </a:solidFill>
            </a:endParaRP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
        <p:nvSpPr>
          <p:cNvPr id="5" name="Date Placeholder 4"/>
          <p:cNvSpPr>
            <a:spLocks noGrp="1"/>
          </p:cNvSpPr>
          <p:nvPr>
            <p:ph type="dt" sz="half" idx="10"/>
          </p:nvPr>
        </p:nvSpPr>
        <p:spPr/>
        <p:txBody>
          <a:bodyPr/>
          <a:lstStyle/>
          <a:p>
            <a:r>
              <a:rPr lang="en-CA" dirty="0" err="1"/>
              <a:t>Novembre</a:t>
            </a:r>
            <a:r>
              <a:rPr lang="en-CA" dirty="0"/>
              <a:t> 2016</a:t>
            </a:r>
            <a:endParaRPr lang="en-US" dirty="0"/>
          </a:p>
        </p:txBody>
      </p:sp>
      <p:sp>
        <p:nvSpPr>
          <p:cNvPr id="6" name="Footer Placeholder 5"/>
          <p:cNvSpPr>
            <a:spLocks noGrp="1"/>
          </p:cNvSpPr>
          <p:nvPr>
            <p:ph type="ftr" sz="quarter" idx="11"/>
          </p:nvPr>
        </p:nvSpPr>
        <p:spPr>
          <a:xfrm>
            <a:off x="913774" y="6272493"/>
            <a:ext cx="6672887" cy="365125"/>
          </a:xfrm>
        </p:spPr>
        <p:txBody>
          <a:bodyPr/>
          <a:lstStyle/>
          <a:p>
            <a:r>
              <a:rPr lang="en-US" dirty="0"/>
              <a:t>Suzy Goodleaf, </a:t>
            </a:r>
            <a:r>
              <a:rPr lang="en-US" dirty="0" err="1"/>
              <a:t>M.Ed</a:t>
            </a:r>
            <a:r>
              <a:rPr lang="en-US" dirty="0"/>
              <a:t>, OPQ, &amp; Wanda Gabriel, MSW</a:t>
            </a:r>
          </a:p>
        </p:txBody>
      </p:sp>
      <p:sp>
        <p:nvSpPr>
          <p:cNvPr id="7" name="Slide Number Placeholder 6"/>
          <p:cNvSpPr>
            <a:spLocks noGrp="1"/>
          </p:cNvSpPr>
          <p:nvPr>
            <p:ph type="sldNum" sz="quarter" idx="12"/>
          </p:nvPr>
        </p:nvSpPr>
        <p:spPr/>
        <p:txBody>
          <a:bodyPr/>
          <a:lstStyle/>
          <a:p>
            <a:fld id="{039C8BA1-EE07-2046-A282-48C7A7A27FBE}" type="slidenum">
              <a:rPr lang="en-US" smtClean="0"/>
              <a:t>13</a:t>
            </a:fld>
            <a:endParaRPr lang="en-US"/>
          </a:p>
        </p:txBody>
      </p:sp>
    </p:spTree>
    <p:extLst>
      <p:ext uri="{BB962C8B-B14F-4D97-AF65-F5344CB8AC3E}">
        <p14:creationId xmlns:p14="http://schemas.microsoft.com/office/powerpoint/2010/main" val="512367240"/>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EE489-079E-D043-AEDB-838076D50898}"/>
              </a:ext>
            </a:extLst>
          </p:cNvPr>
          <p:cNvSpPr>
            <a:spLocks noGrp="1"/>
          </p:cNvSpPr>
          <p:nvPr>
            <p:ph type="title"/>
          </p:nvPr>
        </p:nvSpPr>
        <p:spPr/>
        <p:txBody>
          <a:bodyPr/>
          <a:lstStyle/>
          <a:p>
            <a:r>
              <a:rPr lang="fr-CA" dirty="0"/>
              <a:t>Traumatisme historique et </a:t>
            </a:r>
            <a:r>
              <a:rPr lang="fr-CA" dirty="0" err="1"/>
              <a:t>multigénérationnel</a:t>
            </a:r>
            <a:endParaRPr lang="fr-CA" dirty="0"/>
          </a:p>
        </p:txBody>
      </p:sp>
      <p:sp>
        <p:nvSpPr>
          <p:cNvPr id="3" name="Content Placeholder 2">
            <a:extLst>
              <a:ext uri="{FF2B5EF4-FFF2-40B4-BE49-F238E27FC236}">
                <a16:creationId xmlns:a16="http://schemas.microsoft.com/office/drawing/2014/main" id="{ACBBC538-07FD-FD4C-BC52-7D023945EB9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52547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07" y="261797"/>
            <a:ext cx="4605338" cy="1425856"/>
          </a:xfrm>
          <a:solidFill>
            <a:schemeClr val="bg1"/>
          </a:solidFill>
        </p:spPr>
        <p:txBody>
          <a:bodyPr>
            <a:normAutofit fontScale="90000"/>
          </a:bodyPr>
          <a:lstStyle/>
          <a:p>
            <a:r>
              <a:rPr lang="en-US" sz="6000" b="1" dirty="0" err="1">
                <a:solidFill>
                  <a:schemeClr val="bg2">
                    <a:lumMod val="40000"/>
                    <a:lumOff val="60000"/>
                  </a:schemeClr>
                </a:solidFill>
              </a:rPr>
              <a:t>Traumatisme</a:t>
            </a:r>
            <a:endParaRPr lang="en-US" sz="6000" b="1" dirty="0">
              <a:solidFill>
                <a:schemeClr val="bg2">
                  <a:lumMod val="40000"/>
                  <a:lumOff val="60000"/>
                </a:schemeClr>
              </a:solidFill>
            </a:endParaRPr>
          </a:p>
        </p:txBody>
      </p:sp>
      <p:sp>
        <p:nvSpPr>
          <p:cNvPr id="3" name="Content Placeholder 2"/>
          <p:cNvSpPr>
            <a:spLocks noGrp="1"/>
          </p:cNvSpPr>
          <p:nvPr>
            <p:ph idx="1"/>
          </p:nvPr>
        </p:nvSpPr>
        <p:spPr>
          <a:xfrm>
            <a:off x="379011" y="2362200"/>
            <a:ext cx="4116789" cy="2133600"/>
          </a:xfrm>
          <a:ln>
            <a:solidFill>
              <a:srgbClr val="675E47"/>
            </a:solidFill>
          </a:ln>
        </p:spPr>
        <p:txBody>
          <a:bodyPr>
            <a:normAutofit fontScale="62500" lnSpcReduction="20000"/>
          </a:bodyPr>
          <a:lstStyle/>
          <a:p>
            <a:pPr marL="0" indent="0" algn="ctr">
              <a:buNone/>
            </a:pPr>
            <a:endParaRPr lang="fr-CA" sz="4800">
              <a:solidFill>
                <a:srgbClr val="7229A2"/>
              </a:solidFill>
            </a:endParaRPr>
          </a:p>
          <a:p>
            <a:pPr marL="0" indent="0" algn="ctr">
              <a:buNone/>
            </a:pPr>
            <a:r>
              <a:rPr lang="fr-CA" sz="4800">
                <a:solidFill>
                  <a:schemeClr val="tx2"/>
                </a:solidFill>
              </a:rPr>
              <a:t>Nous sépare de nous-mêmes et des nôtres</a:t>
            </a:r>
          </a:p>
        </p:txBody>
      </p:sp>
      <p:sp>
        <p:nvSpPr>
          <p:cNvPr id="4" name="Date Placeholder 3"/>
          <p:cNvSpPr>
            <a:spLocks noGrp="1"/>
          </p:cNvSpPr>
          <p:nvPr>
            <p:ph type="dt" sz="half" idx="10"/>
          </p:nvPr>
        </p:nvSpPr>
        <p:spPr/>
        <p:txBody>
          <a:bodyPr/>
          <a:lstStyle/>
          <a:p>
            <a:fld id="{C9A13584-BF52-B94B-B654-F2DE6F10BDBC}" type="datetime1">
              <a:rPr lang="en-CA" smtClean="0"/>
              <a:t>28/08/2019</a:t>
            </a:fld>
            <a:endParaRPr lang="en-US"/>
          </a:p>
        </p:txBody>
      </p:sp>
      <p:sp>
        <p:nvSpPr>
          <p:cNvPr id="5" name="Footer Placeholder 4"/>
          <p:cNvSpPr>
            <a:spLocks noGrp="1"/>
          </p:cNvSpPr>
          <p:nvPr>
            <p:ph type="ftr" sz="quarter" idx="11"/>
          </p:nvPr>
        </p:nvSpPr>
        <p:spPr/>
        <p:txBody>
          <a:bodyPr/>
          <a:lstStyle/>
          <a:p>
            <a:r>
              <a:rPr lang="en-CA"/>
              <a:t>Suzy Goodleaf, M.Ed. Trauma Informed Practice </a:t>
            </a:r>
            <a:endParaRPr lang="en-US"/>
          </a:p>
        </p:txBody>
      </p:sp>
      <p:sp>
        <p:nvSpPr>
          <p:cNvPr id="6" name="Slide Number Placeholder 5"/>
          <p:cNvSpPr>
            <a:spLocks noGrp="1"/>
          </p:cNvSpPr>
          <p:nvPr>
            <p:ph type="sldNum" sz="quarter" idx="12"/>
          </p:nvPr>
        </p:nvSpPr>
        <p:spPr/>
        <p:txBody>
          <a:bodyPr/>
          <a:lstStyle/>
          <a:p>
            <a:fld id="{039C8BA1-EE07-2046-A282-48C7A7A27FBE}" type="slidenum">
              <a:rPr lang="en-US" smtClean="0"/>
              <a:t>15</a:t>
            </a:fld>
            <a:endParaRPr lang="en-US"/>
          </a:p>
        </p:txBody>
      </p:sp>
      <p:pic>
        <p:nvPicPr>
          <p:cNvPr id="7" name="Picture 6">
            <a:extLst>
              <a:ext uri="{FF2B5EF4-FFF2-40B4-BE49-F238E27FC236}">
                <a16:creationId xmlns:a16="http://schemas.microsoft.com/office/drawing/2014/main" id="{D29CD94B-5625-DF4C-87E7-6AEB7298DD48}"/>
              </a:ext>
            </a:extLst>
          </p:cNvPr>
          <p:cNvPicPr>
            <a:picLocks noChangeAspect="1"/>
          </p:cNvPicPr>
          <p:nvPr/>
        </p:nvPicPr>
        <p:blipFill rotWithShape="1">
          <a:blip r:embed="rId3"/>
          <a:srcRect b="44462"/>
          <a:stretch/>
        </p:blipFill>
        <p:spPr>
          <a:xfrm>
            <a:off x="4495174" y="2057400"/>
            <a:ext cx="7317815" cy="4047373"/>
          </a:xfrm>
          <a:prstGeom prst="rect">
            <a:avLst/>
          </a:prstGeom>
        </p:spPr>
      </p:pic>
    </p:spTree>
    <p:extLst>
      <p:ext uri="{BB962C8B-B14F-4D97-AF65-F5344CB8AC3E}">
        <p14:creationId xmlns:p14="http://schemas.microsoft.com/office/powerpoint/2010/main" val="2134702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12038-16EC-044D-A0CD-AEC905A9FA91}"/>
              </a:ext>
            </a:extLst>
          </p:cNvPr>
          <p:cNvSpPr>
            <a:spLocks noGrp="1"/>
          </p:cNvSpPr>
          <p:nvPr>
            <p:ph type="title"/>
          </p:nvPr>
        </p:nvSpPr>
        <p:spPr/>
        <p:txBody>
          <a:bodyPr>
            <a:normAutofit/>
          </a:bodyPr>
          <a:lstStyle/>
          <a:p>
            <a:r>
              <a:rPr lang="fr-CA" dirty="0"/>
              <a:t>Les soins tenant compte des traumatismes aident à changer de Perspective: </a:t>
            </a:r>
          </a:p>
        </p:txBody>
      </p:sp>
      <p:graphicFrame>
        <p:nvGraphicFramePr>
          <p:cNvPr id="5" name="Content Placeholder 2">
            <a:extLst>
              <a:ext uri="{FF2B5EF4-FFF2-40B4-BE49-F238E27FC236}">
                <a16:creationId xmlns:a16="http://schemas.microsoft.com/office/drawing/2014/main" id="{323200CE-D5A3-4E32-BCB4-4BCBA93685D2}"/>
              </a:ext>
            </a:extLst>
          </p:cNvPr>
          <p:cNvGraphicFramePr>
            <a:graphicFrameLocks noGrp="1"/>
          </p:cNvGraphicFramePr>
          <p:nvPr>
            <p:ph idx="1"/>
            <p:extLst>
              <p:ext uri="{D42A27DB-BD31-4B8C-83A1-F6EECF244321}">
                <p14:modId xmlns:p14="http://schemas.microsoft.com/office/powerpoint/2010/main" val="3823111842"/>
              </p:ext>
            </p:extLst>
          </p:nvPr>
        </p:nvGraphicFramePr>
        <p:xfrm>
          <a:off x="681038" y="2427478"/>
          <a:ext cx="9433453" cy="3160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0361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9CD63-8C4C-AF42-99A8-74498BEADBE9}"/>
              </a:ext>
            </a:extLst>
          </p:cNvPr>
          <p:cNvSpPr>
            <a:spLocks noGrp="1"/>
          </p:cNvSpPr>
          <p:nvPr>
            <p:ph type="title"/>
          </p:nvPr>
        </p:nvSpPr>
        <p:spPr>
          <a:xfrm>
            <a:off x="547852" y="613558"/>
            <a:ext cx="3681248" cy="1781175"/>
          </a:xfrm>
        </p:spPr>
        <p:txBody>
          <a:bodyPr vert="horz" lIns="91440" tIns="45720" rIns="91440" bIns="45720" rtlCol="0" anchor="ctr">
            <a:normAutofit/>
          </a:bodyPr>
          <a:lstStyle/>
          <a:p>
            <a:r>
              <a:rPr lang="fr-CA" sz="2500"/>
              <a:t>les gens ivres ... étaient plus effrayant que les monstres dans lA noirceur</a:t>
            </a:r>
            <a:endParaRPr lang="fr-CA" sz="2500" kern="1200"/>
          </a:p>
        </p:txBody>
      </p:sp>
      <p:pic>
        <p:nvPicPr>
          <p:cNvPr id="5" name="Content Placeholder 4" descr="Die Hard Brain: Lifelong learning scares away the bogeyman.">
            <a:extLst>
              <a:ext uri="{FF2B5EF4-FFF2-40B4-BE49-F238E27FC236}">
                <a16:creationId xmlns:a16="http://schemas.microsoft.com/office/drawing/2014/main" id="{890A66B6-4BD7-CF48-B19E-A867F2107786}"/>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5156200" y="1094765"/>
            <a:ext cx="5891213" cy="4193807"/>
          </a:xfrm>
          <a:prstGeom prst="rect">
            <a:avLst/>
          </a:prstGeom>
        </p:spPr>
      </p:pic>
      <p:sp>
        <p:nvSpPr>
          <p:cNvPr id="7" name="Text Placeholder 6">
            <a:extLst>
              <a:ext uri="{FF2B5EF4-FFF2-40B4-BE49-F238E27FC236}">
                <a16:creationId xmlns:a16="http://schemas.microsoft.com/office/drawing/2014/main" id="{BBAF17F1-C6DE-2C45-BAC3-7ED991ADD4E7}"/>
              </a:ext>
            </a:extLst>
          </p:cNvPr>
          <p:cNvSpPr>
            <a:spLocks noGrp="1"/>
          </p:cNvSpPr>
          <p:nvPr>
            <p:ph type="body" sz="half" idx="2"/>
          </p:nvPr>
        </p:nvSpPr>
        <p:spPr>
          <a:xfrm>
            <a:off x="370512" y="2635193"/>
            <a:ext cx="4035927" cy="3147270"/>
          </a:xfrm>
        </p:spPr>
        <p:txBody>
          <a:bodyPr vert="horz" lIns="91440" tIns="45720" rIns="91440" bIns="45720" rtlCol="0">
            <a:normAutofit fontScale="77500" lnSpcReduction="20000"/>
          </a:bodyPr>
          <a:lstStyle/>
          <a:p>
            <a:pPr indent="-228600">
              <a:buFont typeface="Arial" panose="020B0604020202020204" pitchFamily="34" charset="0"/>
              <a:buChar char="•"/>
            </a:pPr>
            <a:r>
              <a:rPr lang="fr-CA" sz="2400" dirty="0"/>
              <a:t>Il ne s’agit pas uniquement des effets combinés de multiples types de traumatismes et de facteurs de stress sur la vie des enfants, mais également du fait que les traumatismes ont des effets importants sur le développement du système cérébral de l’enfant</a:t>
            </a:r>
            <a:r>
              <a:rPr lang="en-US" sz="2400" dirty="0"/>
              <a:t>. </a:t>
            </a:r>
          </a:p>
          <a:p>
            <a:r>
              <a:rPr lang="en-US" sz="1800" dirty="0"/>
              <a:t>( Geddes, 2019 Complex trauma .com)</a:t>
            </a:r>
          </a:p>
          <a:p>
            <a:pPr indent="-22860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E90E5A2F-4E9F-684D-8DB3-3EFEE8BE6CA9}"/>
              </a:ext>
            </a:extLst>
          </p:cNvPr>
          <p:cNvSpPr txBox="1"/>
          <p:nvPr/>
        </p:nvSpPr>
        <p:spPr>
          <a:xfrm>
            <a:off x="9332625" y="5582408"/>
            <a:ext cx="2170786" cy="200055"/>
          </a:xfrm>
          <a:prstGeom prst="rect">
            <a:avLst/>
          </a:prstGeom>
          <a:solidFill>
            <a:srgbClr val="000000"/>
          </a:solidFill>
        </p:spPr>
        <p:txBody>
          <a:bodyPr wrap="none" rtlCol="0">
            <a:spAutoFit/>
          </a:bodyPr>
          <a:lstStyle/>
          <a:p>
            <a:pPr algn="r">
              <a:spcAft>
                <a:spcPts val="600"/>
              </a:spcAft>
            </a:pPr>
            <a:r>
              <a:rPr lang="fr-CA" sz="700" dirty="0">
                <a:solidFill>
                  <a:srgbClr val="FFFFFF"/>
                </a:solidFill>
                <a:hlinkClick r:id="rId4" tooltip="http://diehardbrain.blogspot.com/2012/03/lifelong-learning-scares-away-bogeyman.html">
                  <a:extLst>
                    <a:ext uri="{A12FA001-AC4F-418D-AE19-62706E023703}">
                      <ahyp:hlinkClr xmlns:ahyp="http://schemas.microsoft.com/office/drawing/2018/hyperlinkcolor" val="tx"/>
                    </a:ext>
                  </a:extLst>
                </a:hlinkClick>
              </a:rPr>
              <a:t>Ce dessin</a:t>
            </a:r>
            <a:r>
              <a:rPr lang="fr-CA" sz="700" dirty="0">
                <a:solidFill>
                  <a:srgbClr val="FFFFFF"/>
                </a:solidFill>
              </a:rPr>
              <a:t> par auteur inconnu est sous licence de </a:t>
            </a:r>
            <a:r>
              <a:rPr lang="fr-CA" sz="700" dirty="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fr-CA" sz="700" dirty="0">
              <a:solidFill>
                <a:srgbClr val="FFFFFF"/>
              </a:solidFill>
            </a:endParaRPr>
          </a:p>
        </p:txBody>
      </p:sp>
    </p:spTree>
    <p:extLst>
      <p:ext uri="{BB962C8B-B14F-4D97-AF65-F5344CB8AC3E}">
        <p14:creationId xmlns:p14="http://schemas.microsoft.com/office/powerpoint/2010/main" val="963600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Cerveau_JPG_réduit.jpg"/>
          <p:cNvPicPr>
            <a:picLocks noChangeAspect="1"/>
          </p:cNvPicPr>
          <p:nvPr/>
        </p:nvPicPr>
        <p:blipFill>
          <a:blip r:embed="rId3" cstate="print"/>
          <a:srcRect/>
          <a:stretch>
            <a:fillRect/>
          </a:stretch>
        </p:blipFill>
        <p:spPr bwMode="auto">
          <a:xfrm>
            <a:off x="1524000" y="5408"/>
            <a:ext cx="8756496" cy="6657955"/>
          </a:xfrm>
          <a:prstGeom prst="rect">
            <a:avLst/>
          </a:prstGeom>
          <a:noFill/>
          <a:ln w="9525">
            <a:noFill/>
            <a:miter lim="800000"/>
            <a:headEnd/>
            <a:tailEnd/>
          </a:ln>
        </p:spPr>
      </p:pic>
      <p:sp>
        <p:nvSpPr>
          <p:cNvPr id="9" name="ZoneTexte 8"/>
          <p:cNvSpPr txBox="1">
            <a:spLocks noChangeArrowheads="1"/>
          </p:cNvSpPr>
          <p:nvPr/>
        </p:nvSpPr>
        <p:spPr bwMode="auto">
          <a:xfrm>
            <a:off x="1738320" y="1428755"/>
            <a:ext cx="3000375" cy="1477301"/>
          </a:xfrm>
          <a:prstGeom prst="rect">
            <a:avLst/>
          </a:prstGeom>
          <a:noFill/>
          <a:ln w="9525">
            <a:noFill/>
            <a:miter lim="800000"/>
            <a:headEnd/>
            <a:tailEnd/>
          </a:ln>
        </p:spPr>
        <p:txBody>
          <a:bodyPr lIns="91416" tIns="45707" rIns="91416" bIns="45707">
            <a:spAutoFit/>
          </a:bodyPr>
          <a:lstStyle/>
          <a:p>
            <a:pPr fontAlgn="base">
              <a:spcBef>
                <a:spcPct val="0"/>
              </a:spcBef>
              <a:spcAft>
                <a:spcPct val="0"/>
              </a:spcAft>
            </a:pPr>
            <a:r>
              <a:rPr lang="fr-CA">
                <a:solidFill>
                  <a:srgbClr val="FFFFCC"/>
                </a:solidFill>
                <a:latin typeface="Calibri" pitchFamily="34" charset="0"/>
              </a:rPr>
              <a:t>L'</a:t>
            </a:r>
            <a:r>
              <a:rPr lang="fr-CA" b="1" i="1">
                <a:solidFill>
                  <a:srgbClr val="FFC000"/>
                </a:solidFill>
                <a:latin typeface="Calibri" pitchFamily="34" charset="0"/>
              </a:rPr>
              <a:t>hippocampe </a:t>
            </a:r>
            <a:r>
              <a:rPr lang="fr-CA">
                <a:solidFill>
                  <a:srgbClr val="FFFFCC"/>
                </a:solidFill>
                <a:latin typeface="Calibri" pitchFamily="34" charset="0"/>
              </a:rPr>
              <a:t>régule le stress, aide à la mémorisation et constitue un site de neurogenèse qui permet l'apprentissage.</a:t>
            </a:r>
          </a:p>
        </p:txBody>
      </p:sp>
      <p:sp>
        <p:nvSpPr>
          <p:cNvPr id="10" name="ZoneTexte 9"/>
          <p:cNvSpPr txBox="1">
            <a:spLocks noChangeArrowheads="1"/>
          </p:cNvSpPr>
          <p:nvPr/>
        </p:nvSpPr>
        <p:spPr bwMode="auto">
          <a:xfrm>
            <a:off x="1728793" y="3065466"/>
            <a:ext cx="2927051" cy="1200302"/>
          </a:xfrm>
          <a:prstGeom prst="rect">
            <a:avLst/>
          </a:prstGeom>
          <a:noFill/>
          <a:ln w="9525">
            <a:noFill/>
            <a:miter lim="800000"/>
            <a:headEnd/>
            <a:tailEnd/>
          </a:ln>
        </p:spPr>
        <p:txBody>
          <a:bodyPr wrap="square" lIns="91416" tIns="45707" rIns="91416" bIns="45707">
            <a:spAutoFit/>
          </a:bodyPr>
          <a:lstStyle/>
          <a:p>
            <a:pPr fontAlgn="base">
              <a:spcBef>
                <a:spcPct val="0"/>
              </a:spcBef>
              <a:spcAft>
                <a:spcPct val="0"/>
              </a:spcAft>
            </a:pPr>
            <a:r>
              <a:rPr lang="fr-CA">
                <a:solidFill>
                  <a:srgbClr val="FFFFCC"/>
                </a:solidFill>
                <a:latin typeface="Calibri" pitchFamily="34" charset="0"/>
              </a:rPr>
              <a:t>L’</a:t>
            </a:r>
            <a:r>
              <a:rPr lang="fr-CA" b="1" i="1">
                <a:solidFill>
                  <a:srgbClr val="FFC000"/>
                </a:solidFill>
                <a:latin typeface="Calibri" pitchFamily="34" charset="0"/>
              </a:rPr>
              <a:t>amygdale</a:t>
            </a:r>
            <a:r>
              <a:rPr lang="fr-CA">
                <a:solidFill>
                  <a:srgbClr val="FFFF99"/>
                </a:solidFill>
                <a:latin typeface="Calibri" pitchFamily="34" charset="0"/>
              </a:rPr>
              <a:t> </a:t>
            </a:r>
            <a:r>
              <a:rPr lang="fr-CA">
                <a:solidFill>
                  <a:srgbClr val="FFFFCC"/>
                </a:solidFill>
                <a:latin typeface="Calibri" pitchFamily="34" charset="0"/>
              </a:rPr>
              <a:t>participe à la génération d'émotions défensives/protectrices (peur, agressivité, etc.).</a:t>
            </a:r>
          </a:p>
        </p:txBody>
      </p:sp>
      <p:sp>
        <p:nvSpPr>
          <p:cNvPr id="11" name="ZoneTexte 10"/>
          <p:cNvSpPr txBox="1">
            <a:spLocks noChangeArrowheads="1"/>
          </p:cNvSpPr>
          <p:nvPr/>
        </p:nvSpPr>
        <p:spPr bwMode="auto">
          <a:xfrm>
            <a:off x="1752604" y="4500567"/>
            <a:ext cx="3071812" cy="1477301"/>
          </a:xfrm>
          <a:prstGeom prst="rect">
            <a:avLst/>
          </a:prstGeom>
          <a:noFill/>
          <a:ln w="9525">
            <a:noFill/>
            <a:miter lim="800000"/>
            <a:headEnd/>
            <a:tailEnd/>
          </a:ln>
        </p:spPr>
        <p:txBody>
          <a:bodyPr lIns="91416" tIns="45707" rIns="91416" bIns="45707">
            <a:spAutoFit/>
          </a:bodyPr>
          <a:lstStyle/>
          <a:p>
            <a:pPr fontAlgn="base">
              <a:spcBef>
                <a:spcPct val="0"/>
              </a:spcBef>
              <a:spcAft>
                <a:spcPct val="0"/>
              </a:spcAft>
            </a:pPr>
            <a:r>
              <a:rPr lang="fr-CA">
                <a:solidFill>
                  <a:srgbClr val="FFFF99"/>
                </a:solidFill>
                <a:latin typeface="Calibri" pitchFamily="34" charset="0"/>
              </a:rPr>
              <a:t>Le </a:t>
            </a:r>
            <a:r>
              <a:rPr lang="fr-CA" b="1" i="1">
                <a:solidFill>
                  <a:srgbClr val="FFC000"/>
                </a:solidFill>
                <a:latin typeface="Calibri" pitchFamily="34" charset="0"/>
              </a:rPr>
              <a:t>cortex cingulaire antérieur</a:t>
            </a:r>
            <a:r>
              <a:rPr lang="fr-CA">
                <a:solidFill>
                  <a:srgbClr val="FFFFFF"/>
                </a:solidFill>
                <a:latin typeface="Calibri" pitchFamily="34" charset="0"/>
              </a:rPr>
              <a:t> est le lien entre les structures limbiques (amygdale et hippocampe) et le cortex préfrontal s.</a:t>
            </a:r>
          </a:p>
        </p:txBody>
      </p:sp>
      <p:sp>
        <p:nvSpPr>
          <p:cNvPr id="12" name="ZoneTexte 11"/>
          <p:cNvSpPr txBox="1">
            <a:spLocks noChangeArrowheads="1"/>
          </p:cNvSpPr>
          <p:nvPr/>
        </p:nvSpPr>
        <p:spPr bwMode="auto">
          <a:xfrm>
            <a:off x="7637309" y="4114804"/>
            <a:ext cx="2643187" cy="923303"/>
          </a:xfrm>
          <a:prstGeom prst="rect">
            <a:avLst/>
          </a:prstGeom>
          <a:noFill/>
          <a:ln w="9525">
            <a:noFill/>
            <a:miter lim="800000"/>
            <a:headEnd/>
            <a:tailEnd/>
          </a:ln>
        </p:spPr>
        <p:txBody>
          <a:bodyPr lIns="91416" tIns="45707" rIns="91416" bIns="45707">
            <a:spAutoFit/>
          </a:bodyPr>
          <a:lstStyle/>
          <a:p>
            <a:pPr fontAlgn="base">
              <a:spcBef>
                <a:spcPct val="0"/>
              </a:spcBef>
              <a:spcAft>
                <a:spcPct val="0"/>
              </a:spcAft>
            </a:pPr>
            <a:r>
              <a:rPr lang="fr-CA" dirty="0">
                <a:solidFill>
                  <a:srgbClr val="FFFF99"/>
                </a:solidFill>
                <a:latin typeface="Calibri" pitchFamily="34" charset="0"/>
              </a:rPr>
              <a:t>Le </a:t>
            </a:r>
            <a:r>
              <a:rPr lang="fr-CA" b="1" i="1" dirty="0">
                <a:solidFill>
                  <a:srgbClr val="FFC000"/>
                </a:solidFill>
                <a:latin typeface="Calibri" pitchFamily="34" charset="0"/>
              </a:rPr>
              <a:t>cortex préfrontal </a:t>
            </a:r>
            <a:r>
              <a:rPr lang="fr-CA" dirty="0">
                <a:solidFill>
                  <a:srgbClr val="FFFFFF"/>
                </a:solidFill>
                <a:latin typeface="Calibri" pitchFamily="34" charset="0"/>
              </a:rPr>
              <a:t>est le siège de la prise de décision et de l'action.</a:t>
            </a:r>
            <a:r>
              <a:rPr lang="fr-CA" b="1" i="1" dirty="0">
                <a:solidFill>
                  <a:srgbClr val="FFC000"/>
                </a:solidFill>
                <a:latin typeface="Calibri" pitchFamily="34" charset="0"/>
              </a:rPr>
              <a:t> </a:t>
            </a:r>
            <a:endParaRPr lang="fr-CA" dirty="0">
              <a:solidFill>
                <a:srgbClr val="FFFFFF"/>
              </a:solidFill>
              <a:latin typeface="Calibri" pitchFamily="34" charset="0"/>
            </a:endParaRPr>
          </a:p>
        </p:txBody>
      </p:sp>
      <p:sp>
        <p:nvSpPr>
          <p:cNvPr id="13" name="ZoneTexte 7"/>
          <p:cNvSpPr txBox="1">
            <a:spLocks noChangeArrowheads="1"/>
          </p:cNvSpPr>
          <p:nvPr/>
        </p:nvSpPr>
        <p:spPr bwMode="auto">
          <a:xfrm>
            <a:off x="3582586" y="71440"/>
            <a:ext cx="4769971" cy="615527"/>
          </a:xfrm>
          <a:prstGeom prst="rect">
            <a:avLst/>
          </a:prstGeom>
          <a:noFill/>
          <a:ln w="9525">
            <a:noFill/>
            <a:miter lim="800000"/>
            <a:headEnd/>
            <a:tailEnd/>
          </a:ln>
        </p:spPr>
        <p:txBody>
          <a:bodyPr wrap="square" lIns="91416" tIns="45707" rIns="91416" bIns="45707">
            <a:spAutoFit/>
          </a:bodyPr>
          <a:lstStyle/>
          <a:p>
            <a:pPr algn="ctr" fontAlgn="base">
              <a:spcBef>
                <a:spcPct val="0"/>
              </a:spcBef>
              <a:spcAft>
                <a:spcPct val="0"/>
              </a:spcAft>
            </a:pPr>
            <a:r>
              <a:rPr lang="fr-CA" sz="3400" b="1" dirty="0">
                <a:solidFill>
                  <a:srgbClr val="FFC000"/>
                </a:solidFill>
                <a:latin typeface="Candara" pitchFamily="34" charset="0"/>
              </a:rPr>
              <a:t>CERVEAU ÉMOTIONNEL</a:t>
            </a:r>
          </a:p>
        </p:txBody>
      </p:sp>
      <p:sp>
        <p:nvSpPr>
          <p:cNvPr id="14" name="ZoneTexte 12"/>
          <p:cNvSpPr txBox="1">
            <a:spLocks noChangeArrowheads="1"/>
          </p:cNvSpPr>
          <p:nvPr/>
        </p:nvSpPr>
        <p:spPr bwMode="auto">
          <a:xfrm>
            <a:off x="6888090" y="6309322"/>
            <a:ext cx="2928937" cy="276973"/>
          </a:xfrm>
          <a:prstGeom prst="rect">
            <a:avLst/>
          </a:prstGeom>
          <a:noFill/>
          <a:ln w="9525">
            <a:noFill/>
            <a:miter lim="800000"/>
            <a:headEnd/>
            <a:tailEnd/>
          </a:ln>
        </p:spPr>
        <p:txBody>
          <a:bodyPr lIns="91416" tIns="45707" rIns="91416" bIns="45707">
            <a:spAutoFit/>
          </a:bodyPr>
          <a:lstStyle/>
          <a:p>
            <a:r>
              <a:rPr lang="fr-CA" sz="1200">
                <a:solidFill>
                  <a:srgbClr val="FFFFCC"/>
                </a:solidFill>
              </a:rPr>
              <a:t>De: Sciences et Avenir, Février 2008</a:t>
            </a:r>
          </a:p>
        </p:txBody>
      </p:sp>
      <p:sp>
        <p:nvSpPr>
          <p:cNvPr id="2" name="Date Placeholder 1"/>
          <p:cNvSpPr>
            <a:spLocks noGrp="1"/>
          </p:cNvSpPr>
          <p:nvPr>
            <p:ph type="dt" sz="half" idx="10"/>
          </p:nvPr>
        </p:nvSpPr>
        <p:spPr>
          <a:xfrm>
            <a:off x="7896201" y="5877272"/>
            <a:ext cx="2133601" cy="365126"/>
          </a:xfrm>
        </p:spPr>
        <p:txBody>
          <a:bodyPr/>
          <a:lstStyle/>
          <a:p>
            <a:fld id="{147A98F5-F83A-0B47-96D7-60B711D4FE08}" type="datetime1">
              <a:rPr lang="en-CA" smtClean="0"/>
              <a:t>28/08/2019</a:t>
            </a:fld>
            <a:endParaRPr lang="en-CA" dirty="0"/>
          </a:p>
        </p:txBody>
      </p:sp>
      <p:sp>
        <p:nvSpPr>
          <p:cNvPr id="3" name="Footer Placeholder 2"/>
          <p:cNvSpPr>
            <a:spLocks noGrp="1"/>
          </p:cNvSpPr>
          <p:nvPr>
            <p:ph type="ftr" sz="quarter" idx="11"/>
          </p:nvPr>
        </p:nvSpPr>
        <p:spPr/>
        <p:txBody>
          <a:bodyPr/>
          <a:lstStyle/>
          <a:p>
            <a:r>
              <a:rPr lang="en-CA"/>
              <a:t>Suzy Goodleaf, M.Ed. Trauma Informed Practice </a:t>
            </a:r>
            <a:endParaRPr lang="en-CA" dirty="0"/>
          </a:p>
        </p:txBody>
      </p:sp>
      <p:sp>
        <p:nvSpPr>
          <p:cNvPr id="4" name="Slide Number Placeholder 3"/>
          <p:cNvSpPr>
            <a:spLocks noGrp="1"/>
          </p:cNvSpPr>
          <p:nvPr>
            <p:ph type="sldNum" sz="quarter" idx="12"/>
          </p:nvPr>
        </p:nvSpPr>
        <p:spPr/>
        <p:txBody>
          <a:bodyPr/>
          <a:lstStyle/>
          <a:p>
            <a:fld id="{63B0395C-0EC1-4C0B-B31C-42E97BBB89E2}" type="slidenum">
              <a:rPr lang="en-CA" smtClean="0"/>
              <a:pPr/>
              <a:t>18</a:t>
            </a:fld>
            <a:endParaRPr lang="en-CA"/>
          </a:p>
        </p:txBody>
      </p:sp>
      <p:sp>
        <p:nvSpPr>
          <p:cNvPr id="5" name="TextBox 4"/>
          <p:cNvSpPr txBox="1"/>
          <p:nvPr/>
        </p:nvSpPr>
        <p:spPr>
          <a:xfrm>
            <a:off x="1911504" y="702368"/>
            <a:ext cx="3342165" cy="369332"/>
          </a:xfrm>
          <a:prstGeom prst="rect">
            <a:avLst/>
          </a:prstGeom>
          <a:noFill/>
        </p:spPr>
        <p:txBody>
          <a:bodyPr wrap="square" rtlCol="0">
            <a:spAutoFit/>
          </a:bodyPr>
          <a:lstStyle/>
          <a:p>
            <a:r>
              <a:rPr lang="fr-CA">
                <a:solidFill>
                  <a:srgbClr val="FFFF00"/>
                </a:solidFill>
              </a:rPr>
              <a:t>Système limbique</a:t>
            </a:r>
          </a:p>
        </p:txBody>
      </p:sp>
    </p:spTree>
    <p:extLst>
      <p:ext uri="{BB962C8B-B14F-4D97-AF65-F5344CB8AC3E}">
        <p14:creationId xmlns:p14="http://schemas.microsoft.com/office/powerpoint/2010/main" val="8397611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3" y="1"/>
            <a:ext cx="4732771" cy="882057"/>
          </a:xfrm>
        </p:spPr>
        <p:txBody>
          <a:bodyPr>
            <a:normAutofit/>
          </a:bodyPr>
          <a:lstStyle/>
          <a:p>
            <a:r>
              <a:rPr lang="en-US" sz="2800" b="1" dirty="0">
                <a:solidFill>
                  <a:srgbClr val="800000"/>
                </a:solidFill>
                <a:latin typeface="Garamond"/>
                <a:cs typeface="Garamond"/>
              </a:rPr>
              <a:t>A Little Right-Brain Activity</a:t>
            </a:r>
            <a:endParaRPr lang="en-CA" sz="2800" b="1" u="sng" dirty="0">
              <a:solidFill>
                <a:srgbClr val="FF6600"/>
              </a:solidFill>
              <a:latin typeface="Garamond"/>
              <a:cs typeface="Garamond"/>
            </a:endParaRPr>
          </a:p>
        </p:txBody>
      </p:sp>
      <p:sp>
        <p:nvSpPr>
          <p:cNvPr id="3" name="Content Placeholder 2"/>
          <p:cNvSpPr>
            <a:spLocks noGrp="1"/>
          </p:cNvSpPr>
          <p:nvPr>
            <p:ph idx="1"/>
          </p:nvPr>
        </p:nvSpPr>
        <p:spPr>
          <a:xfrm>
            <a:off x="1717753" y="1467698"/>
            <a:ext cx="4614104" cy="5253777"/>
          </a:xfrm>
        </p:spPr>
        <p:txBody>
          <a:bodyPr>
            <a:normAutofit fontScale="77500" lnSpcReduction="20000"/>
          </a:bodyPr>
          <a:lstStyle/>
          <a:p>
            <a:pPr>
              <a:buFont typeface="Wingdings" charset="2"/>
              <a:buChar char="v"/>
            </a:pPr>
            <a:r>
              <a:rPr lang="en-US" sz="2700" dirty="0">
                <a:solidFill>
                  <a:srgbClr val="263B86"/>
                </a:solidFill>
                <a:latin typeface="Garamond"/>
                <a:cs typeface="Garamond"/>
              </a:rPr>
              <a:t>Creative expression, music, art</a:t>
            </a:r>
          </a:p>
          <a:p>
            <a:pPr>
              <a:buFont typeface="Wingdings" charset="2"/>
              <a:buChar char="v"/>
            </a:pPr>
            <a:r>
              <a:rPr lang="en-US" sz="2700" dirty="0">
                <a:solidFill>
                  <a:srgbClr val="263B86"/>
                </a:solidFill>
                <a:latin typeface="Garamond"/>
                <a:cs typeface="Garamond"/>
              </a:rPr>
              <a:t>Emotional expression</a:t>
            </a:r>
          </a:p>
          <a:p>
            <a:pPr>
              <a:buFont typeface="Wingdings" charset="2"/>
              <a:buChar char="v"/>
            </a:pPr>
            <a:r>
              <a:rPr lang="en-US" sz="2700" dirty="0">
                <a:solidFill>
                  <a:srgbClr val="263B86"/>
                </a:solidFill>
                <a:latin typeface="Garamond"/>
                <a:cs typeface="Garamond"/>
              </a:rPr>
              <a:t>Non-Verbal communication:</a:t>
            </a:r>
          </a:p>
          <a:p>
            <a:pPr lvl="1">
              <a:buFont typeface="Wingdings" charset="2"/>
              <a:buChar char="v"/>
            </a:pPr>
            <a:r>
              <a:rPr lang="en-US" sz="2300" dirty="0">
                <a:solidFill>
                  <a:srgbClr val="263B86"/>
                </a:solidFill>
                <a:latin typeface="Garamond"/>
                <a:cs typeface="Garamond"/>
              </a:rPr>
              <a:t>Eye contact</a:t>
            </a:r>
          </a:p>
          <a:p>
            <a:pPr lvl="1">
              <a:buFont typeface="Wingdings" charset="2"/>
              <a:buChar char="v"/>
            </a:pPr>
            <a:r>
              <a:rPr lang="en-US" sz="2300" dirty="0">
                <a:solidFill>
                  <a:srgbClr val="263B86"/>
                </a:solidFill>
                <a:latin typeface="Garamond"/>
                <a:cs typeface="Garamond"/>
              </a:rPr>
              <a:t>Facial expressions</a:t>
            </a:r>
          </a:p>
          <a:p>
            <a:pPr lvl="1">
              <a:buFont typeface="Wingdings" charset="2"/>
              <a:buChar char="v"/>
            </a:pPr>
            <a:r>
              <a:rPr lang="en-US" sz="2300" dirty="0">
                <a:solidFill>
                  <a:srgbClr val="263B86"/>
                </a:solidFill>
                <a:latin typeface="Garamond"/>
                <a:cs typeface="Garamond"/>
              </a:rPr>
              <a:t>Gestures</a:t>
            </a:r>
          </a:p>
          <a:p>
            <a:pPr lvl="1">
              <a:buFont typeface="Wingdings" charset="2"/>
              <a:buChar char="v"/>
            </a:pPr>
            <a:r>
              <a:rPr lang="en-US" sz="2300" dirty="0">
                <a:solidFill>
                  <a:srgbClr val="263B86"/>
                </a:solidFill>
                <a:latin typeface="Garamond"/>
                <a:cs typeface="Garamond"/>
              </a:rPr>
              <a:t>Tone of voice(high-low)</a:t>
            </a:r>
          </a:p>
          <a:p>
            <a:pPr lvl="1">
              <a:buFont typeface="Wingdings" charset="2"/>
              <a:buChar char="v"/>
            </a:pPr>
            <a:r>
              <a:rPr lang="en-US" sz="2300" dirty="0">
                <a:solidFill>
                  <a:srgbClr val="263B86"/>
                </a:solidFill>
                <a:latin typeface="Garamond"/>
                <a:cs typeface="Garamond"/>
              </a:rPr>
              <a:t>Posture</a:t>
            </a:r>
          </a:p>
          <a:p>
            <a:pPr lvl="1">
              <a:buFont typeface="Wingdings" charset="2"/>
              <a:buChar char="v"/>
            </a:pPr>
            <a:r>
              <a:rPr lang="en-US" sz="2300" dirty="0">
                <a:solidFill>
                  <a:srgbClr val="263B86"/>
                </a:solidFill>
                <a:latin typeface="Garamond"/>
                <a:cs typeface="Garamond"/>
              </a:rPr>
              <a:t>Timing of speech/movement (fast-slow)</a:t>
            </a:r>
          </a:p>
          <a:p>
            <a:pPr lvl="1">
              <a:buFont typeface="Wingdings" charset="2"/>
              <a:buChar char="v"/>
            </a:pPr>
            <a:r>
              <a:rPr lang="en-US" sz="2300" dirty="0">
                <a:solidFill>
                  <a:srgbClr val="263B86"/>
                </a:solidFill>
                <a:latin typeface="Garamond"/>
                <a:cs typeface="Garamond"/>
              </a:rPr>
              <a:t>Intensity of voice/movement(loud-soft)</a:t>
            </a:r>
          </a:p>
          <a:p>
            <a:pPr algn="ctr"/>
            <a:endParaRPr lang="en-US" dirty="0">
              <a:latin typeface="Comic Sans MS" pitchFamily="66" charset="0"/>
            </a:endParaRPr>
          </a:p>
          <a:p>
            <a:pPr>
              <a:buNone/>
            </a:pPr>
            <a:endParaRPr lang="en-CA" dirty="0">
              <a:latin typeface="Comic Sans MS" pitchFamily="66" charset="0"/>
            </a:endParaRPr>
          </a:p>
        </p:txBody>
      </p:sp>
      <p:sp>
        <p:nvSpPr>
          <p:cNvPr id="6" name="Date Placeholder 5"/>
          <p:cNvSpPr>
            <a:spLocks noGrp="1"/>
          </p:cNvSpPr>
          <p:nvPr>
            <p:ph type="dt" sz="half" idx="10"/>
          </p:nvPr>
        </p:nvSpPr>
        <p:spPr>
          <a:xfrm rot="16200000">
            <a:off x="9200847" y="1645920"/>
            <a:ext cx="2438399" cy="365760"/>
          </a:xfrm>
        </p:spPr>
        <p:txBody>
          <a:bodyPr/>
          <a:lstStyle/>
          <a:p>
            <a:fld id="{B55173E0-8773-0444-98AF-544F8E23D1C1}" type="datetime1">
              <a:rPr lang="en-CA" smtClean="0"/>
              <a:t>28/08/2019</a:t>
            </a:fld>
            <a:endParaRPr lang="en-US"/>
          </a:p>
        </p:txBody>
      </p:sp>
      <p:sp>
        <p:nvSpPr>
          <p:cNvPr id="8" name="Date Placeholder 3"/>
          <p:cNvSpPr>
            <a:spLocks noGrp="1"/>
          </p:cNvSpPr>
          <p:nvPr>
            <p:ph type="ftr" sz="quarter" idx="11"/>
          </p:nvPr>
        </p:nvSpPr>
        <p:spPr>
          <a:xfrm>
            <a:off x="2981556" y="6356351"/>
            <a:ext cx="4562244" cy="365125"/>
          </a:xfrm>
        </p:spPr>
        <p:txBody>
          <a:bodyPr/>
          <a:lstStyle/>
          <a:p>
            <a:r>
              <a:rPr lang="en-CA"/>
              <a:t>Suzy Goodleaf, M.Ed. Trauma Informed Practice </a:t>
            </a:r>
            <a:endParaRPr lang="en-CA" dirty="0"/>
          </a:p>
        </p:txBody>
      </p:sp>
      <p:sp>
        <p:nvSpPr>
          <p:cNvPr id="7" name="Slide Number Placeholder 6"/>
          <p:cNvSpPr>
            <a:spLocks noGrp="1"/>
          </p:cNvSpPr>
          <p:nvPr>
            <p:ph type="sldNum" sz="quarter" idx="12"/>
          </p:nvPr>
        </p:nvSpPr>
        <p:spPr/>
        <p:txBody>
          <a:bodyPr/>
          <a:lstStyle/>
          <a:p>
            <a:fld id="{09608920-7DCD-154F-A4C9-6C1EFCC1AECA}" type="slidenum">
              <a:rPr lang="en-US" smtClean="0"/>
              <a:t>19</a:t>
            </a:fld>
            <a:endParaRPr lang="en-US"/>
          </a:p>
        </p:txBody>
      </p:sp>
      <p:pic>
        <p:nvPicPr>
          <p:cNvPr id="5" name="Content Placeholder 3" descr="left_right_brain.jpg"/>
          <p:cNvPicPr>
            <a:picLocks noChangeAspect="1"/>
          </p:cNvPicPr>
          <p:nvPr/>
        </p:nvPicPr>
        <p:blipFill rotWithShape="1">
          <a:blip r:embed="rId3" cstate="print"/>
          <a:srcRect l="49577" t="6103" r="14593"/>
          <a:stretch/>
        </p:blipFill>
        <p:spPr>
          <a:xfrm>
            <a:off x="6331857" y="-163443"/>
            <a:ext cx="3830224" cy="7061689"/>
          </a:xfrm>
          <a:prstGeom prst="rect">
            <a:avLst/>
          </a:prstGeom>
        </p:spPr>
      </p:pic>
      <p:sp>
        <p:nvSpPr>
          <p:cNvPr id="10" name="Rectangle 9"/>
          <p:cNvSpPr/>
          <p:nvPr/>
        </p:nvSpPr>
        <p:spPr>
          <a:xfrm>
            <a:off x="9525001" y="882057"/>
            <a:ext cx="637081" cy="40608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762951F-B046-134A-85ED-D14E44B79F1A}"/>
              </a:ext>
            </a:extLst>
          </p:cNvPr>
          <p:cNvPicPr>
            <a:picLocks noChangeAspect="1"/>
          </p:cNvPicPr>
          <p:nvPr/>
        </p:nvPicPr>
        <p:blipFill>
          <a:blip r:embed="rId4"/>
          <a:stretch>
            <a:fillRect/>
          </a:stretch>
        </p:blipFill>
        <p:spPr>
          <a:xfrm>
            <a:off x="0" y="0"/>
            <a:ext cx="12192000" cy="7204364"/>
          </a:xfrm>
          <a:prstGeom prst="rect">
            <a:avLst/>
          </a:prstGeom>
        </p:spPr>
      </p:pic>
    </p:spTree>
    <p:extLst>
      <p:ext uri="{BB962C8B-B14F-4D97-AF65-F5344CB8AC3E}">
        <p14:creationId xmlns:p14="http://schemas.microsoft.com/office/powerpoint/2010/main" val="2860558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pple Chancery"/>
                <a:cs typeface="Apple Chancery"/>
              </a:rPr>
              <a:t>SENSIBILISATION</a:t>
            </a:r>
          </a:p>
        </p:txBody>
      </p:sp>
      <p:sp>
        <p:nvSpPr>
          <p:cNvPr id="3" name="Content Placeholder 2"/>
          <p:cNvSpPr>
            <a:spLocks noGrp="1"/>
          </p:cNvSpPr>
          <p:nvPr>
            <p:ph idx="1"/>
          </p:nvPr>
        </p:nvSpPr>
        <p:spPr/>
        <p:txBody>
          <a:bodyPr>
            <a:normAutofit fontScale="92500" lnSpcReduction="10000"/>
          </a:bodyPr>
          <a:lstStyle/>
          <a:p>
            <a:pPr marL="0" indent="0">
              <a:buNone/>
            </a:pPr>
            <a:r>
              <a:rPr lang="en-US" sz="4000" dirty="0">
                <a:solidFill>
                  <a:srgbClr val="263B86"/>
                </a:solidFill>
                <a:latin typeface="Apple Chancery"/>
                <a:cs typeface="Apple Chancery"/>
              </a:rPr>
              <a:t>CAR PARFOIS …..</a:t>
            </a:r>
          </a:p>
          <a:p>
            <a:pPr marL="0" indent="0">
              <a:buNone/>
            </a:pPr>
            <a:endParaRPr lang="en-US" sz="4400" dirty="0">
              <a:solidFill>
                <a:srgbClr val="660066"/>
              </a:solidFill>
              <a:latin typeface="Apple Chancery"/>
              <a:cs typeface="Apple Chancery"/>
            </a:endParaRPr>
          </a:p>
          <a:p>
            <a:pPr marL="0" indent="0" algn="ctr">
              <a:buNone/>
            </a:pPr>
            <a:r>
              <a:rPr lang="en-US" sz="4800" dirty="0">
                <a:solidFill>
                  <a:srgbClr val="660066"/>
                </a:solidFill>
                <a:latin typeface="Apple Chancery"/>
                <a:cs typeface="Apple Chancery"/>
              </a:rPr>
              <a:t>NOUS NE SAVONS PAS, </a:t>
            </a:r>
          </a:p>
          <a:p>
            <a:pPr marL="0" indent="0" algn="ctr">
              <a:buNone/>
            </a:pPr>
            <a:r>
              <a:rPr lang="en-US" sz="4800" dirty="0">
                <a:solidFill>
                  <a:srgbClr val="660066"/>
                </a:solidFill>
                <a:latin typeface="Apple Chancery"/>
                <a:cs typeface="Apple Chancery"/>
              </a:rPr>
              <a:t>CE QUE NOUS NE SAVONS PAS</a:t>
            </a:r>
          </a:p>
        </p:txBody>
      </p:sp>
      <p:sp>
        <p:nvSpPr>
          <p:cNvPr id="4" name="Date Placeholder 3"/>
          <p:cNvSpPr>
            <a:spLocks noGrp="1"/>
          </p:cNvSpPr>
          <p:nvPr>
            <p:ph type="dt" sz="half" idx="10"/>
          </p:nvPr>
        </p:nvSpPr>
        <p:spPr/>
        <p:txBody>
          <a:bodyPr/>
          <a:lstStyle/>
          <a:p>
            <a:fld id="{CDAA5AFD-EB4D-0D4C-81DE-D9B1761D7473}" type="datetime1">
              <a:rPr lang="en-CA" smtClean="0"/>
              <a:t>28/08/2019</a:t>
            </a:fld>
            <a:endParaRPr lang="en-US"/>
          </a:p>
        </p:txBody>
      </p:sp>
      <p:sp>
        <p:nvSpPr>
          <p:cNvPr id="5" name="Footer Placeholder 4"/>
          <p:cNvSpPr>
            <a:spLocks noGrp="1"/>
          </p:cNvSpPr>
          <p:nvPr>
            <p:ph type="ftr" sz="quarter" idx="11"/>
          </p:nvPr>
        </p:nvSpPr>
        <p:spPr/>
        <p:txBody>
          <a:bodyPr/>
          <a:lstStyle/>
          <a:p>
            <a:r>
              <a:rPr lang="en-US"/>
              <a:t>Suzy Goodleaf, M.Ed, Psychologist </a:t>
            </a:r>
          </a:p>
        </p:txBody>
      </p:sp>
      <p:sp>
        <p:nvSpPr>
          <p:cNvPr id="6" name="Slide Number Placeholder 5"/>
          <p:cNvSpPr>
            <a:spLocks noGrp="1"/>
          </p:cNvSpPr>
          <p:nvPr>
            <p:ph type="sldNum" sz="quarter" idx="12"/>
          </p:nvPr>
        </p:nvSpPr>
        <p:spPr/>
        <p:txBody>
          <a:bodyPr/>
          <a:lstStyle/>
          <a:p>
            <a:fld id="{09608920-7DCD-154F-A4C9-6C1EFCC1AECA}" type="slidenum">
              <a:rPr lang="en-US" smtClean="0"/>
              <a:t>2</a:t>
            </a:fld>
            <a:endParaRPr lang="en-US"/>
          </a:p>
        </p:txBody>
      </p:sp>
    </p:spTree>
    <p:extLst>
      <p:ext uri="{BB962C8B-B14F-4D97-AF65-F5344CB8AC3E}">
        <p14:creationId xmlns:p14="http://schemas.microsoft.com/office/powerpoint/2010/main" val="3704580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2" y="1"/>
            <a:ext cx="5498305" cy="548350"/>
          </a:xfrm>
        </p:spPr>
        <p:txBody>
          <a:bodyPr>
            <a:normAutofit fontScale="90000"/>
          </a:bodyPr>
          <a:lstStyle/>
          <a:p>
            <a:r>
              <a:rPr lang="fr-CA" sz="2800" b="1">
                <a:solidFill>
                  <a:srgbClr val="800000"/>
                </a:solidFill>
                <a:latin typeface="+mn-lt"/>
              </a:rPr>
              <a:t>Quelques activités du cerveau droit</a:t>
            </a:r>
            <a:endParaRPr lang="fr-CA" sz="2800" b="1" u="sng">
              <a:solidFill>
                <a:srgbClr val="FF6600"/>
              </a:solidFill>
              <a:latin typeface="+mn-lt"/>
            </a:endParaRPr>
          </a:p>
        </p:txBody>
      </p:sp>
      <p:sp>
        <p:nvSpPr>
          <p:cNvPr id="3" name="Content Placeholder 2"/>
          <p:cNvSpPr>
            <a:spLocks noGrp="1"/>
          </p:cNvSpPr>
          <p:nvPr>
            <p:ph idx="1"/>
          </p:nvPr>
        </p:nvSpPr>
        <p:spPr>
          <a:xfrm>
            <a:off x="1903556" y="548351"/>
            <a:ext cx="4786833" cy="6173124"/>
          </a:xfrm>
        </p:spPr>
        <p:txBody>
          <a:bodyPr>
            <a:normAutofit lnSpcReduction="10000"/>
          </a:bodyPr>
          <a:lstStyle/>
          <a:p>
            <a:pPr marL="0" indent="0" algn="ctr">
              <a:buNone/>
            </a:pPr>
            <a:r>
              <a:rPr lang="fr-CA" sz="2200">
                <a:solidFill>
                  <a:srgbClr val="263B86"/>
                </a:solidFill>
                <a:latin typeface="Comic Sans MS" pitchFamily="66" charset="0"/>
              </a:rPr>
              <a:t>Comment les enfants interprètent la communication</a:t>
            </a:r>
          </a:p>
          <a:p>
            <a:pPr>
              <a:buFont typeface="Wingdings" charset="2"/>
              <a:buChar char="v"/>
            </a:pPr>
            <a:r>
              <a:rPr lang="fr-CA" sz="2200">
                <a:solidFill>
                  <a:srgbClr val="263B86"/>
                </a:solidFill>
                <a:latin typeface="Comic Sans MS" pitchFamily="66" charset="0"/>
              </a:rPr>
              <a:t>Contact visuel</a:t>
            </a:r>
          </a:p>
          <a:p>
            <a:pPr>
              <a:buFont typeface="Wingdings" charset="2"/>
              <a:buChar char="v"/>
            </a:pPr>
            <a:r>
              <a:rPr lang="fr-CA" sz="2200">
                <a:solidFill>
                  <a:srgbClr val="263B86"/>
                </a:solidFill>
                <a:latin typeface="Comic Sans MS" pitchFamily="66" charset="0"/>
              </a:rPr>
              <a:t>Expressions faciales</a:t>
            </a:r>
          </a:p>
          <a:p>
            <a:pPr>
              <a:buFont typeface="Wingdings" charset="2"/>
              <a:buChar char="v"/>
            </a:pPr>
            <a:r>
              <a:rPr lang="fr-CA" sz="2200">
                <a:solidFill>
                  <a:srgbClr val="263B86"/>
                </a:solidFill>
                <a:latin typeface="Comic Sans MS" pitchFamily="66" charset="0"/>
              </a:rPr>
              <a:t>Gestes</a:t>
            </a:r>
          </a:p>
          <a:p>
            <a:pPr>
              <a:buFont typeface="Wingdings" charset="2"/>
              <a:buChar char="v"/>
            </a:pPr>
            <a:r>
              <a:rPr lang="fr-CA" sz="2200">
                <a:solidFill>
                  <a:srgbClr val="263B86"/>
                </a:solidFill>
                <a:latin typeface="Comic Sans MS" pitchFamily="66" charset="0"/>
              </a:rPr>
              <a:t>Ton de voix (haut-bas)</a:t>
            </a:r>
          </a:p>
          <a:p>
            <a:pPr>
              <a:buFont typeface="Wingdings" charset="2"/>
              <a:buChar char="v"/>
            </a:pPr>
            <a:r>
              <a:rPr lang="fr-CA" sz="2200">
                <a:solidFill>
                  <a:srgbClr val="263B86"/>
                </a:solidFill>
                <a:latin typeface="Comic Sans MS" pitchFamily="66" charset="0"/>
              </a:rPr>
              <a:t>Posture</a:t>
            </a:r>
          </a:p>
          <a:p>
            <a:pPr>
              <a:buFont typeface="Wingdings" charset="2"/>
              <a:buChar char="v"/>
            </a:pPr>
            <a:r>
              <a:rPr lang="fr-CA" sz="2200">
                <a:solidFill>
                  <a:srgbClr val="263B86"/>
                </a:solidFill>
                <a:latin typeface="Comic Sans MS" pitchFamily="66" charset="0"/>
              </a:rPr>
              <a:t>Timing de la parole/mouvement (rapide-lent)</a:t>
            </a:r>
          </a:p>
          <a:p>
            <a:pPr>
              <a:buFont typeface="Wingdings" charset="2"/>
              <a:buChar char="v"/>
            </a:pPr>
            <a:r>
              <a:rPr lang="fr-CA" sz="2200">
                <a:solidFill>
                  <a:srgbClr val="263B86"/>
                </a:solidFill>
                <a:latin typeface="Comic Sans MS" pitchFamily="66" charset="0"/>
              </a:rPr>
              <a:t>Intensité de la voix/mouvement (fort-doux)</a:t>
            </a:r>
          </a:p>
          <a:p>
            <a:pPr algn="ctr"/>
            <a:endParaRPr lang="fr-CA">
              <a:latin typeface="Comic Sans MS" pitchFamily="66" charset="0"/>
            </a:endParaRPr>
          </a:p>
          <a:p>
            <a:pPr>
              <a:buNone/>
            </a:pPr>
            <a:endParaRPr lang="fr-CA">
              <a:latin typeface="Comic Sans MS" pitchFamily="66" charset="0"/>
            </a:endParaRPr>
          </a:p>
        </p:txBody>
      </p:sp>
      <p:sp>
        <p:nvSpPr>
          <p:cNvPr id="6" name="Date Placeholder 5"/>
          <p:cNvSpPr>
            <a:spLocks noGrp="1"/>
          </p:cNvSpPr>
          <p:nvPr>
            <p:ph type="dt" sz="half" idx="10"/>
          </p:nvPr>
        </p:nvSpPr>
        <p:spPr/>
        <p:txBody>
          <a:bodyPr/>
          <a:lstStyle/>
          <a:p>
            <a:fld id="{025D47DD-89C6-D94A-8633-738A7E2D7374}" type="datetime1">
              <a:rPr lang="en-CA" smtClean="0"/>
              <a:t>28/08/2019</a:t>
            </a:fld>
            <a:endParaRPr lang="en-US"/>
          </a:p>
        </p:txBody>
      </p:sp>
      <p:sp>
        <p:nvSpPr>
          <p:cNvPr id="8" name="Date Placeholder 3"/>
          <p:cNvSpPr>
            <a:spLocks noGrp="1"/>
          </p:cNvSpPr>
          <p:nvPr>
            <p:ph type="ftr" sz="quarter" idx="11"/>
          </p:nvPr>
        </p:nvSpPr>
        <p:spPr>
          <a:xfrm>
            <a:off x="2981556" y="6356351"/>
            <a:ext cx="4562244" cy="365125"/>
          </a:xfrm>
        </p:spPr>
        <p:txBody>
          <a:bodyPr/>
          <a:lstStyle/>
          <a:p>
            <a:r>
              <a:rPr lang="en-US"/>
              <a:t>Suzy Goodleaf, M.Ed, Psychologist </a:t>
            </a:r>
            <a:endParaRPr lang="en-CA" dirty="0"/>
          </a:p>
        </p:txBody>
      </p:sp>
      <p:sp>
        <p:nvSpPr>
          <p:cNvPr id="7" name="Slide Number Placeholder 6"/>
          <p:cNvSpPr>
            <a:spLocks noGrp="1"/>
          </p:cNvSpPr>
          <p:nvPr>
            <p:ph type="sldNum" sz="quarter" idx="12"/>
          </p:nvPr>
        </p:nvSpPr>
        <p:spPr/>
        <p:txBody>
          <a:bodyPr/>
          <a:lstStyle/>
          <a:p>
            <a:fld id="{09608920-7DCD-154F-A4C9-6C1EFCC1AECA}" type="slidenum">
              <a:rPr lang="en-US" smtClean="0"/>
              <a:t>20</a:t>
            </a:fld>
            <a:endParaRPr lang="en-US"/>
          </a:p>
        </p:txBody>
      </p:sp>
      <p:pic>
        <p:nvPicPr>
          <p:cNvPr id="5" name="Content Placeholder 3" descr="left_right_brain.jpg"/>
          <p:cNvPicPr>
            <a:picLocks noChangeAspect="1"/>
          </p:cNvPicPr>
          <p:nvPr/>
        </p:nvPicPr>
        <p:blipFill rotWithShape="1">
          <a:blip r:embed="rId3" cstate="print"/>
          <a:srcRect l="49577" t="6103" r="14593"/>
          <a:stretch/>
        </p:blipFill>
        <p:spPr>
          <a:xfrm>
            <a:off x="6837776" y="-163443"/>
            <a:ext cx="3830224" cy="7061689"/>
          </a:xfrm>
          <a:prstGeom prst="rect">
            <a:avLst/>
          </a:prstGeom>
        </p:spPr>
      </p:pic>
      <p:sp>
        <p:nvSpPr>
          <p:cNvPr id="4" name="TextBox 3"/>
          <p:cNvSpPr txBox="1"/>
          <p:nvPr/>
        </p:nvSpPr>
        <p:spPr>
          <a:xfrm>
            <a:off x="9167150" y="64934"/>
            <a:ext cx="1648238" cy="1230466"/>
          </a:xfrm>
          <a:prstGeom prst="rect">
            <a:avLst/>
          </a:prstGeom>
          <a:solidFill>
            <a:srgbClr val="FFFFFF"/>
          </a:solidFill>
        </p:spPr>
        <p:txBody>
          <a:bodyPr wrap="square" rtlCol="0">
            <a:spAutoFit/>
          </a:bodyPr>
          <a:lstStyle/>
          <a:p>
            <a:endParaRPr lang="en-US" dirty="0"/>
          </a:p>
        </p:txBody>
      </p:sp>
    </p:spTree>
    <p:extLst>
      <p:ext uri="{BB962C8B-B14F-4D97-AF65-F5344CB8AC3E}">
        <p14:creationId xmlns:p14="http://schemas.microsoft.com/office/powerpoint/2010/main" val="41859315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8701" y="646403"/>
            <a:ext cx="5655471" cy="1172481"/>
          </a:xfrm>
        </p:spPr>
        <p:txBody>
          <a:bodyPr>
            <a:noAutofit/>
          </a:bodyPr>
          <a:lstStyle/>
          <a:p>
            <a:br>
              <a:rPr lang="fr-CA" sz="3600" b="1">
                <a:solidFill>
                  <a:srgbClr val="800000"/>
                </a:solidFill>
                <a:latin typeface="Garamond"/>
                <a:cs typeface="Garamond"/>
              </a:rPr>
            </a:br>
            <a:r>
              <a:rPr lang="fr-CA" b="1">
                <a:latin typeface="Garamond"/>
                <a:cs typeface="Garamond"/>
              </a:rPr>
              <a:t>fonctions du cerveau gauche</a:t>
            </a:r>
            <a:br>
              <a:rPr lang="fr-CA" sz="3600" b="1" u="sng">
                <a:latin typeface="+mn-lt"/>
              </a:rPr>
            </a:br>
            <a:endParaRPr lang="fr-CA" sz="3600" b="1" u="sng">
              <a:latin typeface="+mn-lt"/>
            </a:endParaRPr>
          </a:p>
        </p:txBody>
      </p:sp>
      <p:sp>
        <p:nvSpPr>
          <p:cNvPr id="3" name="Content Placeholder 2"/>
          <p:cNvSpPr>
            <a:spLocks noGrp="1"/>
          </p:cNvSpPr>
          <p:nvPr>
            <p:ph idx="1"/>
          </p:nvPr>
        </p:nvSpPr>
        <p:spPr>
          <a:xfrm>
            <a:off x="4808479" y="2054109"/>
            <a:ext cx="6079142" cy="4367581"/>
          </a:xfrm>
        </p:spPr>
        <p:txBody>
          <a:bodyPr>
            <a:normAutofit fontScale="55000" lnSpcReduction="20000"/>
          </a:bodyPr>
          <a:lstStyle/>
          <a:p>
            <a:r>
              <a:rPr lang="fr-CA" sz="3500">
                <a:solidFill>
                  <a:srgbClr val="263B86"/>
                </a:solidFill>
                <a:latin typeface="Garamond"/>
                <a:cs typeface="Garamond"/>
              </a:rPr>
              <a:t>Linéaire</a:t>
            </a:r>
          </a:p>
          <a:p>
            <a:r>
              <a:rPr lang="fr-CA" sz="3500">
                <a:solidFill>
                  <a:srgbClr val="263B86"/>
                </a:solidFill>
                <a:latin typeface="Garamond"/>
                <a:cs typeface="Garamond"/>
              </a:rPr>
              <a:t>Logique</a:t>
            </a:r>
          </a:p>
          <a:p>
            <a:r>
              <a:rPr lang="fr-CA" sz="3500">
                <a:solidFill>
                  <a:srgbClr val="263B86"/>
                </a:solidFill>
                <a:latin typeface="Garamond"/>
                <a:cs typeface="Garamond"/>
              </a:rPr>
              <a:t>Basé sur le language</a:t>
            </a:r>
          </a:p>
          <a:p>
            <a:r>
              <a:rPr lang="fr-CA" sz="3500">
                <a:solidFill>
                  <a:srgbClr val="263B86"/>
                </a:solidFill>
                <a:latin typeface="Garamond"/>
                <a:cs typeface="Garamond"/>
              </a:rPr>
              <a:t>Spécialisé dans: Recherche des relations de cause à effet</a:t>
            </a:r>
          </a:p>
          <a:p>
            <a:r>
              <a:rPr lang="fr-CA" sz="3500">
                <a:solidFill>
                  <a:srgbClr val="263B86"/>
                </a:solidFill>
                <a:latin typeface="Garamond"/>
                <a:cs typeface="Garamond"/>
              </a:rPr>
              <a:t>Utiliser des mots pour définir le monde</a:t>
            </a:r>
          </a:p>
          <a:p>
            <a:r>
              <a:rPr lang="fr-CA" sz="3500">
                <a:solidFill>
                  <a:srgbClr val="263B86"/>
                </a:solidFill>
                <a:latin typeface="Garamond"/>
                <a:cs typeface="Garamond"/>
              </a:rPr>
              <a:t>Pensée entre le bien et le mal</a:t>
            </a:r>
          </a:p>
          <a:p>
            <a:r>
              <a:rPr lang="fr-CA" sz="3500">
                <a:solidFill>
                  <a:srgbClr val="263B86"/>
                </a:solidFill>
                <a:latin typeface="Garamond"/>
                <a:cs typeface="Garamond"/>
              </a:rPr>
              <a:t>Image corporelle et conscience</a:t>
            </a:r>
          </a:p>
          <a:p>
            <a:r>
              <a:rPr lang="fr-CA" sz="3500">
                <a:solidFill>
                  <a:srgbClr val="263B86"/>
                </a:solidFill>
                <a:latin typeface="Garamond"/>
                <a:cs typeface="Garamond"/>
              </a:rPr>
              <a:t>Comprendre les autres, cognition sociale</a:t>
            </a:r>
          </a:p>
          <a:p>
            <a:endParaRPr lang="fr-CA" sz="1800">
              <a:solidFill>
                <a:schemeClr val="tx2">
                  <a:lumMod val="50000"/>
                  <a:lumOff val="50000"/>
                </a:schemeClr>
              </a:solidFill>
              <a:latin typeface="Comic Sans MS" pitchFamily="66" charset="0"/>
            </a:endParaRPr>
          </a:p>
          <a:p>
            <a:endParaRPr lang="fr-CA">
              <a:latin typeface="Comic Sans MS" pitchFamily="66" charset="0"/>
            </a:endParaRPr>
          </a:p>
          <a:p>
            <a:pPr>
              <a:buNone/>
            </a:pPr>
            <a:endParaRPr lang="fr-CA">
              <a:latin typeface="Comic Sans MS" pitchFamily="66" charset="0"/>
            </a:endParaRPr>
          </a:p>
        </p:txBody>
      </p:sp>
      <p:sp>
        <p:nvSpPr>
          <p:cNvPr id="6" name="Footer Placeholder 5"/>
          <p:cNvSpPr>
            <a:spLocks noGrp="1"/>
          </p:cNvSpPr>
          <p:nvPr>
            <p:ph type="ftr" sz="quarter" idx="11"/>
          </p:nvPr>
        </p:nvSpPr>
        <p:spPr>
          <a:xfrm>
            <a:off x="5328374" y="6438558"/>
            <a:ext cx="5039352" cy="365125"/>
          </a:xfrm>
        </p:spPr>
        <p:txBody>
          <a:bodyPr/>
          <a:lstStyle/>
          <a:p>
            <a:r>
              <a:rPr lang="en-CA"/>
              <a:t>Suzy Goodleaf, M.Ed. Trauma Informed Practice </a:t>
            </a:r>
            <a:endParaRPr lang="en-US" dirty="0"/>
          </a:p>
        </p:txBody>
      </p:sp>
      <p:sp>
        <p:nvSpPr>
          <p:cNvPr id="9" name="Slide Number Placeholder 8"/>
          <p:cNvSpPr>
            <a:spLocks noGrp="1"/>
          </p:cNvSpPr>
          <p:nvPr>
            <p:ph type="sldNum" sz="quarter" idx="12"/>
          </p:nvPr>
        </p:nvSpPr>
        <p:spPr/>
        <p:txBody>
          <a:bodyPr/>
          <a:lstStyle/>
          <a:p>
            <a:fld id="{09608920-7DCD-154F-A4C9-6C1EFCC1AECA}" type="slidenum">
              <a:rPr lang="en-US" smtClean="0"/>
              <a:t>21</a:t>
            </a:fld>
            <a:endParaRPr lang="en-US"/>
          </a:p>
        </p:txBody>
      </p:sp>
      <p:pic>
        <p:nvPicPr>
          <p:cNvPr id="5" name="Content Placeholder 3" descr="left_right_brain.jpg"/>
          <p:cNvPicPr>
            <a:picLocks noChangeAspect="1"/>
          </p:cNvPicPr>
          <p:nvPr/>
        </p:nvPicPr>
        <p:blipFill rotWithShape="1">
          <a:blip r:embed="rId3" cstate="print"/>
          <a:srcRect l="14187" t="5321" r="49231"/>
          <a:stretch/>
        </p:blipFill>
        <p:spPr>
          <a:xfrm>
            <a:off x="1405610" y="1"/>
            <a:ext cx="3397808" cy="6897683"/>
          </a:xfrm>
          <a:prstGeom prst="rect">
            <a:avLst/>
          </a:prstGeom>
        </p:spPr>
      </p:pic>
      <p:sp>
        <p:nvSpPr>
          <p:cNvPr id="4" name="TextBox 3"/>
          <p:cNvSpPr txBox="1"/>
          <p:nvPr/>
        </p:nvSpPr>
        <p:spPr>
          <a:xfrm>
            <a:off x="-303056" y="6897683"/>
            <a:ext cx="184666" cy="369332"/>
          </a:xfrm>
          <a:prstGeom prst="rect">
            <a:avLst/>
          </a:prstGeom>
          <a:noFill/>
        </p:spPr>
        <p:txBody>
          <a:bodyPr wrap="none" rtlCol="0">
            <a:spAutoFit/>
          </a:bodyPr>
          <a:lstStyle/>
          <a:p>
            <a:endParaRPr lang="en-US" dirty="0"/>
          </a:p>
        </p:txBody>
      </p:sp>
      <p:sp>
        <p:nvSpPr>
          <p:cNvPr id="7" name="TextBox 6"/>
          <p:cNvSpPr txBox="1"/>
          <p:nvPr/>
        </p:nvSpPr>
        <p:spPr>
          <a:xfrm>
            <a:off x="13027" y="436854"/>
            <a:ext cx="2514599" cy="1200329"/>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2194448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3"/>
            <a:ext cx="8229601" cy="1143000"/>
          </a:xfrm>
        </p:spPr>
        <p:txBody>
          <a:bodyPr/>
          <a:lstStyle/>
          <a:p>
            <a:r>
              <a:rPr lang="fr-CA" sz="3200" u="sng">
                <a:solidFill>
                  <a:srgbClr val="479E2E"/>
                </a:solidFill>
                <a:latin typeface="Bookman Old Style"/>
                <a:cs typeface="Bookman Old Style"/>
              </a:rPr>
              <a:t>L'hippocampe</a:t>
            </a:r>
          </a:p>
        </p:txBody>
      </p:sp>
      <p:sp>
        <p:nvSpPr>
          <p:cNvPr id="3" name="Content Placeholder 2"/>
          <p:cNvSpPr>
            <a:spLocks noGrp="1"/>
          </p:cNvSpPr>
          <p:nvPr>
            <p:ph idx="1"/>
          </p:nvPr>
        </p:nvSpPr>
        <p:spPr>
          <a:xfrm>
            <a:off x="1725707" y="1143004"/>
            <a:ext cx="8485095" cy="5137249"/>
          </a:xfrm>
        </p:spPr>
        <p:txBody>
          <a:bodyPr>
            <a:normAutofit fontScale="92500" lnSpcReduction="20000"/>
          </a:bodyPr>
          <a:lstStyle/>
          <a:p>
            <a:r>
              <a:rPr lang="fr-CA" sz="2400" dirty="0">
                <a:solidFill>
                  <a:srgbClr val="263B86"/>
                </a:solidFill>
              </a:rPr>
              <a:t>Partie arrière du système limbique</a:t>
            </a:r>
          </a:p>
          <a:p>
            <a:r>
              <a:rPr lang="fr-CA" sz="2400" dirty="0">
                <a:solidFill>
                  <a:srgbClr val="263B86"/>
                </a:solidFill>
              </a:rPr>
              <a:t>Pas mature (opérationnel) jusqu'à 3-5 ans</a:t>
            </a:r>
          </a:p>
          <a:p>
            <a:r>
              <a:rPr lang="fr-CA" sz="2400" dirty="0">
                <a:solidFill>
                  <a:srgbClr val="263B86"/>
                </a:solidFill>
              </a:rPr>
              <a:t>Prise en charge de la « réponse au stimulus » - donne un sens à l'événement de manière linéaire (qui/quoi/où/quand/comment?)</a:t>
            </a:r>
          </a:p>
          <a:p>
            <a:r>
              <a:rPr lang="fr-CA" sz="2400" dirty="0">
                <a:solidFill>
                  <a:srgbClr val="263B86"/>
                </a:solidFill>
              </a:rPr>
              <a:t>refoulé pendant un stress (affecté par le cortisol et l'adrénaline)</a:t>
            </a:r>
          </a:p>
          <a:p>
            <a:r>
              <a:rPr lang="fr-CA" sz="2400" dirty="0">
                <a:solidFill>
                  <a:srgbClr val="263B86"/>
                </a:solidFill>
              </a:rPr>
              <a:t>Étroitement liée aux fonctions du </a:t>
            </a:r>
            <a:r>
              <a:rPr lang="fr-CA" sz="2400" b="1" dirty="0">
                <a:solidFill>
                  <a:srgbClr val="263B86"/>
                </a:solidFill>
              </a:rPr>
              <a:t>cortex cérébral gauche</a:t>
            </a:r>
          </a:p>
          <a:p>
            <a:r>
              <a:rPr lang="fr-CA" sz="2400" b="1" dirty="0">
                <a:solidFill>
                  <a:srgbClr val="263B86"/>
                </a:solidFill>
              </a:rPr>
              <a:t>Nécessite le langage </a:t>
            </a:r>
            <a:r>
              <a:rPr lang="fr-CA" sz="2400" dirty="0">
                <a:solidFill>
                  <a:srgbClr val="263B86"/>
                </a:solidFill>
              </a:rPr>
              <a:t>pour le stockage et le rappel (mémoire explicite)</a:t>
            </a:r>
          </a:p>
          <a:p>
            <a:r>
              <a:rPr lang="fr-CA" sz="2400" dirty="0">
                <a:solidFill>
                  <a:srgbClr val="263B86"/>
                </a:solidFill>
              </a:rPr>
              <a:t>Plus petit que la moyenne chez ceux qui ont subi des traumatismes répétés</a:t>
            </a:r>
          </a:p>
        </p:txBody>
      </p:sp>
      <p:sp>
        <p:nvSpPr>
          <p:cNvPr id="4" name="Date Placeholder 3"/>
          <p:cNvSpPr>
            <a:spLocks noGrp="1"/>
          </p:cNvSpPr>
          <p:nvPr>
            <p:ph type="dt" sz="half" idx="10"/>
          </p:nvPr>
        </p:nvSpPr>
        <p:spPr/>
        <p:txBody>
          <a:bodyPr/>
          <a:lstStyle/>
          <a:p>
            <a:fld id="{D9B28137-0C7E-494C-92FF-C3AF7F963935}" type="datetime1">
              <a:rPr lang="en-CA" smtClean="0"/>
              <a:t>28/08/2019</a:t>
            </a:fld>
            <a:endParaRPr lang="en-US"/>
          </a:p>
        </p:txBody>
      </p:sp>
      <p:sp>
        <p:nvSpPr>
          <p:cNvPr id="6" name="Footer Placeholder 5"/>
          <p:cNvSpPr>
            <a:spLocks noGrp="1"/>
          </p:cNvSpPr>
          <p:nvPr>
            <p:ph type="ftr" sz="quarter" idx="11"/>
          </p:nvPr>
        </p:nvSpPr>
        <p:spPr/>
        <p:txBody>
          <a:bodyPr/>
          <a:lstStyle/>
          <a:p>
            <a:r>
              <a:rPr lang="en-US"/>
              <a:t>Suzy Goodleaf, M.Ed, Psychologist </a:t>
            </a:r>
            <a:endParaRPr lang="en-CA" dirty="0"/>
          </a:p>
        </p:txBody>
      </p:sp>
      <p:sp>
        <p:nvSpPr>
          <p:cNvPr id="5" name="Slide Number Placeholder 4"/>
          <p:cNvSpPr>
            <a:spLocks noGrp="1"/>
          </p:cNvSpPr>
          <p:nvPr>
            <p:ph type="sldNum" sz="quarter" idx="12"/>
          </p:nvPr>
        </p:nvSpPr>
        <p:spPr/>
        <p:txBody>
          <a:bodyPr/>
          <a:lstStyle/>
          <a:p>
            <a:fld id="{09608920-7DCD-154F-A4C9-6C1EFCC1AECA}" type="slidenum">
              <a:rPr lang="en-US" smtClean="0"/>
              <a:t>22</a:t>
            </a:fld>
            <a:endParaRPr lang="en-US"/>
          </a:p>
        </p:txBody>
      </p:sp>
    </p:spTree>
    <p:extLst>
      <p:ext uri="{BB962C8B-B14F-4D97-AF65-F5344CB8AC3E}">
        <p14:creationId xmlns:p14="http://schemas.microsoft.com/office/powerpoint/2010/main" val="25223280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74901" y="606650"/>
            <a:ext cx="7556313" cy="1096638"/>
          </a:xfrm>
        </p:spPr>
        <p:txBody>
          <a:bodyPr>
            <a:normAutofit/>
          </a:bodyPr>
          <a:lstStyle/>
          <a:p>
            <a:r>
              <a:rPr lang="fr-CA" dirty="0"/>
              <a:t>Comment aider les enfants traumatisés</a:t>
            </a:r>
            <a:endParaRPr lang="en-US" dirty="0"/>
          </a:p>
        </p:txBody>
      </p:sp>
      <p:sp>
        <p:nvSpPr>
          <p:cNvPr id="4" name="Content Placeholder 3"/>
          <p:cNvSpPr>
            <a:spLocks noGrp="1"/>
          </p:cNvSpPr>
          <p:nvPr>
            <p:ph idx="1"/>
          </p:nvPr>
        </p:nvSpPr>
        <p:spPr>
          <a:xfrm>
            <a:off x="2022475" y="1703288"/>
            <a:ext cx="7709563" cy="4894042"/>
          </a:xfrm>
        </p:spPr>
        <p:txBody>
          <a:bodyPr>
            <a:normAutofit fontScale="92500" lnSpcReduction="20000"/>
          </a:bodyPr>
          <a:lstStyle/>
          <a:p>
            <a:pPr marL="0" indent="0">
              <a:buNone/>
            </a:pPr>
            <a:r>
              <a:rPr lang="fr-CA" sz="3200" dirty="0">
                <a:solidFill>
                  <a:schemeClr val="accent1">
                    <a:lumMod val="75000"/>
                  </a:schemeClr>
                </a:solidFill>
              </a:rPr>
              <a:t>« Tout ce qui contribue à augmenter la qualité et le nombre de relations dans la vie de l’enfant »</a:t>
            </a:r>
            <a:endParaRPr lang="fr-CA" dirty="0">
              <a:solidFill>
                <a:schemeClr val="accent1">
                  <a:lumMod val="75000"/>
                </a:schemeClr>
              </a:solidFill>
            </a:endParaRPr>
          </a:p>
          <a:p>
            <a:pPr marL="0" indent="0">
              <a:buNone/>
            </a:pPr>
            <a:endParaRPr lang="fr-CA" sz="2200" dirty="0">
              <a:solidFill>
                <a:schemeClr val="accent1">
                  <a:lumMod val="75000"/>
                </a:schemeClr>
              </a:solidFill>
            </a:endParaRPr>
          </a:p>
          <a:p>
            <a:pPr lvl="1"/>
            <a:r>
              <a:rPr lang="fr-CA" sz="3000" dirty="0">
                <a:solidFill>
                  <a:schemeClr val="accent1">
                    <a:lumMod val="75000"/>
                  </a:schemeClr>
                </a:solidFill>
              </a:rPr>
              <a:t>Stabilité</a:t>
            </a:r>
          </a:p>
          <a:p>
            <a:pPr lvl="1"/>
            <a:r>
              <a:rPr lang="fr-CA" sz="3000" dirty="0">
                <a:solidFill>
                  <a:schemeClr val="accent1">
                    <a:lumMod val="75000"/>
                  </a:schemeClr>
                </a:solidFill>
              </a:rPr>
              <a:t>Cohérence</a:t>
            </a:r>
          </a:p>
          <a:p>
            <a:pPr lvl="1"/>
            <a:r>
              <a:rPr lang="fr-CA" sz="3000" dirty="0">
                <a:solidFill>
                  <a:schemeClr val="accent1">
                    <a:lumMod val="75000"/>
                  </a:schemeClr>
                </a:solidFill>
              </a:rPr>
              <a:t>Prévisibilité</a:t>
            </a:r>
          </a:p>
          <a:p>
            <a:pPr lvl="1"/>
            <a:r>
              <a:rPr lang="fr-CA" sz="3000" dirty="0">
                <a:solidFill>
                  <a:schemeClr val="accent1">
                    <a:lumMod val="75000"/>
                  </a:schemeClr>
                </a:solidFill>
              </a:rPr>
              <a:t>amour</a:t>
            </a:r>
            <a:endParaRPr lang="fr-CA" dirty="0">
              <a:solidFill>
                <a:schemeClr val="accent1">
                  <a:lumMod val="75000"/>
                </a:schemeClr>
              </a:solidFill>
            </a:endParaRPr>
          </a:p>
          <a:p>
            <a:pPr marL="0" indent="0">
              <a:buNone/>
            </a:pPr>
            <a:r>
              <a:rPr lang="fr-CA" dirty="0">
                <a:solidFill>
                  <a:schemeClr val="accent1">
                    <a:lumMod val="75000"/>
                  </a:schemeClr>
                </a:solidFill>
              </a:rPr>
              <a:t>										Bruce Perry </a:t>
            </a:r>
          </a:p>
          <a:p>
            <a:endParaRPr lang="fr-CA" dirty="0"/>
          </a:p>
        </p:txBody>
      </p:sp>
    </p:spTree>
    <p:extLst>
      <p:ext uri="{BB962C8B-B14F-4D97-AF65-F5344CB8AC3E}">
        <p14:creationId xmlns:p14="http://schemas.microsoft.com/office/powerpoint/2010/main" val="19250802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cell phone&#10;&#10;Description automatically generated">
            <a:extLst>
              <a:ext uri="{FF2B5EF4-FFF2-40B4-BE49-F238E27FC236}">
                <a16:creationId xmlns:a16="http://schemas.microsoft.com/office/drawing/2014/main" id="{7C5A73A6-9602-944E-B969-912814315A85}"/>
              </a:ext>
            </a:extLst>
          </p:cNvPr>
          <p:cNvPicPr>
            <a:picLocks noGrp="1" noChangeAspect="1"/>
          </p:cNvPicPr>
          <p:nvPr>
            <p:ph idx="1"/>
          </p:nvPr>
        </p:nvPicPr>
        <p:blipFill>
          <a:blip r:embed="rId3"/>
          <a:stretch>
            <a:fillRect/>
          </a:stretch>
        </p:blipFill>
        <p:spPr>
          <a:xfrm>
            <a:off x="2087540" y="713190"/>
            <a:ext cx="6785525" cy="5089144"/>
          </a:xfrm>
          <a:prstGeom prst="rect">
            <a:avLst/>
          </a:prstGeom>
        </p:spPr>
      </p:pic>
      <p:sp>
        <p:nvSpPr>
          <p:cNvPr id="4" name="Date Placeholder 3">
            <a:extLst>
              <a:ext uri="{FF2B5EF4-FFF2-40B4-BE49-F238E27FC236}">
                <a16:creationId xmlns:a16="http://schemas.microsoft.com/office/drawing/2014/main" id="{11B7B72E-9852-514A-BEA9-D21F589CAD81}"/>
              </a:ext>
            </a:extLst>
          </p:cNvPr>
          <p:cNvSpPr>
            <a:spLocks noGrp="1"/>
          </p:cNvSpPr>
          <p:nvPr>
            <p:ph type="dt" sz="half" idx="10"/>
          </p:nvPr>
        </p:nvSpPr>
        <p:spPr>
          <a:xfrm>
            <a:off x="7390071" y="6238816"/>
            <a:ext cx="2065310" cy="323968"/>
          </a:xfrm>
        </p:spPr>
        <p:txBody>
          <a:bodyPr vert="horz" lIns="91440" tIns="45720" rIns="91440" bIns="45720" rtlCol="0" anchor="ctr">
            <a:normAutofit/>
          </a:bodyPr>
          <a:lstStyle/>
          <a:p>
            <a:pPr>
              <a:spcAft>
                <a:spcPts val="600"/>
              </a:spcAft>
            </a:pPr>
            <a:fld id="{685F4F05-DAB1-6248-BF53-58DA5665C4C5}" type="datetime1">
              <a:rPr lang="en-US"/>
              <a:pPr>
                <a:spcAft>
                  <a:spcPts val="600"/>
                </a:spcAft>
              </a:pPr>
              <a:t>8/28/2019</a:t>
            </a:fld>
            <a:endParaRPr lang="en-US"/>
          </a:p>
        </p:txBody>
      </p:sp>
      <p:sp>
        <p:nvSpPr>
          <p:cNvPr id="5" name="Footer Placeholder 4">
            <a:extLst>
              <a:ext uri="{FF2B5EF4-FFF2-40B4-BE49-F238E27FC236}">
                <a16:creationId xmlns:a16="http://schemas.microsoft.com/office/drawing/2014/main" id="{03772CC2-4C26-8047-9CB4-BAD8971D230C}"/>
              </a:ext>
            </a:extLst>
          </p:cNvPr>
          <p:cNvSpPr>
            <a:spLocks noGrp="1"/>
          </p:cNvSpPr>
          <p:nvPr>
            <p:ph type="ftr" sz="quarter" idx="11"/>
          </p:nvPr>
        </p:nvSpPr>
        <p:spPr>
          <a:xfrm>
            <a:off x="2724151" y="6236208"/>
            <a:ext cx="4425891" cy="320040"/>
          </a:xfrm>
        </p:spPr>
        <p:txBody>
          <a:bodyPr vert="horz" lIns="91440" tIns="45720" rIns="91440" bIns="45720" rtlCol="0" anchor="ctr">
            <a:normAutofit/>
          </a:bodyPr>
          <a:lstStyle/>
          <a:p>
            <a:pPr>
              <a:spcAft>
                <a:spcPts val="600"/>
              </a:spcAft>
            </a:pPr>
            <a:r>
              <a:rPr lang="en-US">
                <a:solidFill>
                  <a:schemeClr val="tx1">
                    <a:alpha val="70000"/>
                  </a:schemeClr>
                </a:solidFill>
              </a:rPr>
              <a:t>Suzy Goodleaf, M.Ed. Trauma Informed Practice </a:t>
            </a:r>
          </a:p>
        </p:txBody>
      </p:sp>
      <p:sp>
        <p:nvSpPr>
          <p:cNvPr id="6" name="Slide Number Placeholder 5">
            <a:extLst>
              <a:ext uri="{FF2B5EF4-FFF2-40B4-BE49-F238E27FC236}">
                <a16:creationId xmlns:a16="http://schemas.microsoft.com/office/drawing/2014/main" id="{55DFD81D-8057-D345-B4D9-9267CDB6B38F}"/>
              </a:ext>
            </a:extLst>
          </p:cNvPr>
          <p:cNvSpPr>
            <a:spLocks noGrp="1"/>
          </p:cNvSpPr>
          <p:nvPr>
            <p:ph type="sldNum" sz="quarter" idx="12"/>
          </p:nvPr>
        </p:nvSpPr>
        <p:spPr>
          <a:xfrm>
            <a:off x="9593191" y="6217920"/>
            <a:ext cx="274320" cy="365760"/>
          </a:xfrm>
        </p:spPr>
        <p:txBody>
          <a:bodyPr vert="horz" lIns="18288" tIns="45720" rIns="18288" bIns="45720" rtlCol="0" anchor="ctr">
            <a:normAutofit/>
          </a:bodyPr>
          <a:lstStyle/>
          <a:p>
            <a:pPr>
              <a:lnSpc>
                <a:spcPct val="90000"/>
              </a:lnSpc>
              <a:spcAft>
                <a:spcPts val="600"/>
              </a:spcAft>
            </a:pPr>
            <a:fld id="{FDD2E482-FF63-9E4D-ABB4-C229ECE53DBE}" type="slidenum">
              <a:rPr lang="en-US" smtClean="0"/>
              <a:pPr>
                <a:lnSpc>
                  <a:spcPct val="90000"/>
                </a:lnSpc>
                <a:spcAft>
                  <a:spcPts val="600"/>
                </a:spcAft>
              </a:pPr>
              <a:t>24</a:t>
            </a:fld>
            <a:endParaRPr lang="en-US"/>
          </a:p>
        </p:txBody>
      </p:sp>
    </p:spTree>
    <p:extLst>
      <p:ext uri="{BB962C8B-B14F-4D97-AF65-F5344CB8AC3E}">
        <p14:creationId xmlns:p14="http://schemas.microsoft.com/office/powerpoint/2010/main" val="2953115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C57C4-04BE-F340-91BB-653F24CED162}"/>
              </a:ext>
            </a:extLst>
          </p:cNvPr>
          <p:cNvSpPr>
            <a:spLocks noGrp="1"/>
          </p:cNvSpPr>
          <p:nvPr>
            <p:ph type="title"/>
          </p:nvPr>
        </p:nvSpPr>
        <p:spPr>
          <a:xfrm>
            <a:off x="298853" y="1712620"/>
            <a:ext cx="3830321" cy="3432759"/>
          </a:xfrm>
        </p:spPr>
        <p:txBody>
          <a:bodyPr>
            <a:normAutofit/>
          </a:bodyPr>
          <a:lstStyle/>
          <a:p>
            <a:br>
              <a:rPr lang="en-US" sz="2400" b="1" dirty="0">
                <a:solidFill>
                  <a:srgbClr val="FFFFFF"/>
                </a:solidFill>
                <a:latin typeface="Garamond"/>
                <a:cs typeface="Garamond"/>
              </a:rPr>
            </a:br>
            <a:endParaRPr lang="en-US" sz="2400" dirty="0">
              <a:solidFill>
                <a:srgbClr val="FFFFFF"/>
              </a:solidFill>
            </a:endParaRPr>
          </a:p>
        </p:txBody>
      </p:sp>
      <p:sp>
        <p:nvSpPr>
          <p:cNvPr id="3" name="Content Placeholder 2">
            <a:extLst>
              <a:ext uri="{FF2B5EF4-FFF2-40B4-BE49-F238E27FC236}">
                <a16:creationId xmlns:a16="http://schemas.microsoft.com/office/drawing/2014/main" id="{0C072D4A-64CB-3048-9D0F-1A6372C17033}"/>
              </a:ext>
            </a:extLst>
          </p:cNvPr>
          <p:cNvSpPr>
            <a:spLocks noGrp="1"/>
          </p:cNvSpPr>
          <p:nvPr>
            <p:ph idx="1"/>
          </p:nvPr>
        </p:nvSpPr>
        <p:spPr>
          <a:xfrm>
            <a:off x="3708400" y="329184"/>
            <a:ext cx="7688258" cy="5703316"/>
          </a:xfrm>
        </p:spPr>
        <p:txBody>
          <a:bodyPr anchor="ctr">
            <a:normAutofit/>
          </a:bodyPr>
          <a:lstStyle/>
          <a:p>
            <a:pPr>
              <a:defRPr/>
            </a:pPr>
            <a:r>
              <a:rPr lang="fr-CA" sz="3200" cap="none">
                <a:solidFill>
                  <a:srgbClr val="000000"/>
                </a:solidFill>
                <a:latin typeface="Garamond"/>
                <a:cs typeface="Garamond"/>
              </a:rPr>
              <a:t>Cela provoque une crise dans le système humain: le cerveau s’adapte et se protège en divisant les informations. </a:t>
            </a:r>
          </a:p>
          <a:p>
            <a:pPr>
              <a:defRPr/>
            </a:pPr>
            <a:endParaRPr lang="fr-CA" sz="3200" cap="none">
              <a:solidFill>
                <a:srgbClr val="000000"/>
              </a:solidFill>
              <a:latin typeface="Garamond"/>
              <a:cs typeface="Garamond"/>
            </a:endParaRPr>
          </a:p>
          <a:p>
            <a:pPr>
              <a:defRPr/>
            </a:pPr>
            <a:r>
              <a:rPr lang="fr-CA" sz="3200" cap="none">
                <a:solidFill>
                  <a:srgbClr val="000000"/>
                </a:solidFill>
                <a:latin typeface="Garamond"/>
                <a:cs typeface="Garamond"/>
              </a:rPr>
              <a:t>La cognition de la mémoire de l'événement est contenue dans un composant du cerveau et les sensations physiques et les émotions sont contenues dans un autre composant.   </a:t>
            </a:r>
            <a:endParaRPr lang="fr-CA" sz="3200" cap="none">
              <a:solidFill>
                <a:srgbClr val="000000"/>
              </a:solidFill>
            </a:endParaRPr>
          </a:p>
        </p:txBody>
      </p:sp>
      <p:sp>
        <p:nvSpPr>
          <p:cNvPr id="4" name="TextBox 3">
            <a:extLst>
              <a:ext uri="{FF2B5EF4-FFF2-40B4-BE49-F238E27FC236}">
                <a16:creationId xmlns:a16="http://schemas.microsoft.com/office/drawing/2014/main" id="{37D16E5F-ED8B-214F-818F-7403700FAC40}"/>
              </a:ext>
            </a:extLst>
          </p:cNvPr>
          <p:cNvSpPr txBox="1"/>
          <p:nvPr/>
        </p:nvSpPr>
        <p:spPr>
          <a:xfrm>
            <a:off x="1016000" y="2438400"/>
            <a:ext cx="2692400" cy="707886"/>
          </a:xfrm>
          <a:prstGeom prst="rect">
            <a:avLst/>
          </a:prstGeom>
          <a:noFill/>
        </p:spPr>
        <p:txBody>
          <a:bodyPr wrap="square" rtlCol="0">
            <a:spAutoFit/>
          </a:bodyPr>
          <a:lstStyle/>
          <a:p>
            <a:r>
              <a:rPr lang="fr-CA" sz="4000" dirty="0"/>
              <a:t>Traumatisme</a:t>
            </a:r>
          </a:p>
        </p:txBody>
      </p:sp>
    </p:spTree>
    <p:extLst>
      <p:ext uri="{BB962C8B-B14F-4D97-AF65-F5344CB8AC3E}">
        <p14:creationId xmlns:p14="http://schemas.microsoft.com/office/powerpoint/2010/main" val="3732512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ft_right_brain.jpg"/>
          <p:cNvPicPr>
            <a:picLocks noGrp="1" noChangeAspect="1"/>
          </p:cNvPicPr>
          <p:nvPr>
            <p:ph idx="1"/>
          </p:nvPr>
        </p:nvPicPr>
        <p:blipFill rotWithShape="1">
          <a:blip r:embed="rId3" cstate="print"/>
          <a:srcRect l="-18941" r="-18941"/>
          <a:stretch/>
        </p:blipFill>
        <p:spPr>
          <a:xfrm>
            <a:off x="458181" y="515935"/>
            <a:ext cx="10066771" cy="6342065"/>
          </a:xfrm>
          <a:prstGeom prst="rect">
            <a:avLst/>
          </a:prstGeom>
        </p:spPr>
      </p:pic>
      <p:sp>
        <p:nvSpPr>
          <p:cNvPr id="3" name="Date Placeholder 2">
            <a:extLst>
              <a:ext uri="{FF2B5EF4-FFF2-40B4-BE49-F238E27FC236}">
                <a16:creationId xmlns:a16="http://schemas.microsoft.com/office/drawing/2014/main" id="{E7CFB74C-0038-8848-90E3-4C4CCE1E25F1}"/>
              </a:ext>
            </a:extLst>
          </p:cNvPr>
          <p:cNvSpPr>
            <a:spLocks noGrp="1"/>
          </p:cNvSpPr>
          <p:nvPr>
            <p:ph type="dt" sz="half" idx="10"/>
          </p:nvPr>
        </p:nvSpPr>
        <p:spPr/>
        <p:txBody>
          <a:bodyPr/>
          <a:lstStyle/>
          <a:p>
            <a:fld id="{2951D310-9F7E-E64E-9631-3441785BF7C2}" type="datetime1">
              <a:rPr lang="en-CA" smtClean="0"/>
              <a:t>28/08/2019</a:t>
            </a:fld>
            <a:endParaRPr lang="en-US"/>
          </a:p>
        </p:txBody>
      </p:sp>
      <p:sp>
        <p:nvSpPr>
          <p:cNvPr id="7" name="Footer Placeholder 6">
            <a:extLst>
              <a:ext uri="{FF2B5EF4-FFF2-40B4-BE49-F238E27FC236}">
                <a16:creationId xmlns:a16="http://schemas.microsoft.com/office/drawing/2014/main" id="{A7F329CB-6A56-314D-A259-F90B18AFBB1C}"/>
              </a:ext>
            </a:extLst>
          </p:cNvPr>
          <p:cNvSpPr>
            <a:spLocks noGrp="1"/>
          </p:cNvSpPr>
          <p:nvPr>
            <p:ph type="ftr" sz="quarter" idx="11"/>
          </p:nvPr>
        </p:nvSpPr>
        <p:spPr/>
        <p:txBody>
          <a:bodyPr/>
          <a:lstStyle/>
          <a:p>
            <a:r>
              <a:rPr lang="en-CA"/>
              <a:t>Suzy Goodleaf, M.Ed. Trauma Informed Practice </a:t>
            </a:r>
            <a:endParaRPr lang="en-US"/>
          </a:p>
        </p:txBody>
      </p:sp>
      <p:sp>
        <p:nvSpPr>
          <p:cNvPr id="8" name="Slide Number Placeholder 7">
            <a:extLst>
              <a:ext uri="{FF2B5EF4-FFF2-40B4-BE49-F238E27FC236}">
                <a16:creationId xmlns:a16="http://schemas.microsoft.com/office/drawing/2014/main" id="{4239E95D-9579-AC42-93D4-2141E1B6369E}"/>
              </a:ext>
            </a:extLst>
          </p:cNvPr>
          <p:cNvSpPr>
            <a:spLocks noGrp="1"/>
          </p:cNvSpPr>
          <p:nvPr>
            <p:ph type="sldNum" sz="quarter" idx="12"/>
          </p:nvPr>
        </p:nvSpPr>
        <p:spPr/>
        <p:txBody>
          <a:bodyPr/>
          <a:lstStyle/>
          <a:p>
            <a:fld id="{FDD2E482-FF63-9E4D-ABB4-C229ECE53DBE}" type="slidenum">
              <a:rPr lang="en-US" smtClean="0"/>
              <a:t>26</a:t>
            </a:fld>
            <a:endParaRPr lang="en-US"/>
          </a:p>
        </p:txBody>
      </p:sp>
      <p:sp>
        <p:nvSpPr>
          <p:cNvPr id="5" name="Lightning Bolt 4"/>
          <p:cNvSpPr/>
          <p:nvPr/>
        </p:nvSpPr>
        <p:spPr>
          <a:xfrm rot="736211">
            <a:off x="3067618" y="-82948"/>
            <a:ext cx="3983472" cy="6592964"/>
          </a:xfrm>
          <a:prstGeom prst="lightningBol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598358">
            <a:off x="2134673" y="2961002"/>
            <a:ext cx="7268099" cy="1938992"/>
          </a:xfrm>
          <a:prstGeom prst="rect">
            <a:avLst/>
          </a:prstGeom>
          <a:noFill/>
        </p:spPr>
        <p:txBody>
          <a:bodyPr wrap="square" rtlCol="0">
            <a:spAutoFit/>
            <a:scene3d>
              <a:camera prst="orthographicFront"/>
              <a:lightRig rig="threePt" dir="t"/>
            </a:scene3d>
            <a:sp3d contourW="12700">
              <a:contourClr>
                <a:srgbClr val="008000"/>
              </a:contourClr>
            </a:sp3d>
          </a:bodyPr>
          <a:lstStyle/>
          <a:p>
            <a:r>
              <a:rPr lang="fr-CA" sz="4000" b="1" dirty="0">
                <a:solidFill>
                  <a:srgbClr val="0000FF"/>
                </a:solidFill>
                <a:latin typeface="Bangla MN"/>
                <a:cs typeface="Bangla MN"/>
              </a:rPr>
              <a:t>Le traumatisme crée un blocage dans la communication</a:t>
            </a:r>
            <a:endParaRPr lang="en-US" sz="4000" b="1" dirty="0">
              <a:solidFill>
                <a:srgbClr val="0000FF"/>
              </a:solidFill>
              <a:latin typeface="Bangla MN"/>
              <a:cs typeface="Bangla MN"/>
            </a:endParaRPr>
          </a:p>
        </p:txBody>
      </p:sp>
    </p:spTree>
    <p:extLst>
      <p:ext uri="{BB962C8B-B14F-4D97-AF65-F5344CB8AC3E}">
        <p14:creationId xmlns:p14="http://schemas.microsoft.com/office/powerpoint/2010/main" val="282651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1067" y="73055"/>
            <a:ext cx="8681177" cy="708249"/>
          </a:xfrm>
        </p:spPr>
        <p:txBody>
          <a:bodyPr>
            <a:normAutofit fontScale="90000"/>
          </a:bodyPr>
          <a:lstStyle/>
          <a:p>
            <a:r>
              <a:rPr lang="fr-CA" sz="3200" u="sng">
                <a:latin typeface="Garamond"/>
                <a:cs typeface="Garamond"/>
              </a:rPr>
              <a:t>Adaptation autonome à un monde menaçant</a:t>
            </a:r>
          </a:p>
        </p:txBody>
      </p:sp>
      <p:sp>
        <p:nvSpPr>
          <p:cNvPr id="3" name="Date Placeholder 2">
            <a:extLst>
              <a:ext uri="{FF2B5EF4-FFF2-40B4-BE49-F238E27FC236}">
                <a16:creationId xmlns:a16="http://schemas.microsoft.com/office/drawing/2014/main" id="{98F001A4-449A-8C4E-B5AA-F9AAC43F3903}"/>
              </a:ext>
            </a:extLst>
          </p:cNvPr>
          <p:cNvSpPr>
            <a:spLocks noGrp="1"/>
          </p:cNvSpPr>
          <p:nvPr>
            <p:ph type="dt" sz="half" idx="10"/>
          </p:nvPr>
        </p:nvSpPr>
        <p:spPr>
          <a:xfrm>
            <a:off x="9081748" y="6293875"/>
            <a:ext cx="2743200" cy="268599"/>
          </a:xfrm>
        </p:spPr>
        <p:txBody>
          <a:bodyPr/>
          <a:lstStyle/>
          <a:p>
            <a:fld id="{1E0A0309-3308-5848-B08F-F5A8B6D794A5}" type="datetime1">
              <a:rPr lang="en-CA" smtClean="0"/>
              <a:t>28/08/2019</a:t>
            </a:fld>
            <a:endParaRPr lang="en-US" dirty="0"/>
          </a:p>
        </p:txBody>
      </p:sp>
      <p:sp>
        <p:nvSpPr>
          <p:cNvPr id="24" name="Footer Placeholder 23"/>
          <p:cNvSpPr>
            <a:spLocks noGrp="1"/>
          </p:cNvSpPr>
          <p:nvPr>
            <p:ph type="ftr" sz="quarter" idx="11"/>
          </p:nvPr>
        </p:nvSpPr>
        <p:spPr>
          <a:xfrm>
            <a:off x="275683" y="6308563"/>
            <a:ext cx="6870660" cy="365125"/>
          </a:xfrm>
        </p:spPr>
        <p:txBody>
          <a:bodyPr/>
          <a:lstStyle/>
          <a:p>
            <a:r>
              <a:rPr lang="en-CA" dirty="0"/>
              <a:t>Suzy Goodleaf, M.Ed. Trauma Informed Practice </a:t>
            </a:r>
            <a:endParaRPr lang="en-US" dirty="0"/>
          </a:p>
        </p:txBody>
      </p:sp>
      <p:sp>
        <p:nvSpPr>
          <p:cNvPr id="25" name="Slide Number Placeholder 24"/>
          <p:cNvSpPr>
            <a:spLocks noGrp="1"/>
          </p:cNvSpPr>
          <p:nvPr>
            <p:ph type="sldNum" sz="quarter" idx="12"/>
          </p:nvPr>
        </p:nvSpPr>
        <p:spPr/>
        <p:txBody>
          <a:bodyPr/>
          <a:lstStyle/>
          <a:p>
            <a:fld id="{09608920-7DCD-154F-A4C9-6C1EFCC1AECA}" type="slidenum">
              <a:rPr lang="en-US" smtClean="0"/>
              <a:t>27</a:t>
            </a:fld>
            <a:endParaRPr lang="en-US"/>
          </a:p>
        </p:txBody>
      </p:sp>
      <p:sp>
        <p:nvSpPr>
          <p:cNvPr id="4" name="TextBox 3"/>
          <p:cNvSpPr txBox="1"/>
          <p:nvPr/>
        </p:nvSpPr>
        <p:spPr>
          <a:xfrm>
            <a:off x="657726" y="1026373"/>
            <a:ext cx="9669039" cy="1323439"/>
          </a:xfrm>
          <a:prstGeom prst="rect">
            <a:avLst/>
          </a:prstGeom>
          <a:noFill/>
        </p:spPr>
        <p:txBody>
          <a:bodyPr wrap="square" rtlCol="0">
            <a:spAutoFit/>
          </a:bodyPr>
          <a:lstStyle/>
          <a:p>
            <a:r>
              <a:rPr lang="fr-CA" sz="2000" b="1" u="sng">
                <a:solidFill>
                  <a:srgbClr val="000000"/>
                </a:solidFill>
                <a:latin typeface="Garamond"/>
                <a:cs typeface="Garamond"/>
              </a:rPr>
              <a:t>Symptômes liés à l'hypersensibilité</a:t>
            </a:r>
          </a:p>
          <a:p>
            <a:r>
              <a:rPr lang="fr-CA" sz="2000">
                <a:solidFill>
                  <a:srgbClr val="000000"/>
                </a:solidFill>
                <a:latin typeface="Garamond"/>
                <a:cs typeface="Garamond"/>
              </a:rPr>
              <a:t>Impulsivité; Prise de risque; Mauvais jugement; Pensées qui défilent; Hyper vigilance perceptuelle et musculaire; Paranoïa post-traumatique; États de terreur figé; Images intrusives; sensations; émotions; Comportement destructif et de dépendance</a:t>
            </a:r>
          </a:p>
        </p:txBody>
      </p:sp>
      <p:cxnSp>
        <p:nvCxnSpPr>
          <p:cNvPr id="6" name="Straight Connector 5"/>
          <p:cNvCxnSpPr/>
          <p:nvPr/>
        </p:nvCxnSpPr>
        <p:spPr>
          <a:xfrm>
            <a:off x="2881640" y="2627866"/>
            <a:ext cx="6540032"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881640" y="4613365"/>
            <a:ext cx="6540032"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7" name="Freeform 16"/>
          <p:cNvSpPr/>
          <p:nvPr/>
        </p:nvSpPr>
        <p:spPr>
          <a:xfrm>
            <a:off x="2852445" y="1612155"/>
            <a:ext cx="4671451" cy="3792398"/>
          </a:xfrm>
          <a:custGeom>
            <a:avLst/>
            <a:gdLst>
              <a:gd name="connsiteX0" fmla="*/ 0 w 4671451"/>
              <a:gd name="connsiteY0" fmla="*/ 2534033 h 3792398"/>
              <a:gd name="connsiteX1" fmla="*/ 394153 w 4671451"/>
              <a:gd name="connsiteY1" fmla="*/ 1920865 h 3792398"/>
              <a:gd name="connsiteX2" fmla="*/ 759111 w 4671451"/>
              <a:gd name="connsiteY2" fmla="*/ 1614280 h 3792398"/>
              <a:gd name="connsiteX3" fmla="*/ 963487 w 4671451"/>
              <a:gd name="connsiteY3" fmla="*/ 1176303 h 3792398"/>
              <a:gd name="connsiteX4" fmla="*/ 1080273 w 4671451"/>
              <a:gd name="connsiteY4" fmla="*/ 592332 h 3792398"/>
              <a:gd name="connsiteX5" fmla="*/ 1226256 w 4671451"/>
              <a:gd name="connsiteY5" fmla="*/ 1103306 h 3792398"/>
              <a:gd name="connsiteX6" fmla="*/ 1270051 w 4671451"/>
              <a:gd name="connsiteY6" fmla="*/ 1205501 h 3792398"/>
              <a:gd name="connsiteX7" fmla="*/ 1605811 w 4671451"/>
              <a:gd name="connsiteY7" fmla="*/ 329546 h 3792398"/>
              <a:gd name="connsiteX8" fmla="*/ 1620409 w 4671451"/>
              <a:gd name="connsiteY8" fmla="*/ 2008460 h 3792398"/>
              <a:gd name="connsiteX9" fmla="*/ 1868580 w 4671451"/>
              <a:gd name="connsiteY9" fmla="*/ 2388041 h 3792398"/>
              <a:gd name="connsiteX10" fmla="*/ 2072956 w 4671451"/>
              <a:gd name="connsiteY10" fmla="*/ 2899015 h 3792398"/>
              <a:gd name="connsiteX11" fmla="*/ 2248136 w 4671451"/>
              <a:gd name="connsiteY11" fmla="*/ 3555981 h 3792398"/>
              <a:gd name="connsiteX12" fmla="*/ 2554699 w 4671451"/>
              <a:gd name="connsiteY12" fmla="*/ 3658176 h 3792398"/>
              <a:gd name="connsiteX13" fmla="*/ 2656887 w 4671451"/>
              <a:gd name="connsiteY13" fmla="*/ 3278595 h 3792398"/>
              <a:gd name="connsiteX14" fmla="*/ 2890460 w 4671451"/>
              <a:gd name="connsiteY14" fmla="*/ 3789569 h 3792398"/>
              <a:gd name="connsiteX15" fmla="*/ 3007246 w 4671451"/>
              <a:gd name="connsiteY15" fmla="*/ 3001210 h 3792398"/>
              <a:gd name="connsiteX16" fmla="*/ 3051041 w 4671451"/>
              <a:gd name="connsiteY16" fmla="*/ 1599681 h 3792398"/>
              <a:gd name="connsiteX17" fmla="*/ 3240819 w 4671451"/>
              <a:gd name="connsiteY17" fmla="*/ 577733 h 3792398"/>
              <a:gd name="connsiteX18" fmla="*/ 3488990 w 4671451"/>
              <a:gd name="connsiteY18" fmla="*/ 1074108 h 3792398"/>
              <a:gd name="connsiteX19" fmla="*/ 3722562 w 4671451"/>
              <a:gd name="connsiteY19" fmla="*/ 1453689 h 3792398"/>
              <a:gd name="connsiteX20" fmla="*/ 3737160 w 4671451"/>
              <a:gd name="connsiteY20" fmla="*/ 898917 h 3792398"/>
              <a:gd name="connsiteX21" fmla="*/ 3766357 w 4671451"/>
              <a:gd name="connsiteY21" fmla="*/ 519336 h 3792398"/>
              <a:gd name="connsiteX22" fmla="*/ 3810152 w 4671451"/>
              <a:gd name="connsiteY22" fmla="*/ 95958 h 3792398"/>
              <a:gd name="connsiteX23" fmla="*/ 4029126 w 4671451"/>
              <a:gd name="connsiteY23" fmla="*/ 2504835 h 3792398"/>
              <a:gd name="connsiteX24" fmla="*/ 4408682 w 4671451"/>
              <a:gd name="connsiteY24" fmla="*/ 2519434 h 3792398"/>
              <a:gd name="connsiteX25" fmla="*/ 4583861 w 4671451"/>
              <a:gd name="connsiteY25" fmla="*/ 3220198 h 3792398"/>
              <a:gd name="connsiteX26" fmla="*/ 4656852 w 4671451"/>
              <a:gd name="connsiteY26" fmla="*/ 3672775 h 3792398"/>
              <a:gd name="connsiteX27" fmla="*/ 4671451 w 4671451"/>
              <a:gd name="connsiteY27" fmla="*/ 3658176 h 379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671451" h="3792398">
                <a:moveTo>
                  <a:pt x="0" y="2534033"/>
                </a:moveTo>
                <a:cubicBezTo>
                  <a:pt x="133817" y="2304095"/>
                  <a:pt x="267635" y="2074157"/>
                  <a:pt x="394153" y="1920865"/>
                </a:cubicBezTo>
                <a:cubicBezTo>
                  <a:pt x="520671" y="1767573"/>
                  <a:pt x="664222" y="1738374"/>
                  <a:pt x="759111" y="1614280"/>
                </a:cubicBezTo>
                <a:cubicBezTo>
                  <a:pt x="854000" y="1490186"/>
                  <a:pt x="909960" y="1346628"/>
                  <a:pt x="963487" y="1176303"/>
                </a:cubicBezTo>
                <a:cubicBezTo>
                  <a:pt x="1017014" y="1005978"/>
                  <a:pt x="1036478" y="604498"/>
                  <a:pt x="1080273" y="592332"/>
                </a:cubicBezTo>
                <a:cubicBezTo>
                  <a:pt x="1124068" y="580166"/>
                  <a:pt x="1194626" y="1001111"/>
                  <a:pt x="1226256" y="1103306"/>
                </a:cubicBezTo>
                <a:cubicBezTo>
                  <a:pt x="1257886" y="1205501"/>
                  <a:pt x="1206792" y="1334461"/>
                  <a:pt x="1270051" y="1205501"/>
                </a:cubicBezTo>
                <a:cubicBezTo>
                  <a:pt x="1333310" y="1076541"/>
                  <a:pt x="1547418" y="195719"/>
                  <a:pt x="1605811" y="329546"/>
                </a:cubicBezTo>
                <a:cubicBezTo>
                  <a:pt x="1664204" y="463373"/>
                  <a:pt x="1576614" y="1665377"/>
                  <a:pt x="1620409" y="2008460"/>
                </a:cubicBezTo>
                <a:cubicBezTo>
                  <a:pt x="1664204" y="2351542"/>
                  <a:pt x="1793156" y="2239615"/>
                  <a:pt x="1868580" y="2388041"/>
                </a:cubicBezTo>
                <a:cubicBezTo>
                  <a:pt x="1944004" y="2536467"/>
                  <a:pt x="2009697" y="2704358"/>
                  <a:pt x="2072956" y="2899015"/>
                </a:cubicBezTo>
                <a:cubicBezTo>
                  <a:pt x="2136215" y="3093672"/>
                  <a:pt x="2167846" y="3429454"/>
                  <a:pt x="2248136" y="3555981"/>
                </a:cubicBezTo>
                <a:cubicBezTo>
                  <a:pt x="2328426" y="3682508"/>
                  <a:pt x="2486574" y="3704407"/>
                  <a:pt x="2554699" y="3658176"/>
                </a:cubicBezTo>
                <a:cubicBezTo>
                  <a:pt x="2622824" y="3611945"/>
                  <a:pt x="2600927" y="3256696"/>
                  <a:pt x="2656887" y="3278595"/>
                </a:cubicBezTo>
                <a:cubicBezTo>
                  <a:pt x="2712847" y="3300494"/>
                  <a:pt x="2832067" y="3835800"/>
                  <a:pt x="2890460" y="3789569"/>
                </a:cubicBezTo>
                <a:cubicBezTo>
                  <a:pt x="2948853" y="3743338"/>
                  <a:pt x="2980483" y="3366191"/>
                  <a:pt x="3007246" y="3001210"/>
                </a:cubicBezTo>
                <a:cubicBezTo>
                  <a:pt x="3034010" y="2636229"/>
                  <a:pt x="3012112" y="2003594"/>
                  <a:pt x="3051041" y="1599681"/>
                </a:cubicBezTo>
                <a:cubicBezTo>
                  <a:pt x="3089970" y="1195768"/>
                  <a:pt x="3167828" y="665328"/>
                  <a:pt x="3240819" y="577733"/>
                </a:cubicBezTo>
                <a:cubicBezTo>
                  <a:pt x="3313811" y="490137"/>
                  <a:pt x="3408700" y="928115"/>
                  <a:pt x="3488990" y="1074108"/>
                </a:cubicBezTo>
                <a:cubicBezTo>
                  <a:pt x="3569281" y="1220101"/>
                  <a:pt x="3681200" y="1482887"/>
                  <a:pt x="3722562" y="1453689"/>
                </a:cubicBezTo>
                <a:cubicBezTo>
                  <a:pt x="3763924" y="1424490"/>
                  <a:pt x="3729861" y="1054642"/>
                  <a:pt x="3737160" y="898917"/>
                </a:cubicBezTo>
                <a:cubicBezTo>
                  <a:pt x="3744459" y="743191"/>
                  <a:pt x="3754192" y="653162"/>
                  <a:pt x="3766357" y="519336"/>
                </a:cubicBezTo>
                <a:cubicBezTo>
                  <a:pt x="3778522" y="385510"/>
                  <a:pt x="3766357" y="-234958"/>
                  <a:pt x="3810152" y="95958"/>
                </a:cubicBezTo>
                <a:cubicBezTo>
                  <a:pt x="3853947" y="426874"/>
                  <a:pt x="3929371" y="2100922"/>
                  <a:pt x="4029126" y="2504835"/>
                </a:cubicBezTo>
                <a:cubicBezTo>
                  <a:pt x="4128881" y="2908748"/>
                  <a:pt x="4316226" y="2400207"/>
                  <a:pt x="4408682" y="2519434"/>
                </a:cubicBezTo>
                <a:cubicBezTo>
                  <a:pt x="4501138" y="2638661"/>
                  <a:pt x="4542499" y="3027974"/>
                  <a:pt x="4583861" y="3220198"/>
                </a:cubicBezTo>
                <a:cubicBezTo>
                  <a:pt x="4625223" y="3412422"/>
                  <a:pt x="4642254" y="3599779"/>
                  <a:pt x="4656852" y="3672775"/>
                </a:cubicBezTo>
                <a:cubicBezTo>
                  <a:pt x="4671450" y="3745771"/>
                  <a:pt x="4671451" y="3658176"/>
                  <a:pt x="4671451" y="3658176"/>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dirty="0">
              <a:highlight>
                <a:srgbClr val="FFFF00"/>
              </a:highlight>
            </a:endParaRPr>
          </a:p>
        </p:txBody>
      </p:sp>
      <p:sp>
        <p:nvSpPr>
          <p:cNvPr id="18" name="TextBox 17"/>
          <p:cNvSpPr txBox="1"/>
          <p:nvPr/>
        </p:nvSpPr>
        <p:spPr>
          <a:xfrm>
            <a:off x="7202733" y="2951371"/>
            <a:ext cx="3124033" cy="1200329"/>
          </a:xfrm>
          <a:prstGeom prst="rect">
            <a:avLst/>
          </a:prstGeom>
          <a:noFill/>
        </p:spPr>
        <p:txBody>
          <a:bodyPr wrap="square" rtlCol="0">
            <a:spAutoFit/>
          </a:bodyPr>
          <a:lstStyle/>
          <a:p>
            <a:r>
              <a:rPr lang="fr-CA">
                <a:solidFill>
                  <a:srgbClr val="1D2C64"/>
                </a:solidFill>
              </a:rPr>
              <a:t>ZONE d’éveil OPTIMALE</a:t>
            </a:r>
          </a:p>
          <a:p>
            <a:r>
              <a:rPr lang="fr-CA">
                <a:solidFill>
                  <a:srgbClr val="1D2C64"/>
                </a:solidFill>
              </a:rPr>
              <a:t>Les sentiments peuvent être tolérés; capable de penser et de ressentir</a:t>
            </a:r>
          </a:p>
        </p:txBody>
      </p:sp>
      <p:sp>
        <p:nvSpPr>
          <p:cNvPr id="19" name="TextBox 18"/>
          <p:cNvSpPr txBox="1"/>
          <p:nvPr/>
        </p:nvSpPr>
        <p:spPr>
          <a:xfrm>
            <a:off x="1811067" y="2258534"/>
            <a:ext cx="1744388" cy="369332"/>
          </a:xfrm>
          <a:prstGeom prst="rect">
            <a:avLst/>
          </a:prstGeom>
          <a:noFill/>
        </p:spPr>
        <p:txBody>
          <a:bodyPr wrap="none" rtlCol="0">
            <a:spAutoFit/>
          </a:bodyPr>
          <a:lstStyle/>
          <a:p>
            <a:r>
              <a:rPr lang="fr-CA" b="1" u="sng" dirty="0">
                <a:solidFill>
                  <a:srgbClr val="000000"/>
                </a:solidFill>
              </a:rPr>
              <a:t>Hyper excitation</a:t>
            </a:r>
            <a:endParaRPr lang="fr-CA" b="1" dirty="0"/>
          </a:p>
        </p:txBody>
      </p:sp>
      <p:sp>
        <p:nvSpPr>
          <p:cNvPr id="20" name="TextBox 19"/>
          <p:cNvSpPr txBox="1"/>
          <p:nvPr/>
        </p:nvSpPr>
        <p:spPr>
          <a:xfrm>
            <a:off x="1858622" y="4253132"/>
            <a:ext cx="1739772" cy="369332"/>
          </a:xfrm>
          <a:prstGeom prst="rect">
            <a:avLst/>
          </a:prstGeom>
          <a:noFill/>
        </p:spPr>
        <p:txBody>
          <a:bodyPr wrap="none" rtlCol="0">
            <a:spAutoFit/>
          </a:bodyPr>
          <a:lstStyle/>
          <a:p>
            <a:r>
              <a:rPr lang="fr-CA" b="1" u="sng"/>
              <a:t>Hypo excitation</a:t>
            </a:r>
          </a:p>
        </p:txBody>
      </p:sp>
      <p:sp>
        <p:nvSpPr>
          <p:cNvPr id="21" name="TextBox 20"/>
          <p:cNvSpPr txBox="1"/>
          <p:nvPr/>
        </p:nvSpPr>
        <p:spPr>
          <a:xfrm>
            <a:off x="696622" y="5462877"/>
            <a:ext cx="9795622" cy="1015663"/>
          </a:xfrm>
          <a:prstGeom prst="rect">
            <a:avLst/>
          </a:prstGeom>
          <a:noFill/>
          <a:ln>
            <a:solidFill>
              <a:schemeClr val="bg2">
                <a:lumMod val="60000"/>
                <a:lumOff val="40000"/>
              </a:schemeClr>
            </a:solidFill>
          </a:ln>
        </p:spPr>
        <p:txBody>
          <a:bodyPr wrap="square" rtlCol="0">
            <a:spAutoFit/>
          </a:bodyPr>
          <a:lstStyle/>
          <a:p>
            <a:r>
              <a:rPr lang="fr-CA" sz="2000" b="1" u="sng" dirty="0">
                <a:solidFill>
                  <a:srgbClr val="000000"/>
                </a:solidFill>
                <a:latin typeface="Garamond"/>
                <a:cs typeface="Garamond"/>
              </a:rPr>
              <a:t>Symptômes liés à l’hypo excitation; </a:t>
            </a:r>
            <a:r>
              <a:rPr lang="fr-CA" sz="2000" dirty="0">
                <a:solidFill>
                  <a:srgbClr val="000000"/>
                </a:solidFill>
                <a:latin typeface="Garamond"/>
                <a:cs typeface="Garamond"/>
              </a:rPr>
              <a:t>Effet plat; Engourdi;</a:t>
            </a:r>
          </a:p>
          <a:p>
            <a:r>
              <a:rPr lang="fr-CA" sz="2000" dirty="0">
                <a:solidFill>
                  <a:srgbClr val="000000"/>
                </a:solidFill>
                <a:latin typeface="Garamond"/>
                <a:cs typeface="Garamond"/>
              </a:rPr>
              <a:t>Se sent mort ou vide; « pas là »; fonctionnement cognitif lent; préoccupé par la honte, le désespoir et le dégoût de soi; réactions défensives désactivées; agi en victime</a:t>
            </a:r>
          </a:p>
        </p:txBody>
      </p:sp>
      <p:sp>
        <p:nvSpPr>
          <p:cNvPr id="22" name="TextBox 21"/>
          <p:cNvSpPr txBox="1"/>
          <p:nvPr/>
        </p:nvSpPr>
        <p:spPr>
          <a:xfrm>
            <a:off x="2073276" y="5693711"/>
            <a:ext cx="3275475" cy="1200329"/>
          </a:xfrm>
          <a:prstGeom prst="rect">
            <a:avLst/>
          </a:prstGeom>
          <a:noFill/>
        </p:spPr>
        <p:txBody>
          <a:bodyPr wrap="square" rtlCol="0">
            <a:spAutoFit/>
          </a:bodyPr>
          <a:lstStyle/>
          <a:p>
            <a:endParaRPr lang="fr-CA" dirty="0">
              <a:solidFill>
                <a:srgbClr val="105CA4"/>
              </a:solidFill>
            </a:endParaRPr>
          </a:p>
          <a:p>
            <a:endParaRPr lang="fr-CA" dirty="0">
              <a:solidFill>
                <a:srgbClr val="105CA4"/>
              </a:solidFill>
            </a:endParaRPr>
          </a:p>
          <a:p>
            <a:endParaRPr lang="fr-CA" dirty="0"/>
          </a:p>
          <a:p>
            <a:r>
              <a:rPr lang="en-US" dirty="0"/>
              <a:t>Ogden et Minton(2000);  </a:t>
            </a:r>
          </a:p>
        </p:txBody>
      </p:sp>
    </p:spTree>
    <p:extLst>
      <p:ext uri="{BB962C8B-B14F-4D97-AF65-F5344CB8AC3E}">
        <p14:creationId xmlns:p14="http://schemas.microsoft.com/office/powerpoint/2010/main" val="1167594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ht 2.png"/>
          <p:cNvPicPr>
            <a:picLocks noGrp="1" noChangeAspect="1"/>
          </p:cNvPicPr>
          <p:nvPr>
            <p:ph idx="1"/>
          </p:nvPr>
        </p:nvPicPr>
        <p:blipFill>
          <a:blip r:embed="rId3">
            <a:extLst>
              <a:ext uri="{28A0092B-C50C-407E-A947-70E740481C1C}">
                <a14:useLocalDpi xmlns:a14="http://schemas.microsoft.com/office/drawing/2010/main" val="0"/>
              </a:ext>
            </a:extLst>
          </a:blip>
          <a:srcRect l="-25732" r="-25732"/>
          <a:stretch>
            <a:fillRect/>
          </a:stretch>
        </p:blipFill>
        <p:spPr>
          <a:xfrm>
            <a:off x="1347537" y="249849"/>
            <a:ext cx="9381918" cy="6302357"/>
          </a:xfrm>
          <a:noFill/>
        </p:spPr>
      </p:pic>
      <p:sp>
        <p:nvSpPr>
          <p:cNvPr id="2" name="Date Placeholder 1">
            <a:extLst>
              <a:ext uri="{FF2B5EF4-FFF2-40B4-BE49-F238E27FC236}">
                <a16:creationId xmlns:a16="http://schemas.microsoft.com/office/drawing/2014/main" id="{B4E500F9-60AE-CC4F-960B-71AB45F03128}"/>
              </a:ext>
            </a:extLst>
          </p:cNvPr>
          <p:cNvSpPr>
            <a:spLocks noGrp="1"/>
          </p:cNvSpPr>
          <p:nvPr>
            <p:ph type="dt" sz="half" idx="10"/>
          </p:nvPr>
        </p:nvSpPr>
        <p:spPr>
          <a:xfrm>
            <a:off x="8250421" y="6484686"/>
            <a:ext cx="2743200" cy="365125"/>
          </a:xfrm>
        </p:spPr>
        <p:txBody>
          <a:bodyPr/>
          <a:lstStyle/>
          <a:p>
            <a:fld id="{AB5E1E29-17F2-C045-84F6-1D8E6A8222B6}" type="datetime1">
              <a:rPr lang="en-CA" smtClean="0"/>
              <a:t>28/08/2019</a:t>
            </a:fld>
            <a:endParaRPr lang="en-US" dirty="0"/>
          </a:p>
        </p:txBody>
      </p:sp>
      <p:sp>
        <p:nvSpPr>
          <p:cNvPr id="5" name="Footer Placeholder 4"/>
          <p:cNvSpPr>
            <a:spLocks noGrp="1"/>
          </p:cNvSpPr>
          <p:nvPr>
            <p:ph type="ftr" sz="quarter" idx="11"/>
          </p:nvPr>
        </p:nvSpPr>
        <p:spPr>
          <a:xfrm>
            <a:off x="680321" y="6492875"/>
            <a:ext cx="6870660" cy="365125"/>
          </a:xfrm>
        </p:spPr>
        <p:txBody>
          <a:bodyPr/>
          <a:lstStyle/>
          <a:p>
            <a:r>
              <a:rPr lang="en-CA" dirty="0"/>
              <a:t>Suzy Goodleaf, M.Ed. Trauma Informed Practice </a:t>
            </a:r>
            <a:endParaRPr lang="en-US" dirty="0"/>
          </a:p>
        </p:txBody>
      </p:sp>
      <p:sp>
        <p:nvSpPr>
          <p:cNvPr id="6" name="Slide Number Placeholder 5"/>
          <p:cNvSpPr>
            <a:spLocks noGrp="1"/>
          </p:cNvSpPr>
          <p:nvPr>
            <p:ph type="sldNum" sz="quarter" idx="12"/>
          </p:nvPr>
        </p:nvSpPr>
        <p:spPr/>
        <p:txBody>
          <a:bodyPr/>
          <a:lstStyle/>
          <a:p>
            <a:fld id="{09608920-7DCD-154F-A4C9-6C1EFCC1AECA}" type="slidenum">
              <a:rPr lang="en-US" smtClean="0"/>
              <a:t>28</a:t>
            </a:fld>
            <a:endParaRPr lang="en-US"/>
          </a:p>
        </p:txBody>
      </p:sp>
    </p:spTree>
    <p:extLst>
      <p:ext uri="{BB962C8B-B14F-4D97-AF65-F5344CB8AC3E}">
        <p14:creationId xmlns:p14="http://schemas.microsoft.com/office/powerpoint/2010/main" val="2428519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0D54B-E61D-BD4C-BDC8-A0A13FF883E4}"/>
              </a:ext>
            </a:extLst>
          </p:cNvPr>
          <p:cNvSpPr>
            <a:spLocks noGrp="1"/>
          </p:cNvSpPr>
          <p:nvPr>
            <p:ph type="title"/>
          </p:nvPr>
        </p:nvSpPr>
        <p:spPr/>
        <p:txBody>
          <a:bodyPr>
            <a:normAutofit/>
          </a:bodyPr>
          <a:lstStyle/>
          <a:p>
            <a:r>
              <a:rPr lang="fr-CA" dirty="0"/>
              <a:t>la fenêtre de la tolérance</a:t>
            </a:r>
            <a:endParaRPr lang="en-US" dirty="0"/>
          </a:p>
        </p:txBody>
      </p:sp>
      <p:sp>
        <p:nvSpPr>
          <p:cNvPr id="3" name="Content Placeholder 2">
            <a:extLst>
              <a:ext uri="{FF2B5EF4-FFF2-40B4-BE49-F238E27FC236}">
                <a16:creationId xmlns:a16="http://schemas.microsoft.com/office/drawing/2014/main" id="{18A33935-DD2B-3643-8A64-B1471B033918}"/>
              </a:ext>
            </a:extLst>
          </p:cNvPr>
          <p:cNvSpPr>
            <a:spLocks noGrp="1"/>
          </p:cNvSpPr>
          <p:nvPr>
            <p:ph idx="1"/>
          </p:nvPr>
        </p:nvSpPr>
        <p:spPr/>
        <p:txBody>
          <a:bodyPr/>
          <a:lstStyle/>
          <a:p>
            <a:r>
              <a:rPr lang="en-US" dirty="0"/>
              <a:t>https://</a:t>
            </a:r>
            <a:r>
              <a:rPr lang="en-US" dirty="0" err="1"/>
              <a:t>www.youtube.com</a:t>
            </a:r>
            <a:r>
              <a:rPr lang="en-US" dirty="0"/>
              <a:t>/</a:t>
            </a:r>
            <a:r>
              <a:rPr lang="en-US" dirty="0" err="1"/>
              <a:t>watch?v</a:t>
            </a:r>
            <a:r>
              <a:rPr lang="en-US" dirty="0"/>
              <a:t>=</a:t>
            </a:r>
            <a:r>
              <a:rPr lang="en-US" dirty="0">
                <a:hlinkClick r:id="rId3"/>
              </a:rPr>
              <a:t>Wcm-1FBrDvU</a:t>
            </a:r>
            <a:r>
              <a:rPr lang="en-US" dirty="0"/>
              <a:t>&amp;t=</a:t>
            </a:r>
            <a:r>
              <a:rPr lang="en-US" dirty="0">
                <a:hlinkClick r:id="rId3"/>
              </a:rPr>
              <a:t>102s</a:t>
            </a:r>
            <a:endParaRPr lang="en-US" dirty="0"/>
          </a:p>
        </p:txBody>
      </p:sp>
    </p:spTree>
    <p:extLst>
      <p:ext uri="{BB962C8B-B14F-4D97-AF65-F5344CB8AC3E}">
        <p14:creationId xmlns:p14="http://schemas.microsoft.com/office/powerpoint/2010/main" val="4201704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750" y="-177382"/>
            <a:ext cx="10364451" cy="1596177"/>
          </a:xfrm>
        </p:spPr>
        <p:txBody>
          <a:bodyPr>
            <a:normAutofit/>
          </a:bodyPr>
          <a:lstStyle/>
          <a:p>
            <a:r>
              <a:rPr lang="fr-CA" u="sng" dirty="0">
                <a:cs typeface="Apple Chancery"/>
              </a:rPr>
              <a:t>Une perspective de la psychologie autochtone</a:t>
            </a:r>
            <a:endParaRPr lang="en-US" u="sng" dirty="0">
              <a:cs typeface="Apple Chancery"/>
            </a:endParaRPr>
          </a:p>
        </p:txBody>
      </p:sp>
      <p:sp>
        <p:nvSpPr>
          <p:cNvPr id="3" name="Content Placeholder 2"/>
          <p:cNvSpPr>
            <a:spLocks noGrp="1"/>
          </p:cNvSpPr>
          <p:nvPr>
            <p:ph sz="quarter" idx="13"/>
          </p:nvPr>
        </p:nvSpPr>
        <p:spPr>
          <a:xfrm>
            <a:off x="552448" y="1003615"/>
            <a:ext cx="5619751" cy="3424107"/>
          </a:xfrm>
        </p:spPr>
        <p:txBody>
          <a:bodyPr>
            <a:normAutofit fontScale="25000" lnSpcReduction="20000"/>
          </a:bodyPr>
          <a:lstStyle/>
          <a:p>
            <a:endParaRPr lang="fr-CA"/>
          </a:p>
          <a:p>
            <a:r>
              <a:rPr lang="fr-CA" sz="9600">
                <a:latin typeface="Calibri Light" panose="020F0302020204030204" pitchFamily="34" charset="0"/>
                <a:cs typeface="Calibri Light" panose="020F0302020204030204" pitchFamily="34" charset="0"/>
              </a:rPr>
              <a:t>Il y a une interconnexion entre tous les êtres vivants et nous ressentons les effets de chacun sur l'autre</a:t>
            </a:r>
          </a:p>
          <a:p>
            <a:r>
              <a:rPr lang="fr-CA" sz="9600">
                <a:latin typeface="Calibri Light" panose="020F0302020204030204" pitchFamily="34" charset="0"/>
                <a:cs typeface="Calibri Light" panose="020F0302020204030204" pitchFamily="34" charset="0"/>
              </a:rPr>
              <a:t>Le Physique, l’affectif, le Mental et l’Esprit travaillent ensemble pour former une entité fonctionnelle.</a:t>
            </a:r>
          </a:p>
          <a:p>
            <a:r>
              <a:rPr lang="fr-CA" sz="9600">
                <a:latin typeface="Calibri Light" panose="020F0302020204030204" pitchFamily="34" charset="0"/>
                <a:cs typeface="Calibri Light" panose="020F0302020204030204" pitchFamily="34" charset="0"/>
              </a:rPr>
              <a:t>Nous comprenons que nous faisons partie d’un tout, </a:t>
            </a:r>
          </a:p>
          <a:p>
            <a:r>
              <a:rPr lang="fr-CA" sz="9600">
                <a:latin typeface="Calibri Light" panose="020F0302020204030204" pitchFamily="34" charset="0"/>
                <a:cs typeface="Calibri Light" panose="020F0302020204030204" pitchFamily="34" charset="0"/>
              </a:rPr>
              <a:t> Le spirituel aura une influence sur l’état psychologique de la personne</a:t>
            </a:r>
            <a:endParaRPr lang="fr-CA" sz="7400">
              <a:solidFill>
                <a:schemeClr val="bg2">
                  <a:lumMod val="50000"/>
                </a:schemeClr>
              </a:solidFill>
            </a:endParaRPr>
          </a:p>
          <a:p>
            <a:endParaRPr lang="fr-CA" sz="1500"/>
          </a:p>
        </p:txBody>
      </p:sp>
      <p:sp>
        <p:nvSpPr>
          <p:cNvPr id="4" name="Date Placeholder 3"/>
          <p:cNvSpPr>
            <a:spLocks noGrp="1"/>
          </p:cNvSpPr>
          <p:nvPr>
            <p:ph type="dt" sz="half" idx="10"/>
          </p:nvPr>
        </p:nvSpPr>
        <p:spPr/>
        <p:txBody>
          <a:bodyPr/>
          <a:lstStyle/>
          <a:p>
            <a:fld id="{F9856226-E280-464F-AB4B-C9B2CCBDF3FF}" type="datetime1">
              <a:rPr lang="en-CA" smtClean="0"/>
              <a:t>28/08/2019</a:t>
            </a:fld>
            <a:endParaRPr lang="en-US" dirty="0"/>
          </a:p>
        </p:txBody>
      </p:sp>
      <p:sp>
        <p:nvSpPr>
          <p:cNvPr id="5" name="Footer Placeholder 4"/>
          <p:cNvSpPr>
            <a:spLocks noGrp="1"/>
          </p:cNvSpPr>
          <p:nvPr>
            <p:ph type="ftr" sz="quarter" idx="11"/>
          </p:nvPr>
        </p:nvSpPr>
        <p:spPr>
          <a:xfrm>
            <a:off x="6876424" y="5706747"/>
            <a:ext cx="6672887" cy="365125"/>
          </a:xfrm>
        </p:spPr>
        <p:txBody>
          <a:bodyPr/>
          <a:lstStyle/>
          <a:p>
            <a:r>
              <a:rPr lang="en-US" dirty="0"/>
              <a:t>Suzy Goodleaf, </a:t>
            </a:r>
            <a:r>
              <a:rPr lang="en-US" dirty="0" err="1"/>
              <a:t>M.Ed</a:t>
            </a:r>
            <a:r>
              <a:rPr lang="en-US" dirty="0"/>
              <a:t>, Psychologist </a:t>
            </a:r>
          </a:p>
        </p:txBody>
      </p:sp>
      <p:sp>
        <p:nvSpPr>
          <p:cNvPr id="6" name="Slide Number Placeholder 5"/>
          <p:cNvSpPr>
            <a:spLocks noGrp="1"/>
          </p:cNvSpPr>
          <p:nvPr>
            <p:ph type="sldNum" sz="quarter" idx="12"/>
          </p:nvPr>
        </p:nvSpPr>
        <p:spPr/>
        <p:txBody>
          <a:bodyPr/>
          <a:lstStyle/>
          <a:p>
            <a:fld id="{6E8E040C-9104-8C4C-A712-44962B53584A}" type="slidenum">
              <a:rPr lang="en-US" smtClean="0"/>
              <a:t>3</a:t>
            </a:fld>
            <a:endParaRPr lang="en-US"/>
          </a:p>
        </p:txBody>
      </p:sp>
      <p:sp>
        <p:nvSpPr>
          <p:cNvPr id="10" name="Rectangle 9">
            <a:extLst>
              <a:ext uri="{FF2B5EF4-FFF2-40B4-BE49-F238E27FC236}">
                <a16:creationId xmlns:a16="http://schemas.microsoft.com/office/drawing/2014/main" id="{080A37F3-1D5C-6343-8C1E-19F38C799F88}"/>
              </a:ext>
            </a:extLst>
          </p:cNvPr>
          <p:cNvSpPr/>
          <p:nvPr/>
        </p:nvSpPr>
        <p:spPr>
          <a:xfrm>
            <a:off x="419099" y="6007852"/>
            <a:ext cx="11506200" cy="646331"/>
          </a:xfrm>
          <a:prstGeom prst="rect">
            <a:avLst/>
          </a:prstGeom>
        </p:spPr>
        <p:txBody>
          <a:bodyPr wrap="square">
            <a:spAutoFit/>
          </a:bodyPr>
          <a:lstStyle/>
          <a:p>
            <a:r>
              <a:rPr lang="en-US" b="1" dirty="0">
                <a:solidFill>
                  <a:schemeClr val="bg2">
                    <a:lumMod val="50000"/>
                  </a:schemeClr>
                </a:solidFill>
              </a:rPr>
              <a:t>Indigenizing Psychology Symposium takes a Native worldview</a:t>
            </a:r>
            <a:br>
              <a:rPr lang="en-US" b="1" dirty="0">
                <a:solidFill>
                  <a:schemeClr val="bg2">
                    <a:lumMod val="50000"/>
                  </a:schemeClr>
                </a:solidFill>
              </a:rPr>
            </a:br>
            <a:r>
              <a:rPr lang="en-US" dirty="0">
                <a:solidFill>
                  <a:schemeClr val="bg2">
                    <a:lumMod val="50000"/>
                  </a:schemeClr>
                </a:solidFill>
              </a:rPr>
              <a:t>/#content-header </a:t>
            </a:r>
            <a:r>
              <a:rPr lang="en-US" b="1" dirty="0">
                <a:solidFill>
                  <a:schemeClr val="bg2">
                    <a:lumMod val="50000"/>
                  </a:schemeClr>
                </a:solidFill>
              </a:rPr>
              <a:t>Auteur </a:t>
            </a:r>
            <a:r>
              <a:rPr lang="en-US" dirty="0">
                <a:solidFill>
                  <a:schemeClr val="bg2">
                    <a:lumMod val="50000"/>
                  </a:schemeClr>
                </a:solidFill>
              </a:rPr>
              <a:t>Barb </a:t>
            </a:r>
            <a:r>
              <a:rPr lang="en-US" dirty="0" err="1">
                <a:solidFill>
                  <a:schemeClr val="bg2">
                    <a:lumMod val="50000"/>
                  </a:schemeClr>
                </a:solidFill>
              </a:rPr>
              <a:t>Nahwegahbow</a:t>
            </a:r>
            <a:r>
              <a:rPr lang="en-US" dirty="0">
                <a:solidFill>
                  <a:schemeClr val="bg2">
                    <a:lumMod val="50000"/>
                  </a:schemeClr>
                </a:solidFill>
              </a:rPr>
              <a:t>; </a:t>
            </a:r>
            <a:r>
              <a:rPr lang="en-US" dirty="0" err="1">
                <a:solidFill>
                  <a:schemeClr val="bg2">
                    <a:lumMod val="50000"/>
                  </a:schemeClr>
                </a:solidFill>
              </a:rPr>
              <a:t>Windspeaker</a:t>
            </a:r>
            <a:r>
              <a:rPr lang="en-US" dirty="0">
                <a:solidFill>
                  <a:schemeClr val="bg2">
                    <a:lumMod val="50000"/>
                  </a:schemeClr>
                </a:solidFill>
              </a:rPr>
              <a:t>  TORONTO </a:t>
            </a:r>
            <a:r>
              <a:rPr lang="en-US" b="1" dirty="0">
                <a:solidFill>
                  <a:schemeClr val="bg2">
                    <a:lumMod val="50000"/>
                  </a:schemeClr>
                </a:solidFill>
              </a:rPr>
              <a:t>Volume: </a:t>
            </a:r>
            <a:r>
              <a:rPr lang="en-US" dirty="0">
                <a:solidFill>
                  <a:schemeClr val="bg2">
                    <a:lumMod val="50000"/>
                  </a:schemeClr>
                </a:solidFill>
              </a:rPr>
              <a:t>33 </a:t>
            </a:r>
            <a:r>
              <a:rPr lang="en-US" b="1" dirty="0" err="1">
                <a:solidFill>
                  <a:schemeClr val="bg2">
                    <a:lumMod val="50000"/>
                  </a:schemeClr>
                </a:solidFill>
              </a:rPr>
              <a:t>Numéro</a:t>
            </a:r>
            <a:r>
              <a:rPr lang="en-US" b="1" dirty="0">
                <a:solidFill>
                  <a:schemeClr val="bg2">
                    <a:lumMod val="50000"/>
                  </a:schemeClr>
                </a:solidFill>
              </a:rPr>
              <a:t>: </a:t>
            </a:r>
            <a:r>
              <a:rPr lang="en-US" dirty="0">
                <a:solidFill>
                  <a:schemeClr val="bg2">
                    <a:lumMod val="50000"/>
                  </a:schemeClr>
                </a:solidFill>
              </a:rPr>
              <a:t>4 </a:t>
            </a:r>
            <a:r>
              <a:rPr lang="en-US" b="1" dirty="0" err="1">
                <a:solidFill>
                  <a:schemeClr val="bg2">
                    <a:lumMod val="50000"/>
                  </a:schemeClr>
                </a:solidFill>
              </a:rPr>
              <a:t>Année</a:t>
            </a:r>
            <a:r>
              <a:rPr lang="en-US" b="1" dirty="0">
                <a:solidFill>
                  <a:schemeClr val="bg2">
                    <a:lumMod val="50000"/>
                  </a:schemeClr>
                </a:solidFill>
              </a:rPr>
              <a:t>: </a:t>
            </a:r>
            <a:r>
              <a:rPr lang="en-US" dirty="0">
                <a:solidFill>
                  <a:schemeClr val="bg2">
                    <a:lumMod val="50000"/>
                  </a:schemeClr>
                </a:solidFill>
              </a:rPr>
              <a:t>2015 :</a:t>
            </a:r>
          </a:p>
        </p:txBody>
      </p:sp>
      <p:pic>
        <p:nvPicPr>
          <p:cNvPr id="12" name="Content Placeholder 3">
            <a:extLst>
              <a:ext uri="{FF2B5EF4-FFF2-40B4-BE49-F238E27FC236}">
                <a16:creationId xmlns:a16="http://schemas.microsoft.com/office/drawing/2014/main" id="{3EC42528-9681-504F-A6AF-D85001CD6819}"/>
              </a:ext>
            </a:extLst>
          </p:cNvPr>
          <p:cNvPicPr>
            <a:picLocks noChangeAspect="1"/>
          </p:cNvPicPr>
          <p:nvPr/>
        </p:nvPicPr>
        <p:blipFill>
          <a:blip r:embed="rId3"/>
          <a:stretch>
            <a:fillRect/>
          </a:stretch>
        </p:blipFill>
        <p:spPr>
          <a:xfrm>
            <a:off x="6381751" y="1203018"/>
            <a:ext cx="5467350" cy="4274474"/>
          </a:xfrm>
          <a:prstGeom prst="rect">
            <a:avLst/>
          </a:prstGeom>
        </p:spPr>
      </p:pic>
    </p:spTree>
    <p:extLst>
      <p:ext uri="{BB962C8B-B14F-4D97-AF65-F5344CB8AC3E}">
        <p14:creationId xmlns:p14="http://schemas.microsoft.com/office/powerpoint/2010/main" val="770193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12038-16EC-044D-A0CD-AEC905A9FA91}"/>
              </a:ext>
            </a:extLst>
          </p:cNvPr>
          <p:cNvSpPr>
            <a:spLocks noGrp="1"/>
          </p:cNvSpPr>
          <p:nvPr>
            <p:ph type="title"/>
          </p:nvPr>
        </p:nvSpPr>
        <p:spPr/>
        <p:txBody>
          <a:bodyPr>
            <a:normAutofit/>
          </a:bodyPr>
          <a:lstStyle/>
          <a:p>
            <a:r>
              <a:rPr lang="fr-CA" dirty="0"/>
              <a:t>Les soins tenant compte des traumatismes aident à changer de Perspective: </a:t>
            </a:r>
          </a:p>
        </p:txBody>
      </p:sp>
      <p:graphicFrame>
        <p:nvGraphicFramePr>
          <p:cNvPr id="5" name="Content Placeholder 2">
            <a:extLst>
              <a:ext uri="{FF2B5EF4-FFF2-40B4-BE49-F238E27FC236}">
                <a16:creationId xmlns:a16="http://schemas.microsoft.com/office/drawing/2014/main" id="{323200CE-D5A3-4E32-BCB4-4BCBA93685D2}"/>
              </a:ext>
            </a:extLst>
          </p:cNvPr>
          <p:cNvGraphicFramePr>
            <a:graphicFrameLocks noGrp="1"/>
          </p:cNvGraphicFramePr>
          <p:nvPr>
            <p:ph idx="1"/>
            <p:extLst>
              <p:ext uri="{D42A27DB-BD31-4B8C-83A1-F6EECF244321}">
                <p14:modId xmlns:p14="http://schemas.microsoft.com/office/powerpoint/2010/main" val="1865524334"/>
              </p:ext>
            </p:extLst>
          </p:nvPr>
        </p:nvGraphicFramePr>
        <p:xfrm>
          <a:off x="681038" y="2427478"/>
          <a:ext cx="9433453" cy="3160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0301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4400" i="1" u="sng" dirty="0">
                <a:solidFill>
                  <a:srgbClr val="1D2C64"/>
                </a:solidFill>
              </a:rPr>
              <a:t>« </a:t>
            </a:r>
            <a:r>
              <a:rPr lang="fr-CA" sz="4400" i="1" u="sng" dirty="0"/>
              <a:t>défiance de </a:t>
            </a:r>
            <a:r>
              <a:rPr lang="fr-CA" sz="4400" i="1" u="sng" dirty="0" err="1"/>
              <a:t>pROTECTIon</a:t>
            </a:r>
            <a:r>
              <a:rPr lang="fr-CA" sz="4400" i="1" u="sng" dirty="0"/>
              <a:t> »</a:t>
            </a:r>
          </a:p>
        </p:txBody>
      </p:sp>
      <p:sp>
        <p:nvSpPr>
          <p:cNvPr id="3" name="Content Placeholder 2"/>
          <p:cNvSpPr>
            <a:spLocks noGrp="1"/>
          </p:cNvSpPr>
          <p:nvPr>
            <p:ph idx="1"/>
          </p:nvPr>
        </p:nvSpPr>
        <p:spPr>
          <a:xfrm>
            <a:off x="1569837" y="2083940"/>
            <a:ext cx="6997446" cy="4343400"/>
          </a:xfrm>
        </p:spPr>
        <p:txBody>
          <a:bodyPr>
            <a:normAutofit lnSpcReduction="10000"/>
          </a:bodyPr>
          <a:lstStyle/>
          <a:p>
            <a:pPr marL="2406650" lvl="8" indent="0" algn="ctr">
              <a:buNone/>
            </a:pPr>
            <a:r>
              <a:rPr lang="fr-CA" sz="4000" i="1">
                <a:solidFill>
                  <a:srgbClr val="1D2C64"/>
                </a:solidFill>
              </a:rPr>
              <a:t>PROTÈGE LA VULNÉRABILITÉ PERSONNELLE AFIN DE RÉDUIRE LE RISQUE DE se faire blesser</a:t>
            </a:r>
          </a:p>
        </p:txBody>
      </p:sp>
      <p:sp>
        <p:nvSpPr>
          <p:cNvPr id="4" name="Date Placeholder 3"/>
          <p:cNvSpPr>
            <a:spLocks noGrp="1"/>
          </p:cNvSpPr>
          <p:nvPr>
            <p:ph type="dt" sz="half" idx="10"/>
          </p:nvPr>
        </p:nvSpPr>
        <p:spPr/>
        <p:txBody>
          <a:bodyPr/>
          <a:lstStyle/>
          <a:p>
            <a:fld id="{B96E03F4-57E2-464C-9422-6F726B9B9D8F}" type="datetime1">
              <a:rPr lang="en-CA" smtClean="0"/>
              <a:t>28/08/2019</a:t>
            </a:fld>
            <a:endParaRPr lang="en-US"/>
          </a:p>
        </p:txBody>
      </p:sp>
      <p:sp>
        <p:nvSpPr>
          <p:cNvPr id="5" name="Footer Placeholder 4"/>
          <p:cNvSpPr>
            <a:spLocks noGrp="1"/>
          </p:cNvSpPr>
          <p:nvPr>
            <p:ph type="ftr" sz="quarter" idx="11"/>
          </p:nvPr>
        </p:nvSpPr>
        <p:spPr>
          <a:xfrm>
            <a:off x="913774" y="6081712"/>
            <a:ext cx="6672887" cy="365125"/>
          </a:xfrm>
        </p:spPr>
        <p:txBody>
          <a:bodyPr/>
          <a:lstStyle/>
          <a:p>
            <a:r>
              <a:rPr lang="en-US" sz="2400" dirty="0"/>
              <a:t>Suzy Goodleaf, </a:t>
            </a:r>
            <a:r>
              <a:rPr lang="en-US" sz="2400" dirty="0" err="1"/>
              <a:t>M.Ed</a:t>
            </a:r>
            <a:r>
              <a:rPr lang="en-US" sz="2400" dirty="0"/>
              <a:t>, Psychologist </a:t>
            </a:r>
          </a:p>
        </p:txBody>
      </p:sp>
      <p:sp>
        <p:nvSpPr>
          <p:cNvPr id="6" name="Slide Number Placeholder 5"/>
          <p:cNvSpPr>
            <a:spLocks noGrp="1"/>
          </p:cNvSpPr>
          <p:nvPr>
            <p:ph type="sldNum" sz="quarter" idx="12"/>
          </p:nvPr>
        </p:nvSpPr>
        <p:spPr/>
        <p:txBody>
          <a:bodyPr/>
          <a:lstStyle/>
          <a:p>
            <a:fld id="{09608920-7DCD-154F-A4C9-6C1EFCC1AECA}" type="slidenum">
              <a:rPr lang="en-US" smtClean="0"/>
              <a:t>31</a:t>
            </a:fld>
            <a:endParaRPr lang="en-US"/>
          </a:p>
        </p:txBody>
      </p:sp>
    </p:spTree>
    <p:extLst>
      <p:ext uri="{BB962C8B-B14F-4D97-AF65-F5344CB8AC3E}">
        <p14:creationId xmlns:p14="http://schemas.microsoft.com/office/powerpoint/2010/main" val="85324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51000" y="-12700"/>
            <a:ext cx="9029700" cy="68294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8039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21F3C-4E97-2846-A007-23E04B8EE18C}"/>
              </a:ext>
            </a:extLst>
          </p:cNvPr>
          <p:cNvSpPr>
            <a:spLocks noGrp="1"/>
          </p:cNvSpPr>
          <p:nvPr>
            <p:ph type="title"/>
          </p:nvPr>
        </p:nvSpPr>
        <p:spPr/>
        <p:txBody>
          <a:bodyPr/>
          <a:lstStyle/>
          <a:p>
            <a:r>
              <a:rPr lang="en-US" dirty="0"/>
              <a:t>TEST</a:t>
            </a:r>
          </a:p>
        </p:txBody>
      </p:sp>
      <p:sp>
        <p:nvSpPr>
          <p:cNvPr id="3" name="Content Placeholder 2">
            <a:extLst>
              <a:ext uri="{FF2B5EF4-FFF2-40B4-BE49-F238E27FC236}">
                <a16:creationId xmlns:a16="http://schemas.microsoft.com/office/drawing/2014/main" id="{C65EC164-5324-FA4A-A1E7-716BD9FE5ABA}"/>
              </a:ext>
            </a:extLst>
          </p:cNvPr>
          <p:cNvSpPr>
            <a:spLocks noGrp="1"/>
          </p:cNvSpPr>
          <p:nvPr>
            <p:ph sz="quarter" idx="13"/>
          </p:nvPr>
        </p:nvSpPr>
        <p:spPr/>
        <p:txBody>
          <a:bodyPr/>
          <a:lstStyle/>
          <a:p>
            <a:r>
              <a:rPr lang="en-US" sz="2400" dirty="0"/>
              <a:t>English:</a:t>
            </a:r>
          </a:p>
          <a:p>
            <a:r>
              <a:rPr lang="en-US" dirty="0"/>
              <a:t>What are  </a:t>
            </a:r>
            <a:r>
              <a:rPr lang="en-US" dirty="0" err="1"/>
              <a:t>cateclotamines</a:t>
            </a:r>
            <a:r>
              <a:rPr lang="en-US" dirty="0"/>
              <a:t>?</a:t>
            </a:r>
          </a:p>
          <a:p>
            <a:r>
              <a:rPr lang="en-US" dirty="0"/>
              <a:t>Name 2 biological symptoms that arise as a result PTSD.</a:t>
            </a:r>
          </a:p>
          <a:p>
            <a:r>
              <a:rPr lang="en-US" dirty="0"/>
              <a:t>Which hormone secretion is associated with impulsivity and aggression? </a:t>
            </a:r>
          </a:p>
        </p:txBody>
      </p:sp>
      <p:sp>
        <p:nvSpPr>
          <p:cNvPr id="4" name="Content Placeholder 3">
            <a:extLst>
              <a:ext uri="{FF2B5EF4-FFF2-40B4-BE49-F238E27FC236}">
                <a16:creationId xmlns:a16="http://schemas.microsoft.com/office/drawing/2014/main" id="{14A0805F-50F4-EA43-B949-A67367F8C24C}"/>
              </a:ext>
            </a:extLst>
          </p:cNvPr>
          <p:cNvSpPr>
            <a:spLocks noGrp="1"/>
          </p:cNvSpPr>
          <p:nvPr>
            <p:ph sz="quarter" idx="14"/>
          </p:nvPr>
        </p:nvSpPr>
        <p:spPr/>
        <p:txBody>
          <a:bodyPr/>
          <a:lstStyle/>
          <a:p>
            <a:r>
              <a:rPr lang="en-US" sz="2400" dirty="0"/>
              <a:t>French</a:t>
            </a:r>
          </a:p>
          <a:p>
            <a:r>
              <a:rPr lang="en-US" dirty="0"/>
              <a:t>Que distingue le stress </a:t>
            </a:r>
            <a:r>
              <a:rPr lang="en-US" dirty="0" err="1"/>
              <a:t>aigu</a:t>
            </a:r>
            <a:r>
              <a:rPr lang="en-US" dirty="0"/>
              <a:t> du stress </a:t>
            </a:r>
            <a:r>
              <a:rPr lang="en-US" dirty="0" err="1"/>
              <a:t>chronique</a:t>
            </a:r>
            <a:r>
              <a:rPr lang="en-US" dirty="0"/>
              <a:t>?</a:t>
            </a:r>
          </a:p>
          <a:p>
            <a:r>
              <a:rPr lang="en-US" dirty="0" err="1"/>
              <a:t>Quels</a:t>
            </a:r>
            <a:r>
              <a:rPr lang="en-US" dirty="0"/>
              <a:t> </a:t>
            </a:r>
            <a:r>
              <a:rPr lang="en-US" dirty="0" err="1"/>
              <a:t>sont</a:t>
            </a:r>
            <a:r>
              <a:rPr lang="en-US" dirty="0"/>
              <a:t> les </a:t>
            </a:r>
            <a:r>
              <a:rPr lang="en-US" dirty="0" err="1"/>
              <a:t>moyens</a:t>
            </a:r>
            <a:r>
              <a:rPr lang="en-US" dirty="0"/>
              <a:t> </a:t>
            </a:r>
            <a:r>
              <a:rPr lang="en-US" dirty="0" err="1"/>
              <a:t>offerts</a:t>
            </a:r>
            <a:r>
              <a:rPr lang="en-US" dirty="0"/>
              <a:t> pour </a:t>
            </a:r>
            <a:r>
              <a:rPr lang="en-US" dirty="0" err="1"/>
              <a:t>gérer</a:t>
            </a:r>
            <a:r>
              <a:rPr lang="en-US" dirty="0"/>
              <a:t> son stress?</a:t>
            </a:r>
          </a:p>
          <a:p>
            <a:r>
              <a:rPr lang="en-US" dirty="0"/>
              <a:t>Comment la </a:t>
            </a:r>
            <a:r>
              <a:rPr lang="en-US" dirty="0" err="1"/>
              <a:t>massothérapie</a:t>
            </a:r>
            <a:r>
              <a:rPr lang="en-US" dirty="0"/>
              <a:t> </a:t>
            </a:r>
            <a:r>
              <a:rPr lang="en-US" dirty="0" err="1"/>
              <a:t>contribue</a:t>
            </a:r>
            <a:r>
              <a:rPr lang="en-US" dirty="0"/>
              <a:t> </a:t>
            </a:r>
            <a:r>
              <a:rPr lang="en-US" dirty="0" err="1"/>
              <a:t>à</a:t>
            </a:r>
            <a:r>
              <a:rPr lang="en-US" dirty="0"/>
              <a:t> la relaxation?</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09768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89617-DE72-8A45-8420-262B2247D926}"/>
              </a:ext>
            </a:extLst>
          </p:cNvPr>
          <p:cNvSpPr>
            <a:spLocks noGrp="1"/>
          </p:cNvSpPr>
          <p:nvPr>
            <p:ph type="title"/>
          </p:nvPr>
        </p:nvSpPr>
        <p:spPr/>
        <p:txBody>
          <a:bodyPr/>
          <a:lstStyle/>
          <a:p>
            <a:r>
              <a:rPr lang="fr-CA"/>
              <a:t>Compte rendu dans votre petit groupe</a:t>
            </a:r>
          </a:p>
        </p:txBody>
      </p:sp>
      <p:sp>
        <p:nvSpPr>
          <p:cNvPr id="3" name="Content Placeholder 2">
            <a:extLst>
              <a:ext uri="{FF2B5EF4-FFF2-40B4-BE49-F238E27FC236}">
                <a16:creationId xmlns:a16="http://schemas.microsoft.com/office/drawing/2014/main" id="{AF840AC0-79CE-344E-B45B-9906B8F3CC4F}"/>
              </a:ext>
            </a:extLst>
          </p:cNvPr>
          <p:cNvSpPr>
            <a:spLocks noGrp="1"/>
          </p:cNvSpPr>
          <p:nvPr>
            <p:ph idx="1"/>
          </p:nvPr>
        </p:nvSpPr>
        <p:spPr>
          <a:xfrm>
            <a:off x="913775" y="2367093"/>
            <a:ext cx="10364452" cy="4071807"/>
          </a:xfrm>
        </p:spPr>
        <p:txBody>
          <a:bodyPr>
            <a:normAutofit/>
          </a:bodyPr>
          <a:lstStyle/>
          <a:p>
            <a:pPr marL="0" indent="0">
              <a:buNone/>
            </a:pPr>
            <a:r>
              <a:rPr lang="fr-CA" sz="2400"/>
              <a:t>D’abord pour vous-même</a:t>
            </a:r>
          </a:p>
          <a:p>
            <a:r>
              <a:rPr lang="fr-CA" sz="2400"/>
              <a:t>Qu’avez-vous entendu?</a:t>
            </a:r>
          </a:p>
          <a:p>
            <a:r>
              <a:rPr lang="fr-CA" sz="2400"/>
              <a:t>Qu’avez-vous vu ?</a:t>
            </a:r>
          </a:p>
          <a:p>
            <a:r>
              <a:rPr lang="fr-CA" sz="2400"/>
              <a:t>Comment vous sentiez-vous? </a:t>
            </a:r>
          </a:p>
          <a:p>
            <a:pPr marL="0" indent="0">
              <a:buNone/>
            </a:pPr>
            <a:r>
              <a:rPr lang="fr-CA" sz="2400"/>
              <a:t>Discuter </a:t>
            </a:r>
          </a:p>
          <a:p>
            <a:r>
              <a:rPr lang="fr-CA" sz="2400"/>
              <a:t>Comment cet étudiant se sent-il?</a:t>
            </a:r>
          </a:p>
        </p:txBody>
      </p:sp>
    </p:spTree>
    <p:extLst>
      <p:ext uri="{BB962C8B-B14F-4D97-AF65-F5344CB8AC3E}">
        <p14:creationId xmlns:p14="http://schemas.microsoft.com/office/powerpoint/2010/main" val="1950217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
            <a:ext cx="8229600" cy="788995"/>
          </a:xfrm>
        </p:spPr>
        <p:txBody>
          <a:bodyPr>
            <a:normAutofit/>
          </a:bodyPr>
          <a:lstStyle/>
          <a:p>
            <a:r>
              <a:rPr lang="fr-CA" sz="4000" u="sng">
                <a:latin typeface="Garamond"/>
                <a:cs typeface="Garamond"/>
              </a:rPr>
              <a:t>Défiance de Protection</a:t>
            </a:r>
          </a:p>
        </p:txBody>
      </p:sp>
      <p:sp>
        <p:nvSpPr>
          <p:cNvPr id="3" name="Content Placeholder 2"/>
          <p:cNvSpPr>
            <a:spLocks noGrp="1"/>
          </p:cNvSpPr>
          <p:nvPr>
            <p:ph sz="quarter" idx="1"/>
          </p:nvPr>
        </p:nvSpPr>
        <p:spPr>
          <a:xfrm>
            <a:off x="680321" y="962190"/>
            <a:ext cx="5339479" cy="5561449"/>
          </a:xfrm>
        </p:spPr>
        <p:txBody>
          <a:bodyPr>
            <a:noAutofit/>
          </a:bodyPr>
          <a:lstStyle/>
          <a:p>
            <a:r>
              <a:rPr lang="fr-CA" sz="2400" b="1" u="sng" dirty="0">
                <a:latin typeface="+mj-lt"/>
                <a:cs typeface="Apple Chancery"/>
              </a:rPr>
              <a:t>combat: </a:t>
            </a:r>
            <a:r>
              <a:rPr lang="fr-CA" sz="2400" dirty="0">
                <a:solidFill>
                  <a:srgbClr val="263B86"/>
                </a:solidFill>
              </a:rPr>
              <a:t>« Je  ne suivrai pas les consignes que vous donnez » répondre, se battre</a:t>
            </a:r>
            <a:endParaRPr lang="fr-CA" sz="2400" dirty="0"/>
          </a:p>
          <a:p>
            <a:r>
              <a:rPr lang="fr-CA" sz="2400" b="1" u="sng" dirty="0">
                <a:latin typeface="+mj-lt"/>
                <a:cs typeface="Apple Chancery"/>
              </a:rPr>
              <a:t>Fuite: </a:t>
            </a:r>
            <a:r>
              <a:rPr lang="fr-CA" sz="2400" dirty="0">
                <a:solidFill>
                  <a:srgbClr val="263B86"/>
                </a:solidFill>
              </a:rPr>
              <a:t>Ne pas se présenter en classe. Ne pas donner suite à des tâches ou à des travaux.</a:t>
            </a:r>
            <a:endParaRPr lang="fr-CA" sz="2400" dirty="0">
              <a:latin typeface="+mj-lt"/>
              <a:cs typeface="Apple Chancery"/>
            </a:endParaRPr>
          </a:p>
          <a:p>
            <a:r>
              <a:rPr lang="fr-CA" sz="2400" b="1" u="sng" dirty="0">
                <a:latin typeface="+mj-lt"/>
                <a:cs typeface="Apple Chancery"/>
              </a:rPr>
              <a:t>Figer: </a:t>
            </a:r>
            <a:r>
              <a:rPr lang="fr-CA" sz="2400" dirty="0">
                <a:solidFill>
                  <a:srgbClr val="263B86"/>
                </a:solidFill>
              </a:rPr>
              <a:t>Ne pas être capable de parler ou de poser des questions pendant le rendez-vous. Ne pas être capable de faire une présentation</a:t>
            </a:r>
          </a:p>
        </p:txBody>
      </p:sp>
      <p:sp>
        <p:nvSpPr>
          <p:cNvPr id="4" name="Content Placeholder 3"/>
          <p:cNvSpPr>
            <a:spLocks noGrp="1"/>
          </p:cNvSpPr>
          <p:nvPr>
            <p:ph sz="quarter" idx="2"/>
          </p:nvPr>
        </p:nvSpPr>
        <p:spPr>
          <a:xfrm>
            <a:off x="6280784" y="4016984"/>
            <a:ext cx="5187076" cy="1231601"/>
          </a:xfrm>
        </p:spPr>
        <p:txBody>
          <a:bodyPr>
            <a:noAutofit/>
          </a:bodyPr>
          <a:lstStyle/>
          <a:p>
            <a:r>
              <a:rPr lang="fr-CA" sz="2400" b="1" u="sng">
                <a:latin typeface="+mj-lt"/>
                <a:cs typeface="Apple Chancery"/>
              </a:rPr>
              <a:t>Dissociation: </a:t>
            </a:r>
            <a:r>
              <a:rPr lang="fr-CA" sz="2400">
                <a:solidFill>
                  <a:srgbClr val="000090"/>
                </a:solidFill>
                <a:latin typeface="+mj-lt"/>
                <a:cs typeface="Apple Chancery"/>
              </a:rPr>
              <a:t>S'échapper lorsqu'il n'y a pas d'échappatoire; Ces étudiants peuvent se fondre dans les murs</a:t>
            </a:r>
          </a:p>
          <a:p>
            <a:pPr marL="114300" indent="0">
              <a:buNone/>
            </a:pPr>
            <a:r>
              <a:rPr lang="fr-CA" sz="2400">
                <a:solidFill>
                  <a:srgbClr val="000090"/>
                </a:solidFill>
              </a:rPr>
              <a:t>     (Putnum 1977)</a:t>
            </a:r>
          </a:p>
        </p:txBody>
      </p:sp>
      <p:sp>
        <p:nvSpPr>
          <p:cNvPr id="5" name="Text Placeholder 4"/>
          <p:cNvSpPr>
            <a:spLocks noGrp="1"/>
          </p:cNvSpPr>
          <p:nvPr>
            <p:ph type="body" sz="half" idx="3"/>
          </p:nvPr>
        </p:nvSpPr>
        <p:spPr>
          <a:xfrm>
            <a:off x="6172202" y="1062328"/>
            <a:ext cx="5187076" cy="2786428"/>
          </a:xfrm>
        </p:spPr>
        <p:txBody>
          <a:bodyPr>
            <a:normAutofit fontScale="92500" lnSpcReduction="10000"/>
          </a:bodyPr>
          <a:lstStyle/>
          <a:p>
            <a:r>
              <a:rPr lang="fr-CA" sz="2800">
                <a:latin typeface="+mj-lt"/>
                <a:cs typeface="Apple Chancery"/>
              </a:rPr>
              <a:t>Le déni:  </a:t>
            </a:r>
            <a:r>
              <a:rPr lang="fr-CA" sz="2800">
                <a:solidFill>
                  <a:srgbClr val="263B86"/>
                </a:solidFill>
              </a:rPr>
              <a:t>est un outil de l’inconscient pour se protéger</a:t>
            </a:r>
          </a:p>
          <a:p>
            <a:pPr lvl="1"/>
            <a:r>
              <a:rPr lang="fr-CA" sz="2400">
                <a:solidFill>
                  <a:srgbClr val="263B86"/>
                </a:solidFill>
              </a:rPr>
              <a:t>Minimiser</a:t>
            </a:r>
          </a:p>
          <a:p>
            <a:pPr lvl="1"/>
            <a:r>
              <a:rPr lang="fr-CA" sz="2400">
                <a:solidFill>
                  <a:srgbClr val="263B86"/>
                </a:solidFill>
              </a:rPr>
              <a:t>Éviter</a:t>
            </a:r>
          </a:p>
          <a:p>
            <a:pPr lvl="1"/>
            <a:r>
              <a:rPr lang="fr-CA" sz="2400">
                <a:solidFill>
                  <a:srgbClr val="263B86"/>
                </a:solidFill>
              </a:rPr>
              <a:t>Blâmer</a:t>
            </a:r>
            <a:endParaRPr lang="fr-CA">
              <a:solidFill>
                <a:srgbClr val="263B86"/>
              </a:solidFill>
            </a:endParaRPr>
          </a:p>
        </p:txBody>
      </p:sp>
      <p:sp>
        <p:nvSpPr>
          <p:cNvPr id="6" name="Date Placeholder 5"/>
          <p:cNvSpPr>
            <a:spLocks noGrp="1"/>
          </p:cNvSpPr>
          <p:nvPr>
            <p:ph type="dt" sz="half" idx="10"/>
          </p:nvPr>
        </p:nvSpPr>
        <p:spPr/>
        <p:txBody>
          <a:bodyPr/>
          <a:lstStyle/>
          <a:p>
            <a:pPr>
              <a:defRPr/>
            </a:pPr>
            <a:fld id="{497C7A8C-5C75-DC49-8DA3-C55EBDD9BAE0}" type="datetime1">
              <a:rPr lang="en-CA" smtClean="0"/>
              <a:t>28/08/2019</a:t>
            </a:fld>
            <a:endParaRPr lang="en-US"/>
          </a:p>
        </p:txBody>
      </p:sp>
      <p:sp>
        <p:nvSpPr>
          <p:cNvPr id="7" name="Footer Placeholder 6"/>
          <p:cNvSpPr>
            <a:spLocks noGrp="1"/>
          </p:cNvSpPr>
          <p:nvPr>
            <p:ph type="ftr" sz="quarter" idx="11"/>
          </p:nvPr>
        </p:nvSpPr>
        <p:spPr>
          <a:xfrm>
            <a:off x="680321" y="6312949"/>
            <a:ext cx="6870660" cy="365125"/>
          </a:xfrm>
        </p:spPr>
        <p:txBody>
          <a:bodyPr/>
          <a:lstStyle/>
          <a:p>
            <a:pPr>
              <a:defRPr/>
            </a:pPr>
            <a:r>
              <a:rPr lang="en-US" dirty="0"/>
              <a:t>Suzy Goodleaf, </a:t>
            </a:r>
            <a:r>
              <a:rPr lang="en-US" dirty="0" err="1"/>
              <a:t>M.Ed</a:t>
            </a:r>
            <a:r>
              <a:rPr lang="en-US" dirty="0"/>
              <a:t>, Psychologist </a:t>
            </a:r>
          </a:p>
        </p:txBody>
      </p:sp>
      <p:sp>
        <p:nvSpPr>
          <p:cNvPr id="8" name="Slide Number Placeholder 7"/>
          <p:cNvSpPr>
            <a:spLocks noGrp="1"/>
          </p:cNvSpPr>
          <p:nvPr>
            <p:ph type="sldNum" sz="quarter" idx="12"/>
          </p:nvPr>
        </p:nvSpPr>
        <p:spPr/>
        <p:txBody>
          <a:bodyPr/>
          <a:lstStyle/>
          <a:p>
            <a:fld id="{5864FE11-F791-5841-8467-C1D99C6A4F62}" type="slidenum">
              <a:rPr lang="en-US" smtClean="0"/>
              <a:pPr/>
              <a:t>35</a:t>
            </a:fld>
            <a:endParaRPr lang="en-US"/>
          </a:p>
        </p:txBody>
      </p:sp>
    </p:spTree>
    <p:extLst>
      <p:ext uri="{BB962C8B-B14F-4D97-AF65-F5344CB8AC3E}">
        <p14:creationId xmlns:p14="http://schemas.microsoft.com/office/powerpoint/2010/main" val="221886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
                                        <p:tgtEl>
                                          <p:spTgt spid="3">
                                            <p:txEl>
                                              <p:pRg st="0" end="0"/>
                                            </p:txEl>
                                          </p:spTgt>
                                        </p:tgtEl>
                                      </p:cBhvr>
                                    </p:animEffect>
                                    <p:anim calcmode="lin" valueType="num">
                                      <p:cBhvr>
                                        <p:cTn id="17"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
                                        <p:tgtEl>
                                          <p:spTgt spid="3">
                                            <p:txEl>
                                              <p:pRg st="1" end="1"/>
                                            </p:txEl>
                                          </p:spTgt>
                                        </p:tgtEl>
                                      </p:cBhvr>
                                    </p:animEffect>
                                    <p:anim calcmode="lin" valueType="num">
                                      <p:cBhvr>
                                        <p:cTn id="26"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
                                        <p:tgtEl>
                                          <p:spTgt spid="3">
                                            <p:txEl>
                                              <p:pRg st="2" end="2"/>
                                            </p:txEl>
                                          </p:spTgt>
                                        </p:tgtEl>
                                      </p:cBhvr>
                                    </p:animEffect>
                                    <p:anim calcmode="lin" valueType="num">
                                      <p:cBhvr>
                                        <p:cTn id="35"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Effect transition="in" filter="fade">
                                      <p:cBhvr>
                                        <p:cTn id="43" dur="100"/>
                                        <p:tgtEl>
                                          <p:spTgt spid="5">
                                            <p:txEl>
                                              <p:pRg st="0" end="0"/>
                                            </p:txEl>
                                          </p:spTgt>
                                        </p:tgtEl>
                                      </p:cBhvr>
                                    </p:animEffect>
                                    <p:anim calcmode="lin" valueType="num">
                                      <p:cBhvr>
                                        <p:cTn id="44"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5"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8" presetID="43" presetClass="entr" presetSubtype="0" fill="hold" nodeType="withEffect">
                                  <p:stCondLst>
                                    <p:cond delay="0"/>
                                  </p:stCondLst>
                                  <p:childTnLst>
                                    <p:set>
                                      <p:cBhvr>
                                        <p:cTn id="49" dur="1" fill="hold">
                                          <p:stCondLst>
                                            <p:cond delay="0"/>
                                          </p:stCondLst>
                                        </p:cTn>
                                        <p:tgtEl>
                                          <p:spTgt spid="5">
                                            <p:txEl>
                                              <p:pRg st="1" end="1"/>
                                            </p:txEl>
                                          </p:spTgt>
                                        </p:tgtEl>
                                        <p:attrNameLst>
                                          <p:attrName>style.visibility</p:attrName>
                                        </p:attrNameLst>
                                      </p:cBhvr>
                                      <p:to>
                                        <p:strVal val="visible"/>
                                      </p:to>
                                    </p:set>
                                    <p:animEffect transition="in" filter="fade">
                                      <p:cBhvr>
                                        <p:cTn id="50" dur="100"/>
                                        <p:tgtEl>
                                          <p:spTgt spid="5">
                                            <p:txEl>
                                              <p:pRg st="1" end="1"/>
                                            </p:txEl>
                                          </p:spTgt>
                                        </p:tgtEl>
                                      </p:cBhvr>
                                    </p:animEffect>
                                    <p:anim calcmode="lin" valueType="num">
                                      <p:cBhvr>
                                        <p:cTn id="51" dur="4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2" dur="400" fill="hold"/>
                                        <p:tgtEl>
                                          <p:spTgt spid="5">
                                            <p:txEl>
                                              <p:pRg st="1" end="1"/>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5" presetID="43" presetClass="entr" presetSubtype="0" fill="hold" nodeType="withEffect">
                                  <p:stCondLst>
                                    <p:cond delay="0"/>
                                  </p:stCondLst>
                                  <p:childTnLst>
                                    <p:set>
                                      <p:cBhvr>
                                        <p:cTn id="56" dur="1" fill="hold">
                                          <p:stCondLst>
                                            <p:cond delay="0"/>
                                          </p:stCondLst>
                                        </p:cTn>
                                        <p:tgtEl>
                                          <p:spTgt spid="5">
                                            <p:txEl>
                                              <p:pRg st="2" end="2"/>
                                            </p:txEl>
                                          </p:spTgt>
                                        </p:tgtEl>
                                        <p:attrNameLst>
                                          <p:attrName>style.visibility</p:attrName>
                                        </p:attrNameLst>
                                      </p:cBhvr>
                                      <p:to>
                                        <p:strVal val="visible"/>
                                      </p:to>
                                    </p:set>
                                    <p:animEffect transition="in" filter="fade">
                                      <p:cBhvr>
                                        <p:cTn id="57" dur="100"/>
                                        <p:tgtEl>
                                          <p:spTgt spid="5">
                                            <p:txEl>
                                              <p:pRg st="2" end="2"/>
                                            </p:txEl>
                                          </p:spTgt>
                                        </p:tgtEl>
                                      </p:cBhvr>
                                    </p:animEffect>
                                    <p:anim calcmode="lin" valueType="num">
                                      <p:cBhvr>
                                        <p:cTn id="58" dur="4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9" dur="400" fill="hold"/>
                                        <p:tgtEl>
                                          <p:spTgt spid="5">
                                            <p:txEl>
                                              <p:pRg st="2" end="2"/>
                                            </p:txEl>
                                          </p:spTgt>
                                        </p:tgtEl>
                                        <p:attrNameLst>
                                          <p:attrName>ppt_y</p:attrName>
                                        </p:attrNameLst>
                                      </p:cBhvr>
                                      <p:tavLst>
                                        <p:tav tm="0">
                                          <p:val>
                                            <p:strVal val="#ppt_y+0.31"/>
                                          </p:val>
                                        </p:tav>
                                        <p:tav tm="100000">
                                          <p:val>
                                            <p:strVal val="#ppt_y+0.31"/>
                                          </p:val>
                                        </p:tav>
                                      </p:tavLst>
                                    </p:anim>
                                    <p:anim calcmode="lin" valueType="num">
                                      <p:cBhvr>
                                        <p:cTn id="60" dur="600" decel="50000" fill="hold">
                                          <p:stCondLst>
                                            <p:cond delay="400"/>
                                          </p:stCondLst>
                                        </p:cTn>
                                        <p:tgtEl>
                                          <p:spTgt spid="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1" dur="600" decel="50000" fill="hold">
                                          <p:stCondLst>
                                            <p:cond delay="400"/>
                                          </p:stCondLst>
                                        </p:cTn>
                                        <p:tgtEl>
                                          <p:spTgt spid="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3" presetClass="entr" presetSubtype="0" fill="hold" grpId="0" nodeType="clickEffect">
                                  <p:stCondLst>
                                    <p:cond delay="0"/>
                                  </p:stCondLst>
                                  <p:childTnLst>
                                    <p:set>
                                      <p:cBhvr>
                                        <p:cTn id="65" dur="1" fill="hold">
                                          <p:stCondLst>
                                            <p:cond delay="0"/>
                                          </p:stCondLst>
                                        </p:cTn>
                                        <p:tgtEl>
                                          <p:spTgt spid="4">
                                            <p:txEl>
                                              <p:pRg st="0" end="0"/>
                                            </p:txEl>
                                          </p:spTgt>
                                        </p:tgtEl>
                                        <p:attrNameLst>
                                          <p:attrName>style.visibility</p:attrName>
                                        </p:attrNameLst>
                                      </p:cBhvr>
                                      <p:to>
                                        <p:strVal val="visible"/>
                                      </p:to>
                                    </p:set>
                                    <p:animEffect transition="in" filter="fade">
                                      <p:cBhvr>
                                        <p:cTn id="66" dur="100"/>
                                        <p:tgtEl>
                                          <p:spTgt spid="4">
                                            <p:txEl>
                                              <p:pRg st="0" end="0"/>
                                            </p:txEl>
                                          </p:spTgt>
                                        </p:tgtEl>
                                      </p:cBhvr>
                                    </p:animEffect>
                                    <p:anim calcmode="lin" valueType="num">
                                      <p:cBhvr>
                                        <p:cTn id="67"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68" dur="400" fill="hold"/>
                                        <p:tgtEl>
                                          <p:spTgt spid="4">
                                            <p:txEl>
                                              <p:pRg st="0" end="0"/>
                                            </p:txEl>
                                          </p:spTgt>
                                        </p:tgtEl>
                                        <p:attrNameLst>
                                          <p:attrName>ppt_y</p:attrName>
                                        </p:attrNameLst>
                                      </p:cBhvr>
                                      <p:tavLst>
                                        <p:tav tm="0">
                                          <p:val>
                                            <p:strVal val="#ppt_y+0.31"/>
                                          </p:val>
                                        </p:tav>
                                        <p:tav tm="100000">
                                          <p:val>
                                            <p:strVal val="#ppt_y+0.31"/>
                                          </p:val>
                                        </p:tav>
                                      </p:tavLst>
                                    </p:anim>
                                    <p:anim calcmode="lin" valueType="num">
                                      <p:cBhvr>
                                        <p:cTn id="69" dur="600" decel="50000" fill="hold">
                                          <p:stCondLst>
                                            <p:cond delay="400"/>
                                          </p:stCondLst>
                                        </p:cTn>
                                        <p:tgtEl>
                                          <p:spTgt spid="4">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0" dur="600" decel="50000" fill="hold">
                                          <p:stCondLst>
                                            <p:cond delay="400"/>
                                          </p:stCondLst>
                                        </p:cTn>
                                        <p:tgtEl>
                                          <p:spTgt spid="4">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3" presetClass="entr" presetSubtype="0" fill="hold" grpId="0" nodeType="clickEffect">
                                  <p:stCondLst>
                                    <p:cond delay="0"/>
                                  </p:stCondLst>
                                  <p:childTnLst>
                                    <p:set>
                                      <p:cBhvr>
                                        <p:cTn id="74" dur="1" fill="hold">
                                          <p:stCondLst>
                                            <p:cond delay="0"/>
                                          </p:stCondLst>
                                        </p:cTn>
                                        <p:tgtEl>
                                          <p:spTgt spid="4">
                                            <p:txEl>
                                              <p:pRg st="1" end="1"/>
                                            </p:txEl>
                                          </p:spTgt>
                                        </p:tgtEl>
                                        <p:attrNameLst>
                                          <p:attrName>style.visibility</p:attrName>
                                        </p:attrNameLst>
                                      </p:cBhvr>
                                      <p:to>
                                        <p:strVal val="visible"/>
                                      </p:to>
                                    </p:set>
                                    <p:animEffect transition="in" filter="fade">
                                      <p:cBhvr>
                                        <p:cTn id="75" dur="100"/>
                                        <p:tgtEl>
                                          <p:spTgt spid="4">
                                            <p:txEl>
                                              <p:pRg st="1" end="1"/>
                                            </p:txEl>
                                          </p:spTgt>
                                        </p:tgtEl>
                                      </p:cBhvr>
                                    </p:animEffect>
                                    <p:anim calcmode="lin" valueType="num">
                                      <p:cBhvr>
                                        <p:cTn id="76" dur="4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77" dur="400" fill="hold"/>
                                        <p:tgtEl>
                                          <p:spTgt spid="4">
                                            <p:txEl>
                                              <p:pRg st="1" end="1"/>
                                            </p:txEl>
                                          </p:spTgt>
                                        </p:tgtEl>
                                        <p:attrNameLst>
                                          <p:attrName>ppt_y</p:attrName>
                                        </p:attrNameLst>
                                      </p:cBhvr>
                                      <p:tavLst>
                                        <p:tav tm="0">
                                          <p:val>
                                            <p:strVal val="#ppt_y+0.31"/>
                                          </p:val>
                                        </p:tav>
                                        <p:tav tm="100000">
                                          <p:val>
                                            <p:strVal val="#ppt_y+0.31"/>
                                          </p:val>
                                        </p:tav>
                                      </p:tavLst>
                                    </p:anim>
                                    <p:anim calcmode="lin" valueType="num">
                                      <p:cBhvr>
                                        <p:cTn id="78" dur="600" decel="50000" fill="hold">
                                          <p:stCondLst>
                                            <p:cond delay="400"/>
                                          </p:stCondLst>
                                        </p:cTn>
                                        <p:tgtEl>
                                          <p:spTgt spid="4">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9" dur="600" decel="50000" fill="hold">
                                          <p:stCondLst>
                                            <p:cond delay="400"/>
                                          </p:stCondLst>
                                        </p:cTn>
                                        <p:tgtEl>
                                          <p:spTgt spid="4">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275" y="107576"/>
            <a:ext cx="8042276" cy="958170"/>
          </a:xfrm>
        </p:spPr>
        <p:txBody>
          <a:bodyPr>
            <a:normAutofit fontScale="90000"/>
          </a:bodyPr>
          <a:lstStyle/>
          <a:p>
            <a:r>
              <a:rPr lang="fr-CA">
                <a:solidFill>
                  <a:srgbClr val="263B86"/>
                </a:solidFill>
                <a:latin typeface="Bookman Old Style"/>
                <a:cs typeface="Bookman Old Style"/>
              </a:rPr>
              <a:t>Une question de Perspective!</a:t>
            </a:r>
          </a:p>
        </p:txBody>
      </p:sp>
      <p:pic>
        <p:nvPicPr>
          <p:cNvPr id="4" name="Content Placeholder 3"/>
          <p:cNvPicPr>
            <a:picLocks noGrp="1" noChangeAspect="1"/>
          </p:cNvPicPr>
          <p:nvPr>
            <p:ph idx="1"/>
          </p:nvPr>
        </p:nvPicPr>
        <p:blipFill>
          <a:blip r:embed="rId3"/>
          <a:srcRect t="2384" b="2384"/>
          <a:stretch>
            <a:fillRect/>
          </a:stretch>
        </p:blipFill>
        <p:spPr>
          <a:xfrm>
            <a:off x="1462122" y="1336754"/>
            <a:ext cx="9205878" cy="4971828"/>
          </a:xfrm>
        </p:spPr>
      </p:pic>
      <p:sp>
        <p:nvSpPr>
          <p:cNvPr id="3" name="Date Placeholder 2"/>
          <p:cNvSpPr>
            <a:spLocks noGrp="1"/>
          </p:cNvSpPr>
          <p:nvPr>
            <p:ph type="dt" sz="half" idx="10"/>
          </p:nvPr>
        </p:nvSpPr>
        <p:spPr/>
        <p:txBody>
          <a:bodyPr/>
          <a:lstStyle/>
          <a:p>
            <a:fld id="{754AA698-C48E-FF4E-AF3A-3D6F4B61B556}" type="datetime1">
              <a:rPr lang="en-CA" smtClean="0"/>
              <a:t>28/08/2019</a:t>
            </a:fld>
            <a:endParaRPr lang="en-US"/>
          </a:p>
        </p:txBody>
      </p:sp>
      <p:sp>
        <p:nvSpPr>
          <p:cNvPr id="5" name="Footer Placeholder 4"/>
          <p:cNvSpPr>
            <a:spLocks noGrp="1"/>
          </p:cNvSpPr>
          <p:nvPr>
            <p:ph type="ftr" sz="quarter" idx="11"/>
          </p:nvPr>
        </p:nvSpPr>
        <p:spPr/>
        <p:txBody>
          <a:bodyPr/>
          <a:lstStyle/>
          <a:p>
            <a:r>
              <a:rPr lang="en-US"/>
              <a:t>Suzy Goodleaf, M.Ed, Psychologist </a:t>
            </a:r>
          </a:p>
        </p:txBody>
      </p:sp>
      <p:sp>
        <p:nvSpPr>
          <p:cNvPr id="6" name="Slide Number Placeholder 5"/>
          <p:cNvSpPr>
            <a:spLocks noGrp="1"/>
          </p:cNvSpPr>
          <p:nvPr>
            <p:ph type="sldNum" sz="quarter" idx="12"/>
          </p:nvPr>
        </p:nvSpPr>
        <p:spPr/>
        <p:txBody>
          <a:bodyPr/>
          <a:lstStyle/>
          <a:p>
            <a:fld id="{09608920-7DCD-154F-A4C9-6C1EFCC1AECA}" type="slidenum">
              <a:rPr lang="en-US" smtClean="0"/>
              <a:t>36</a:t>
            </a:fld>
            <a:endParaRPr lang="en-US"/>
          </a:p>
        </p:txBody>
      </p:sp>
    </p:spTree>
    <p:extLst>
      <p:ext uri="{BB962C8B-B14F-4D97-AF65-F5344CB8AC3E}">
        <p14:creationId xmlns:p14="http://schemas.microsoft.com/office/powerpoint/2010/main" val="625493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49412"/>
            <a:ext cx="9144000" cy="1085604"/>
          </a:xfrm>
          <a:noFill/>
        </p:spPr>
        <p:txBody>
          <a:bodyPr>
            <a:normAutofit fontScale="90000"/>
          </a:bodyPr>
          <a:lstStyle/>
          <a:p>
            <a:br>
              <a:rPr lang="fr-CA"/>
            </a:br>
            <a:br>
              <a:rPr lang="fr-CA"/>
            </a:br>
            <a:r>
              <a:rPr lang="fr-CA" sz="3200">
                <a:solidFill>
                  <a:srgbClr val="FF0000"/>
                </a:solidFill>
              </a:rPr>
              <a:t>la pratique sensibilisée aux traumatismes est centré sur: la CONNExion</a:t>
            </a:r>
            <a:br>
              <a:rPr lang="fr-CA" sz="3200">
                <a:solidFill>
                  <a:srgbClr val="FF0000"/>
                </a:solidFill>
              </a:rPr>
            </a:br>
            <a:endParaRPr lang="fr-CA" sz="3200">
              <a:solidFill>
                <a:srgbClr val="FF0000"/>
              </a:solidFill>
            </a:endParaRPr>
          </a:p>
        </p:txBody>
      </p:sp>
      <p:sp>
        <p:nvSpPr>
          <p:cNvPr id="3" name="Content Placeholder 2"/>
          <p:cNvSpPr>
            <a:spLocks noGrp="1"/>
          </p:cNvSpPr>
          <p:nvPr>
            <p:ph idx="1"/>
          </p:nvPr>
        </p:nvSpPr>
        <p:spPr>
          <a:xfrm>
            <a:off x="2952750" y="1238250"/>
            <a:ext cx="7260935" cy="5619750"/>
          </a:xfrm>
        </p:spPr>
        <p:txBody>
          <a:bodyPr>
            <a:normAutofit lnSpcReduction="10000"/>
          </a:bodyPr>
          <a:lstStyle/>
          <a:p>
            <a:r>
              <a:rPr lang="fr-CA" sz="2400" dirty="0">
                <a:solidFill>
                  <a:srgbClr val="1F497D"/>
                </a:solidFill>
              </a:rPr>
              <a:t>Recadrer notre état d'esprit (ce qui vous est arrivé, pas ce qui ne va pas avec vous)</a:t>
            </a:r>
          </a:p>
          <a:p>
            <a:r>
              <a:rPr lang="fr-CA" sz="2400" dirty="0">
                <a:solidFill>
                  <a:srgbClr val="1F497D"/>
                </a:solidFill>
              </a:rPr>
              <a:t>Collaboration avec la personne qui n'utilise pas son pouvoir sur vous</a:t>
            </a:r>
          </a:p>
          <a:p>
            <a:r>
              <a:rPr lang="fr-CA" sz="2400" dirty="0">
                <a:solidFill>
                  <a:srgbClr val="1F497D"/>
                </a:solidFill>
              </a:rPr>
              <a:t>Aucun blâme</a:t>
            </a:r>
          </a:p>
          <a:p>
            <a:r>
              <a:rPr lang="fr-CA" sz="2400" dirty="0" err="1">
                <a:solidFill>
                  <a:srgbClr val="1F497D"/>
                </a:solidFill>
              </a:rPr>
              <a:t>ChoiX</a:t>
            </a:r>
            <a:r>
              <a:rPr lang="fr-CA" sz="2400" dirty="0">
                <a:solidFill>
                  <a:srgbClr val="1F497D"/>
                </a:solidFill>
              </a:rPr>
              <a:t> </a:t>
            </a:r>
          </a:p>
          <a:p>
            <a:r>
              <a:rPr lang="fr-CA" sz="2400" dirty="0">
                <a:solidFill>
                  <a:srgbClr val="1F497D"/>
                </a:solidFill>
              </a:rPr>
              <a:t>Briser l'isolement en créant la mutualité</a:t>
            </a:r>
          </a:p>
          <a:p>
            <a:r>
              <a:rPr lang="fr-CA" sz="2400" dirty="0">
                <a:solidFill>
                  <a:srgbClr val="1F497D"/>
                </a:solidFill>
              </a:rPr>
              <a:t>Autonomisation</a:t>
            </a:r>
          </a:p>
          <a:p>
            <a:r>
              <a:rPr lang="fr-CA" sz="2400" dirty="0">
                <a:solidFill>
                  <a:srgbClr val="1F497D"/>
                </a:solidFill>
              </a:rPr>
              <a:t>Incorporer la compréhension culturelle </a:t>
            </a:r>
          </a:p>
          <a:p>
            <a:r>
              <a:rPr lang="fr-CA" sz="2400" dirty="0">
                <a:solidFill>
                  <a:srgbClr val="1F497D"/>
                </a:solidFill>
              </a:rPr>
              <a:t>Fiabilité</a:t>
            </a:r>
          </a:p>
          <a:p>
            <a:r>
              <a:rPr lang="fr-CA" sz="2400" dirty="0">
                <a:solidFill>
                  <a:srgbClr val="1F497D"/>
                </a:solidFill>
              </a:rPr>
              <a:t>Le pouvoir est partagé</a:t>
            </a:r>
          </a:p>
          <a:p>
            <a:endParaRPr lang="fr-CA" dirty="0">
              <a:solidFill>
                <a:srgbClr val="1F497D"/>
              </a:solidFill>
            </a:endParaRPr>
          </a:p>
          <a:p>
            <a:endParaRPr lang="fr-CA" dirty="0"/>
          </a:p>
        </p:txBody>
      </p:sp>
      <p:sp>
        <p:nvSpPr>
          <p:cNvPr id="4" name="Date Placeholder 3"/>
          <p:cNvSpPr>
            <a:spLocks noGrp="1"/>
          </p:cNvSpPr>
          <p:nvPr>
            <p:ph type="dt" sz="half" idx="10"/>
          </p:nvPr>
        </p:nvSpPr>
        <p:spPr/>
        <p:txBody>
          <a:bodyPr/>
          <a:lstStyle/>
          <a:p>
            <a:fld id="{B96E03F4-57E2-464C-9422-6F726B9B9D8F}" type="datetime1">
              <a:rPr lang="en-CA" smtClean="0"/>
              <a:t>28/08/2019</a:t>
            </a:fld>
            <a:endParaRPr lang="en-US"/>
          </a:p>
        </p:txBody>
      </p:sp>
      <p:sp>
        <p:nvSpPr>
          <p:cNvPr id="5" name="Footer Placeholder 4"/>
          <p:cNvSpPr>
            <a:spLocks noGrp="1"/>
          </p:cNvSpPr>
          <p:nvPr>
            <p:ph type="ftr" sz="quarter" idx="11"/>
          </p:nvPr>
        </p:nvSpPr>
        <p:spPr>
          <a:xfrm>
            <a:off x="297368" y="5945187"/>
            <a:ext cx="6672887" cy="365125"/>
          </a:xfrm>
        </p:spPr>
        <p:txBody>
          <a:bodyPr/>
          <a:lstStyle/>
          <a:p>
            <a:r>
              <a:rPr lang="en-US" dirty="0"/>
              <a:t>Suzy Goodleaf, </a:t>
            </a:r>
            <a:r>
              <a:rPr lang="en-US" dirty="0" err="1"/>
              <a:t>M.Ed</a:t>
            </a:r>
            <a:r>
              <a:rPr lang="en-US" dirty="0"/>
              <a:t>, Psychologist </a:t>
            </a:r>
          </a:p>
        </p:txBody>
      </p:sp>
      <p:sp>
        <p:nvSpPr>
          <p:cNvPr id="6" name="Slide Number Placeholder 5"/>
          <p:cNvSpPr>
            <a:spLocks noGrp="1"/>
          </p:cNvSpPr>
          <p:nvPr>
            <p:ph type="sldNum" sz="quarter" idx="12"/>
          </p:nvPr>
        </p:nvSpPr>
        <p:spPr/>
        <p:txBody>
          <a:bodyPr/>
          <a:lstStyle/>
          <a:p>
            <a:fld id="{09608920-7DCD-154F-A4C9-6C1EFCC1AECA}" type="slidenum">
              <a:rPr lang="en-US" smtClean="0"/>
              <a:t>37</a:t>
            </a:fld>
            <a:endParaRPr lang="en-US"/>
          </a:p>
        </p:txBody>
      </p:sp>
    </p:spTree>
    <p:extLst>
      <p:ext uri="{BB962C8B-B14F-4D97-AF65-F5344CB8AC3E}">
        <p14:creationId xmlns:p14="http://schemas.microsoft.com/office/powerpoint/2010/main" val="143396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linds(horizont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linds(horizontal)">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Title 1"/>
          <p:cNvSpPr>
            <a:spLocks noGrp="1"/>
          </p:cNvSpPr>
          <p:nvPr>
            <p:ph type="title"/>
          </p:nvPr>
        </p:nvSpPr>
        <p:spPr>
          <a:xfrm>
            <a:off x="913774" y="391512"/>
            <a:ext cx="10364451" cy="1123780"/>
          </a:xfrm>
        </p:spPr>
        <p:txBody>
          <a:bodyPr>
            <a:normAutofit fontScale="90000"/>
          </a:bodyPr>
          <a:lstStyle/>
          <a:p>
            <a:r>
              <a:rPr lang="fr-CA">
                <a:latin typeface="Calibri" charset="0"/>
              </a:rPr>
              <a:t>Aucun apprentissage significatif ne se produit sans relations significatives: </a:t>
            </a:r>
            <a:r>
              <a:rPr lang="fr-CA" sz="2400">
                <a:latin typeface="Calibri" charset="0"/>
              </a:rPr>
              <a:t>Rick Miller, Kidsathope.com</a:t>
            </a:r>
          </a:p>
        </p:txBody>
      </p:sp>
      <p:sp>
        <p:nvSpPr>
          <p:cNvPr id="282630" name="Content Placeholder 282629">
            <a:extLst>
              <a:ext uri="{FF2B5EF4-FFF2-40B4-BE49-F238E27FC236}">
                <a16:creationId xmlns:a16="http://schemas.microsoft.com/office/drawing/2014/main" id="{AD7760AE-D63F-4B8F-B5C2-96AF7B652CA7}"/>
              </a:ext>
            </a:extLst>
          </p:cNvPr>
          <p:cNvSpPr>
            <a:spLocks noGrp="1"/>
          </p:cNvSpPr>
          <p:nvPr>
            <p:ph idx="1"/>
          </p:nvPr>
        </p:nvSpPr>
        <p:spPr>
          <a:xfrm>
            <a:off x="680322" y="1774416"/>
            <a:ext cx="4406028" cy="4851641"/>
          </a:xfrm>
        </p:spPr>
        <p:txBody>
          <a:bodyPr>
            <a:normAutofit/>
          </a:bodyPr>
          <a:lstStyle/>
          <a:p>
            <a:r>
              <a:rPr lang="fr-CA" sz="1800"/>
              <a:t>Plus nous en apprenons sur l'apprentissage… plus nous réalisons que c’est une question de connexion</a:t>
            </a:r>
          </a:p>
          <a:p>
            <a:r>
              <a:rPr lang="fr-CA" sz="1800"/>
              <a:t>Montrez-moi comment</a:t>
            </a:r>
          </a:p>
          <a:p>
            <a:r>
              <a:rPr lang="fr-CA" sz="1800"/>
              <a:t>Soyez avec moi pendant que je tente de comprendre</a:t>
            </a:r>
          </a:p>
          <a:p>
            <a:r>
              <a:rPr lang="fr-CA" sz="1800"/>
              <a:t>Faites-le avec moi</a:t>
            </a:r>
          </a:p>
          <a:p>
            <a:r>
              <a:rPr lang="fr-CA" sz="1800"/>
              <a:t>Célébrez mes réalisations</a:t>
            </a:r>
          </a:p>
          <a:p>
            <a:r>
              <a:rPr lang="fr-CA" sz="1800"/>
              <a:t>Mettez-moi au défi de faire mieux… et d'être meilleur</a:t>
            </a:r>
          </a:p>
          <a:p>
            <a:r>
              <a:rPr lang="fr-CA" sz="1800"/>
              <a:t>Tenez-moi responsable</a:t>
            </a:r>
          </a:p>
        </p:txBody>
      </p:sp>
      <p:pic>
        <p:nvPicPr>
          <p:cNvPr id="282628" name="Content Placeholder 4">
            <a:extLst>
              <a:ext uri="{FF2B5EF4-FFF2-40B4-BE49-F238E27FC236}">
                <a16:creationId xmlns:a16="http://schemas.microsoft.com/office/drawing/2014/main" id="{90B4D4D0-59B5-394E-9D3B-B2DECAA28212}"/>
              </a:ext>
            </a:extLst>
          </p:cNvPr>
          <p:cNvPicPr>
            <a:picLocks noChangeAspect="1"/>
          </p:cNvPicPr>
          <p:nvPr/>
        </p:nvPicPr>
        <p:blipFill>
          <a:blip r:embed="rId3"/>
          <a:stretch>
            <a:fillRect/>
          </a:stretch>
        </p:blipFill>
        <p:spPr>
          <a:xfrm>
            <a:off x="5383673" y="2535463"/>
            <a:ext cx="6128005" cy="3329549"/>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467736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4999" y="457200"/>
            <a:ext cx="8229600" cy="1143000"/>
          </a:xfrm>
        </p:spPr>
        <p:txBody>
          <a:bodyPr>
            <a:normAutofit fontScale="90000"/>
          </a:bodyPr>
          <a:lstStyle/>
          <a:p>
            <a:r>
              <a:rPr lang="fr-CA"/>
              <a:t>La résilience en action : </a:t>
            </a:r>
            <a:br>
              <a:rPr lang="fr-CA"/>
            </a:br>
            <a:r>
              <a:rPr lang="fr-CA" sz="2200"/>
              <a:t>Nan Henderson, Editrice avec Bonnie Benard &amp; Nancy Sharpe-Light</a:t>
            </a:r>
            <a:endParaRPr lang="fr-CA"/>
          </a:p>
        </p:txBody>
      </p:sp>
      <p:sp>
        <p:nvSpPr>
          <p:cNvPr id="3" name="Content Placeholder 2"/>
          <p:cNvSpPr>
            <a:spLocks noGrp="1"/>
          </p:cNvSpPr>
          <p:nvPr>
            <p:ph idx="1"/>
          </p:nvPr>
        </p:nvSpPr>
        <p:spPr>
          <a:xfrm>
            <a:off x="913775" y="1600201"/>
            <a:ext cx="10364452" cy="4191000"/>
          </a:xfrm>
        </p:spPr>
        <p:txBody>
          <a:bodyPr>
            <a:normAutofit/>
          </a:bodyPr>
          <a:lstStyle/>
          <a:p>
            <a:r>
              <a:rPr lang="fr-CA"/>
              <a:t>Communiquer une attitude de résilience</a:t>
            </a:r>
          </a:p>
          <a:p>
            <a:r>
              <a:rPr lang="fr-CA"/>
              <a:t>Adopter une approche basée sur la force</a:t>
            </a:r>
          </a:p>
          <a:p>
            <a:r>
              <a:rPr lang="fr-CA"/>
              <a:t>Fournir des opportunités pour des contributions significatives pour les autres</a:t>
            </a:r>
          </a:p>
          <a:p>
            <a:r>
              <a:rPr lang="fr-CA"/>
              <a:t>Augmenter les liens positifs</a:t>
            </a:r>
          </a:p>
          <a:p>
            <a:r>
              <a:rPr lang="fr-CA"/>
              <a:t>Fixer et maintenir des limites claires</a:t>
            </a:r>
          </a:p>
          <a:p>
            <a:r>
              <a:rPr lang="fr-CA"/>
              <a:t>Développer les compétences nécessaires</a:t>
            </a:r>
          </a:p>
          <a:p>
            <a:r>
              <a:rPr lang="fr-CA"/>
              <a:t>Prendre le temps nécessaire</a:t>
            </a:r>
          </a:p>
        </p:txBody>
      </p:sp>
      <p:pic>
        <p:nvPicPr>
          <p:cNvPr id="4" name="Picture 3">
            <a:extLst>
              <a:ext uri="{FF2B5EF4-FFF2-40B4-BE49-F238E27FC236}">
                <a16:creationId xmlns:a16="http://schemas.microsoft.com/office/drawing/2014/main" id="{3A4259F2-E1E1-B848-87A7-042D8D31667F}"/>
              </a:ext>
            </a:extLst>
          </p:cNvPr>
          <p:cNvPicPr>
            <a:picLocks noChangeAspect="1"/>
          </p:cNvPicPr>
          <p:nvPr/>
        </p:nvPicPr>
        <p:blipFill>
          <a:blip r:embed="rId3"/>
          <a:stretch>
            <a:fillRect/>
          </a:stretch>
        </p:blipFill>
        <p:spPr>
          <a:xfrm>
            <a:off x="6748155" y="3275602"/>
            <a:ext cx="5161041" cy="3125198"/>
          </a:xfrm>
          <a:prstGeom prst="rect">
            <a:avLst/>
          </a:prstGeom>
        </p:spPr>
      </p:pic>
    </p:spTree>
    <p:extLst>
      <p:ext uri="{BB962C8B-B14F-4D97-AF65-F5344CB8AC3E}">
        <p14:creationId xmlns:p14="http://schemas.microsoft.com/office/powerpoint/2010/main" val="1877997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913774" y="609600"/>
            <a:ext cx="10592425" cy="1390650"/>
          </a:xfrm>
        </p:spPr>
        <p:txBody>
          <a:bodyPr>
            <a:normAutofit/>
          </a:bodyPr>
          <a:lstStyle/>
          <a:p>
            <a:r>
              <a:rPr lang="fr-CA" sz="2700" b="1">
                <a:solidFill>
                  <a:srgbClr val="006600"/>
                </a:solidFill>
                <a:effectLst>
                  <a:outerShdw blurRad="38100" dist="38100" dir="2700000" algn="tl">
                    <a:srgbClr val="DDDDDD"/>
                  </a:outerShdw>
                </a:effectLst>
              </a:rPr>
              <a:t>NOTRE FONDement DES VALEURS AUTOCHTONES NORD-AMÉRICAINES</a:t>
            </a:r>
            <a:br>
              <a:rPr lang="fr-CA" sz="2800" b="1">
                <a:solidFill>
                  <a:srgbClr val="006600"/>
                </a:solidFill>
                <a:effectLst>
                  <a:outerShdw blurRad="38100" dist="38100" dir="2700000" algn="tl">
                    <a:srgbClr val="DDDDDD"/>
                  </a:outerShdw>
                </a:effectLst>
              </a:rPr>
            </a:br>
            <a:r>
              <a:rPr lang="fr-CA" sz="1800">
                <a:solidFill>
                  <a:srgbClr val="006600"/>
                </a:solidFill>
                <a:effectLst>
                  <a:outerShdw blurRad="38100" dist="38100" dir="2700000" algn="tl">
                    <a:srgbClr val="DDDDDD"/>
                  </a:outerShdw>
                </a:effectLst>
              </a:rPr>
              <a:t>Jane Middelton-Moz et Rebecca Martell</a:t>
            </a:r>
            <a:endParaRPr lang="fr-CA" sz="2800" b="1">
              <a:solidFill>
                <a:srgbClr val="006600"/>
              </a:solidFill>
              <a:effectLst>
                <a:outerShdw blurRad="38100" dist="38100" dir="2700000" algn="tl">
                  <a:srgbClr val="DDDDDD"/>
                </a:outerShdw>
              </a:effectLst>
            </a:endParaRPr>
          </a:p>
        </p:txBody>
      </p:sp>
      <p:sp>
        <p:nvSpPr>
          <p:cNvPr id="2051" name="Rectangle 3"/>
          <p:cNvSpPr>
            <a:spLocks noGrp="1" noChangeArrowheads="1"/>
          </p:cNvSpPr>
          <p:nvPr>
            <p:ph type="body" sz="half" idx="2"/>
          </p:nvPr>
        </p:nvSpPr>
        <p:spPr/>
        <p:txBody>
          <a:bodyPr>
            <a:normAutofit fontScale="32500" lnSpcReduction="20000"/>
          </a:bodyPr>
          <a:lstStyle/>
          <a:p>
            <a:pPr algn="l">
              <a:lnSpc>
                <a:spcPct val="90000"/>
              </a:lnSpc>
            </a:pPr>
            <a:r>
              <a:rPr lang="fr-CA" sz="7400" b="1">
                <a:solidFill>
                  <a:srgbClr val="000090"/>
                </a:solidFill>
                <a:effectLst>
                  <a:outerShdw blurRad="38100" dist="38100" dir="2700000" algn="tl">
                    <a:srgbClr val="DDDDDD"/>
                  </a:outerShdw>
                </a:effectLst>
              </a:rPr>
              <a:t>INCLUSION/APPARTENANCE</a:t>
            </a:r>
          </a:p>
          <a:p>
            <a:pPr algn="l">
              <a:lnSpc>
                <a:spcPct val="90000"/>
              </a:lnSpc>
            </a:pPr>
            <a:endParaRPr lang="fr-CA" sz="7400" b="1">
              <a:solidFill>
                <a:srgbClr val="000090"/>
              </a:solidFill>
              <a:effectLst>
                <a:outerShdw blurRad="38100" dist="38100" dir="2700000" algn="tl">
                  <a:srgbClr val="DDDDDD"/>
                </a:outerShdw>
              </a:effectLst>
            </a:endParaRPr>
          </a:p>
          <a:p>
            <a:pPr algn="l">
              <a:lnSpc>
                <a:spcPct val="90000"/>
              </a:lnSpc>
            </a:pPr>
            <a:r>
              <a:rPr lang="fr-CA" sz="7400" b="1">
                <a:solidFill>
                  <a:schemeClr val="accent2"/>
                </a:solidFill>
                <a:effectLst>
                  <a:outerShdw blurRad="38100" dist="38100" dir="2700000" algn="tl">
                    <a:srgbClr val="DDDDDD"/>
                  </a:outerShdw>
                </a:effectLst>
              </a:rPr>
              <a:t>COOPéRATION</a:t>
            </a:r>
          </a:p>
          <a:p>
            <a:pPr algn="l">
              <a:lnSpc>
                <a:spcPct val="90000"/>
              </a:lnSpc>
            </a:pPr>
            <a:endParaRPr lang="fr-CA" sz="7400" b="1">
              <a:solidFill>
                <a:srgbClr val="000090"/>
              </a:solidFill>
              <a:effectLst>
                <a:outerShdw blurRad="38100" dist="38100" dir="2700000" algn="tl">
                  <a:srgbClr val="DDDDDD"/>
                </a:outerShdw>
              </a:effectLst>
            </a:endParaRPr>
          </a:p>
          <a:p>
            <a:pPr algn="l">
              <a:lnSpc>
                <a:spcPct val="90000"/>
              </a:lnSpc>
            </a:pPr>
            <a:r>
              <a:rPr lang="fr-CA" sz="7400" b="1">
                <a:solidFill>
                  <a:srgbClr val="008000"/>
                </a:solidFill>
                <a:effectLst>
                  <a:outerShdw blurRad="38100" dist="38100" dir="2700000" algn="tl">
                    <a:srgbClr val="DDDDDD"/>
                  </a:outerShdw>
                </a:effectLst>
              </a:rPr>
              <a:t>RESPECT</a:t>
            </a:r>
          </a:p>
          <a:p>
            <a:pPr algn="l">
              <a:lnSpc>
                <a:spcPct val="90000"/>
              </a:lnSpc>
            </a:pPr>
            <a:endParaRPr lang="fr-CA" sz="7400" b="1">
              <a:solidFill>
                <a:srgbClr val="000090"/>
              </a:solidFill>
              <a:effectLst>
                <a:outerShdw blurRad="38100" dist="38100" dir="2700000" algn="tl">
                  <a:srgbClr val="DDDDDD"/>
                </a:outerShdw>
              </a:effectLst>
            </a:endParaRPr>
          </a:p>
          <a:p>
            <a:pPr algn="l">
              <a:lnSpc>
                <a:spcPct val="90000"/>
              </a:lnSpc>
            </a:pPr>
            <a:r>
              <a:rPr lang="fr-CA" sz="7400" b="1">
                <a:solidFill>
                  <a:srgbClr val="000090"/>
                </a:solidFill>
                <a:effectLst>
                  <a:outerShdw blurRad="38100" dist="38100" dir="2700000" algn="tl">
                    <a:srgbClr val="DDDDDD"/>
                  </a:outerShdw>
                </a:effectLst>
              </a:rPr>
              <a:t>GENTILLESSE</a:t>
            </a:r>
            <a:r>
              <a:rPr lang="fr-CA" sz="2000" b="1">
                <a:solidFill>
                  <a:srgbClr val="CC3300"/>
                </a:solidFill>
                <a:effectLst>
                  <a:outerShdw blurRad="38100" dist="38100" dir="2700000" algn="tl">
                    <a:srgbClr val="DDDDDD"/>
                  </a:outerShdw>
                </a:effectLst>
              </a:rPr>
              <a:t>		</a:t>
            </a:r>
            <a:endParaRPr lang="fr-CA" sz="2000" b="1">
              <a:solidFill>
                <a:srgbClr val="FF0000"/>
              </a:solidFill>
              <a:effectLst>
                <a:outerShdw blurRad="38100" dist="38100" dir="2700000" algn="tl">
                  <a:srgbClr val="DDDDDD"/>
                </a:outerShdw>
              </a:effectLst>
            </a:endParaRPr>
          </a:p>
          <a:p>
            <a:pPr algn="l">
              <a:lnSpc>
                <a:spcPct val="90000"/>
              </a:lnSpc>
            </a:pPr>
            <a:r>
              <a:rPr lang="fr-CA" sz="2000" b="1">
                <a:solidFill>
                  <a:srgbClr val="CC3300"/>
                </a:solidFill>
                <a:effectLst>
                  <a:outerShdw blurRad="38100" dist="38100" dir="2700000" algn="tl">
                    <a:srgbClr val="DDDDDD"/>
                  </a:outerShdw>
                </a:effectLst>
              </a:rPr>
              <a:t>			</a:t>
            </a:r>
          </a:p>
        </p:txBody>
      </p:sp>
      <p:pic>
        <p:nvPicPr>
          <p:cNvPr id="11" name="Content Placeholder 10">
            <a:extLst>
              <a:ext uri="{FF2B5EF4-FFF2-40B4-BE49-F238E27FC236}">
                <a16:creationId xmlns:a16="http://schemas.microsoft.com/office/drawing/2014/main" id="{6CFF53F0-EC9D-9A41-80F1-20B74CDA3A56}"/>
              </a:ext>
            </a:extLst>
          </p:cNvPr>
          <p:cNvPicPr>
            <a:picLocks noGrp="1" noChangeAspect="1"/>
          </p:cNvPicPr>
          <p:nvPr>
            <p:ph sz="quarter" idx="13"/>
          </p:nvPr>
        </p:nvPicPr>
        <p:blipFill>
          <a:blip r:embed="rId3"/>
          <a:stretch>
            <a:fillRect/>
          </a:stretch>
        </p:blipFill>
        <p:spPr>
          <a:xfrm>
            <a:off x="5313307" y="2634828"/>
            <a:ext cx="5939283" cy="3158348"/>
          </a:xfrm>
        </p:spPr>
      </p:pic>
    </p:spTree>
    <p:extLst>
      <p:ext uri="{BB962C8B-B14F-4D97-AF65-F5344CB8AC3E}">
        <p14:creationId xmlns:p14="http://schemas.microsoft.com/office/powerpoint/2010/main" val="3753256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18766"/>
            <a:ext cx="10364451" cy="1596177"/>
          </a:xfrm>
        </p:spPr>
        <p:txBody>
          <a:bodyPr/>
          <a:lstStyle/>
          <a:p>
            <a:r>
              <a:rPr lang="fr-CA"/>
              <a:t>Et grand-mère a dit…</a:t>
            </a:r>
          </a:p>
        </p:txBody>
      </p:sp>
      <p:sp>
        <p:nvSpPr>
          <p:cNvPr id="3" name="Content Placeholder 2"/>
          <p:cNvSpPr>
            <a:spLocks noGrp="1"/>
          </p:cNvSpPr>
          <p:nvPr>
            <p:ph sz="quarter" idx="13"/>
          </p:nvPr>
        </p:nvSpPr>
        <p:spPr>
          <a:xfrm>
            <a:off x="678642" y="1814943"/>
            <a:ext cx="5106026" cy="4424540"/>
          </a:xfrm>
        </p:spPr>
        <p:txBody>
          <a:bodyPr>
            <a:normAutofit/>
          </a:bodyPr>
          <a:lstStyle/>
          <a:p>
            <a:r>
              <a:rPr lang="fr-CA" dirty="0"/>
              <a:t>« La clé du succès pour quiconque, qu’il soit humain, animal ou oiseau, est la suivante… Si vous voulez avoir une vie saine et en bonne santé, vous devez faire en sorte que cette personne, cette chose, se sente importante et désirée. Et ils grandiront et auront la santé et ils auront du succès. »	</a:t>
            </a:r>
          </a:p>
          <a:p>
            <a:pPr marL="0" indent="0">
              <a:buNone/>
            </a:pPr>
            <a:r>
              <a:rPr lang="fr-CA" dirty="0"/>
              <a:t>		…</a:t>
            </a:r>
            <a:r>
              <a:rPr lang="fr-CA" sz="1800" dirty="0"/>
              <a:t>Enseignements iroquois</a:t>
            </a:r>
          </a:p>
          <a:p>
            <a:pPr marL="0" indent="0">
              <a:buNone/>
            </a:pPr>
            <a:r>
              <a:rPr lang="fr-CA" dirty="0"/>
              <a:t>Tom Porter    </a:t>
            </a:r>
            <a:r>
              <a:rPr lang="fr-CA" dirty="0" err="1"/>
              <a:t>Sakokwenioskwas</a:t>
            </a:r>
            <a:endParaRPr lang="fr-CA" dirty="0"/>
          </a:p>
        </p:txBody>
      </p:sp>
      <p:pic>
        <p:nvPicPr>
          <p:cNvPr id="15" name="Content Placeholder 14">
            <a:extLst>
              <a:ext uri="{FF2B5EF4-FFF2-40B4-BE49-F238E27FC236}">
                <a16:creationId xmlns:a16="http://schemas.microsoft.com/office/drawing/2014/main" id="{4939EC61-E365-EC45-B7AB-54D8BABEC5FA}"/>
              </a:ext>
            </a:extLst>
          </p:cNvPr>
          <p:cNvPicPr>
            <a:picLocks noGrp="1" noChangeAspect="1"/>
          </p:cNvPicPr>
          <p:nvPr>
            <p:ph sz="quarter" idx="14"/>
          </p:nvPr>
        </p:nvPicPr>
        <p:blipFill>
          <a:blip r:embed="rId3"/>
          <a:stretch>
            <a:fillRect/>
          </a:stretch>
        </p:blipFill>
        <p:spPr>
          <a:xfrm>
            <a:off x="5978696" y="1814943"/>
            <a:ext cx="5784724" cy="3846695"/>
          </a:xfrm>
        </p:spPr>
      </p:pic>
      <p:sp>
        <p:nvSpPr>
          <p:cNvPr id="4" name="Date Placeholder 3"/>
          <p:cNvSpPr>
            <a:spLocks noGrp="1"/>
          </p:cNvSpPr>
          <p:nvPr>
            <p:ph type="dt" sz="half" idx="10"/>
          </p:nvPr>
        </p:nvSpPr>
        <p:spPr/>
        <p:txBody>
          <a:bodyPr/>
          <a:lstStyle/>
          <a:p>
            <a:r>
              <a:rPr lang="en-CA" dirty="0"/>
              <a:t>Mars 2016</a:t>
            </a:r>
            <a:endParaRPr lang="en-US" dirty="0"/>
          </a:p>
        </p:txBody>
      </p:sp>
      <p:sp>
        <p:nvSpPr>
          <p:cNvPr id="5" name="Footer Placeholder 4"/>
          <p:cNvSpPr>
            <a:spLocks noGrp="1"/>
          </p:cNvSpPr>
          <p:nvPr>
            <p:ph type="ftr" sz="quarter" idx="11"/>
          </p:nvPr>
        </p:nvSpPr>
        <p:spPr>
          <a:xfrm>
            <a:off x="913774" y="6248400"/>
            <a:ext cx="6672887" cy="365125"/>
          </a:xfrm>
        </p:spPr>
        <p:txBody>
          <a:bodyPr/>
          <a:lstStyle/>
          <a:p>
            <a:r>
              <a:rPr lang="en-US" dirty="0"/>
              <a:t>Suzy Goodleaf, </a:t>
            </a:r>
            <a:r>
              <a:rPr lang="en-US" dirty="0" err="1"/>
              <a:t>M.Ed</a:t>
            </a:r>
            <a:r>
              <a:rPr lang="en-US" dirty="0"/>
              <a:t>, OPQ</a:t>
            </a:r>
          </a:p>
        </p:txBody>
      </p:sp>
      <p:sp>
        <p:nvSpPr>
          <p:cNvPr id="6" name="Slide Number Placeholder 5"/>
          <p:cNvSpPr>
            <a:spLocks noGrp="1"/>
          </p:cNvSpPr>
          <p:nvPr>
            <p:ph type="sldNum" sz="quarter" idx="12"/>
          </p:nvPr>
        </p:nvSpPr>
        <p:spPr/>
        <p:txBody>
          <a:bodyPr/>
          <a:lstStyle/>
          <a:p>
            <a:fld id="{6E8E040C-9104-8C4C-A712-44962B53584A}" type="slidenum">
              <a:rPr lang="en-US" smtClean="0"/>
              <a:pPr/>
              <a:t>40</a:t>
            </a:fld>
            <a:endParaRPr lang="en-US"/>
          </a:p>
        </p:txBody>
      </p:sp>
    </p:spTree>
    <p:extLst>
      <p:ext uri="{BB962C8B-B14F-4D97-AF65-F5344CB8AC3E}">
        <p14:creationId xmlns:p14="http://schemas.microsoft.com/office/powerpoint/2010/main" val="31427972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3745" y="-282238"/>
            <a:ext cx="8889237" cy="1505271"/>
          </a:xfrm>
        </p:spPr>
        <p:txBody>
          <a:bodyPr/>
          <a:lstStyle/>
          <a:p>
            <a:r>
              <a:rPr lang="fr-CA" sz="3200" u="sng"/>
              <a:t>Jeunesse La période de remodelage du cerveau </a:t>
            </a:r>
            <a:br>
              <a:rPr lang="fr-CA"/>
            </a:br>
            <a:r>
              <a:rPr lang="fr-CA" sz="1800"/>
              <a:t>Daniel Seigel remue-méninges (Brainstorm) 2015 </a:t>
            </a:r>
          </a:p>
        </p:txBody>
      </p:sp>
      <p:pic>
        <p:nvPicPr>
          <p:cNvPr id="10" name="Content Placeholder 5" descr="psicologiico1.jpg"/>
          <p:cNvPicPr>
            <a:picLocks noGrp="1" noChangeAspect="1"/>
          </p:cNvPicPr>
          <p:nvPr>
            <p:ph idx="1"/>
          </p:nvPr>
        </p:nvPicPr>
        <p:blipFill rotWithShape="1">
          <a:blip r:embed="rId3">
            <a:extLst>
              <a:ext uri="{28A0092B-C50C-407E-A947-70E740481C1C}">
                <a14:useLocalDpi xmlns:a14="http://schemas.microsoft.com/office/drawing/2010/main" val="0"/>
              </a:ext>
            </a:extLst>
          </a:blip>
          <a:srcRect l="7937" r="3487"/>
          <a:stretch/>
        </p:blipFill>
        <p:spPr>
          <a:xfrm>
            <a:off x="4897654" y="2946555"/>
            <a:ext cx="2653243" cy="1569063"/>
          </a:xfrm>
        </p:spPr>
      </p:pic>
      <p:sp>
        <p:nvSpPr>
          <p:cNvPr id="4" name="Oval 3"/>
          <p:cNvSpPr/>
          <p:nvPr/>
        </p:nvSpPr>
        <p:spPr>
          <a:xfrm>
            <a:off x="3700172" y="1520951"/>
            <a:ext cx="4682115" cy="46098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Connector 8"/>
          <p:cNvCxnSpPr>
            <a:stCxn id="4" idx="0"/>
            <a:endCxn id="4" idx="4"/>
          </p:cNvCxnSpPr>
          <p:nvPr/>
        </p:nvCxnSpPr>
        <p:spPr>
          <a:xfrm>
            <a:off x="6041229" y="1520951"/>
            <a:ext cx="0" cy="4609892"/>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4" idx="2"/>
            <a:endCxn id="4" idx="6"/>
          </p:cNvCxnSpPr>
          <p:nvPr/>
        </p:nvCxnSpPr>
        <p:spPr>
          <a:xfrm>
            <a:off x="3700172" y="3825897"/>
            <a:ext cx="4682115"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041230" y="4430990"/>
            <a:ext cx="4443725" cy="954107"/>
          </a:xfrm>
          <a:prstGeom prst="rect">
            <a:avLst/>
          </a:prstGeom>
          <a:noFill/>
        </p:spPr>
        <p:txBody>
          <a:bodyPr wrap="square" rtlCol="0">
            <a:spAutoFit/>
          </a:bodyPr>
          <a:lstStyle/>
          <a:p>
            <a:r>
              <a:rPr lang="fr-CA" sz="2800" dirty="0"/>
              <a:t>Engagement </a:t>
            </a:r>
          </a:p>
          <a:p>
            <a:r>
              <a:rPr lang="fr-CA" sz="2800" dirty="0"/>
              <a:t>Social</a:t>
            </a:r>
          </a:p>
        </p:txBody>
      </p:sp>
      <p:sp>
        <p:nvSpPr>
          <p:cNvPr id="15" name="TextBox 14"/>
          <p:cNvSpPr txBox="1"/>
          <p:nvPr/>
        </p:nvSpPr>
        <p:spPr>
          <a:xfrm>
            <a:off x="3895452" y="4430989"/>
            <a:ext cx="1722779" cy="523220"/>
          </a:xfrm>
          <a:prstGeom prst="rect">
            <a:avLst/>
          </a:prstGeom>
          <a:noFill/>
        </p:spPr>
        <p:txBody>
          <a:bodyPr wrap="none" rtlCol="0">
            <a:spAutoFit/>
          </a:bodyPr>
          <a:lstStyle/>
          <a:p>
            <a:r>
              <a:rPr lang="fr-CA" sz="2800"/>
              <a:t>Nouveauté</a:t>
            </a:r>
          </a:p>
        </p:txBody>
      </p:sp>
      <p:sp>
        <p:nvSpPr>
          <p:cNvPr id="16" name="TextBox 15"/>
          <p:cNvSpPr txBox="1"/>
          <p:nvPr/>
        </p:nvSpPr>
        <p:spPr>
          <a:xfrm>
            <a:off x="6063579" y="1992448"/>
            <a:ext cx="4183877" cy="954107"/>
          </a:xfrm>
          <a:prstGeom prst="rect">
            <a:avLst/>
          </a:prstGeom>
          <a:noFill/>
        </p:spPr>
        <p:txBody>
          <a:bodyPr wrap="square" rtlCol="0">
            <a:spAutoFit/>
          </a:bodyPr>
          <a:lstStyle/>
          <a:p>
            <a:r>
              <a:rPr lang="fr-CA" sz="2800" dirty="0"/>
              <a:t>Étincelle </a:t>
            </a:r>
          </a:p>
          <a:p>
            <a:r>
              <a:rPr lang="fr-CA" sz="2800" dirty="0"/>
              <a:t>Émotive</a:t>
            </a:r>
          </a:p>
        </p:txBody>
      </p:sp>
      <p:sp>
        <p:nvSpPr>
          <p:cNvPr id="18" name="TextBox 17"/>
          <p:cNvSpPr txBox="1"/>
          <p:nvPr/>
        </p:nvSpPr>
        <p:spPr>
          <a:xfrm>
            <a:off x="3411721" y="2098774"/>
            <a:ext cx="2971864" cy="954107"/>
          </a:xfrm>
          <a:prstGeom prst="rect">
            <a:avLst/>
          </a:prstGeom>
          <a:noFill/>
        </p:spPr>
        <p:txBody>
          <a:bodyPr wrap="square" rtlCol="0">
            <a:spAutoFit/>
          </a:bodyPr>
          <a:lstStyle/>
          <a:p>
            <a:r>
              <a:rPr lang="fr-CA"/>
              <a:t>  </a:t>
            </a:r>
            <a:r>
              <a:rPr lang="fr-CA" sz="2800"/>
              <a:t>  Exploratioin Créative </a:t>
            </a:r>
            <a:endParaRPr lang="fr-CA"/>
          </a:p>
        </p:txBody>
      </p:sp>
    </p:spTree>
    <p:extLst>
      <p:ext uri="{BB962C8B-B14F-4D97-AF65-F5344CB8AC3E}">
        <p14:creationId xmlns:p14="http://schemas.microsoft.com/office/powerpoint/2010/main" val="37677639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Étincelle émotive</a:t>
            </a:r>
          </a:p>
        </p:txBody>
      </p:sp>
      <p:sp>
        <p:nvSpPr>
          <p:cNvPr id="3" name="Content Placeholder 2"/>
          <p:cNvSpPr>
            <a:spLocks noGrp="1"/>
          </p:cNvSpPr>
          <p:nvPr>
            <p:ph idx="1"/>
          </p:nvPr>
        </p:nvSpPr>
        <p:spPr>
          <a:xfrm>
            <a:off x="4973088" y="1928629"/>
            <a:ext cx="5142464" cy="4014972"/>
          </a:xfrm>
        </p:spPr>
        <p:txBody>
          <a:bodyPr>
            <a:normAutofit fontScale="77500" lnSpcReduction="20000"/>
          </a:bodyPr>
          <a:lstStyle/>
          <a:p>
            <a:pPr lvl="0"/>
            <a:r>
              <a:rPr lang="fr-CA" sz="2800" i="1">
                <a:solidFill>
                  <a:srgbClr val="000000"/>
                </a:solidFill>
              </a:rPr>
              <a:t>Déluge de sentiments liés à l'apparition de la puberté et à la volonté de remodeler le cerveau</a:t>
            </a:r>
          </a:p>
          <a:p>
            <a:pPr lvl="0"/>
            <a:endParaRPr lang="fr-CA" sz="2800">
              <a:solidFill>
                <a:srgbClr val="000000"/>
              </a:solidFill>
            </a:endParaRPr>
          </a:p>
          <a:p>
            <a:pPr marL="349250" lvl="1" indent="0">
              <a:buNone/>
            </a:pPr>
            <a:r>
              <a:rPr lang="fr-CA" sz="2800">
                <a:solidFill>
                  <a:srgbClr val="000000"/>
                </a:solidFill>
              </a:rPr>
              <a:t>+ve Passion / La vie est le feu</a:t>
            </a:r>
          </a:p>
          <a:p>
            <a:pPr marL="349250" lvl="1" indent="0">
              <a:buNone/>
            </a:pPr>
            <a:endParaRPr lang="fr-CA" sz="2800">
              <a:solidFill>
                <a:srgbClr val="000000"/>
              </a:solidFill>
            </a:endParaRPr>
          </a:p>
          <a:p>
            <a:pPr marL="349250" lvl="1" indent="0">
              <a:buNone/>
            </a:pPr>
            <a:r>
              <a:rPr lang="fr-CA" sz="2800">
                <a:solidFill>
                  <a:srgbClr val="000000"/>
                </a:solidFill>
              </a:rPr>
              <a:t>Défi: émotionnel </a:t>
            </a:r>
          </a:p>
          <a:p>
            <a:pPr marL="349250" lvl="1" indent="0">
              <a:buNone/>
            </a:pPr>
            <a:r>
              <a:rPr lang="fr-CA" sz="2800">
                <a:solidFill>
                  <a:srgbClr val="000000"/>
                </a:solidFill>
              </a:rPr>
              <a:t>déréglementation et sautes d'humeur</a:t>
            </a:r>
            <a:endParaRPr lang="fr-CA"/>
          </a:p>
        </p:txBody>
      </p:sp>
      <p:grpSp>
        <p:nvGrpSpPr>
          <p:cNvPr id="4" name="Group 3"/>
          <p:cNvGrpSpPr/>
          <p:nvPr/>
        </p:nvGrpSpPr>
        <p:grpSpPr>
          <a:xfrm>
            <a:off x="2324119" y="1928630"/>
            <a:ext cx="2163509" cy="2163509"/>
            <a:chOff x="1314917" y="284803"/>
            <a:chExt cx="2163509" cy="2163509"/>
          </a:xfrm>
        </p:grpSpPr>
        <p:sp>
          <p:nvSpPr>
            <p:cNvPr id="5" name="Pie 4"/>
            <p:cNvSpPr/>
            <p:nvPr/>
          </p:nvSpPr>
          <p:spPr>
            <a:xfrm>
              <a:off x="1314917" y="284803"/>
              <a:ext cx="2163509" cy="2163509"/>
            </a:xfrm>
            <a:prstGeom prst="pieWedg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Pie 4"/>
            <p:cNvSpPr/>
            <p:nvPr/>
          </p:nvSpPr>
          <p:spPr>
            <a:xfrm>
              <a:off x="1948594" y="918480"/>
              <a:ext cx="1529832" cy="1529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algn="ctr" defTabSz="1066800">
                <a:lnSpc>
                  <a:spcPct val="90000"/>
                </a:lnSpc>
                <a:spcBef>
                  <a:spcPct val="0"/>
                </a:spcBef>
                <a:spcAft>
                  <a:spcPct val="35000"/>
                </a:spcAft>
              </a:pPr>
              <a:endParaRPr lang="en-CA" sz="2400" dirty="0"/>
            </a:p>
          </p:txBody>
        </p:sp>
      </p:grpSp>
    </p:spTree>
    <p:extLst>
      <p:ext uri="{BB962C8B-B14F-4D97-AF65-F5344CB8AC3E}">
        <p14:creationId xmlns:p14="http://schemas.microsoft.com/office/powerpoint/2010/main" val="32409710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Engagement Social</a:t>
            </a:r>
          </a:p>
        </p:txBody>
      </p:sp>
      <p:sp>
        <p:nvSpPr>
          <p:cNvPr id="3" name="Content Placeholder 2"/>
          <p:cNvSpPr>
            <a:spLocks noGrp="1"/>
          </p:cNvSpPr>
          <p:nvPr>
            <p:ph idx="1"/>
          </p:nvPr>
        </p:nvSpPr>
        <p:spPr>
          <a:xfrm>
            <a:off x="2073275" y="1695411"/>
            <a:ext cx="4891620" cy="4499069"/>
          </a:xfrm>
        </p:spPr>
        <p:txBody>
          <a:bodyPr/>
          <a:lstStyle/>
          <a:p>
            <a:pPr lvl="0"/>
            <a:r>
              <a:rPr lang="fr-CA" b="1" i="1">
                <a:solidFill>
                  <a:srgbClr val="000000"/>
                </a:solidFill>
              </a:rPr>
              <a:t>Il y a une volonté de s'éloigner des parents et d'aller vers les pairs</a:t>
            </a:r>
          </a:p>
          <a:p>
            <a:pPr lvl="0"/>
            <a:endParaRPr lang="fr-CA" b="1" i="1">
              <a:solidFill>
                <a:srgbClr val="000000"/>
              </a:solidFill>
            </a:endParaRPr>
          </a:p>
          <a:p>
            <a:pPr lvl="1"/>
            <a:r>
              <a:rPr lang="fr-CA">
                <a:solidFill>
                  <a:srgbClr val="000000"/>
                </a:solidFill>
              </a:rPr>
              <a:t>+ve: Développement des compétences sociales et fonctionnement collaboratif </a:t>
            </a:r>
          </a:p>
          <a:p>
            <a:pPr lvl="1"/>
            <a:endParaRPr lang="fr-CA">
              <a:solidFill>
                <a:srgbClr val="000000"/>
              </a:solidFill>
            </a:endParaRPr>
          </a:p>
          <a:p>
            <a:pPr lvl="1"/>
            <a:r>
              <a:rPr lang="fr-CA">
                <a:solidFill>
                  <a:srgbClr val="000000"/>
                </a:solidFill>
              </a:rPr>
              <a:t>-ve Pression des pairs (sacrifier la moralité en faveur de l'adhésion) </a:t>
            </a:r>
          </a:p>
          <a:p>
            <a:endParaRPr lang="fr-CA"/>
          </a:p>
          <a:p>
            <a:endParaRPr lang="fr-CA"/>
          </a:p>
        </p:txBody>
      </p:sp>
      <p:grpSp>
        <p:nvGrpSpPr>
          <p:cNvPr id="4" name="Group 3"/>
          <p:cNvGrpSpPr/>
          <p:nvPr/>
        </p:nvGrpSpPr>
        <p:grpSpPr>
          <a:xfrm>
            <a:off x="7318366" y="1695411"/>
            <a:ext cx="2163509" cy="2163509"/>
            <a:chOff x="3578358" y="284803"/>
            <a:chExt cx="2163509" cy="2163509"/>
          </a:xfrm>
        </p:grpSpPr>
        <p:sp>
          <p:nvSpPr>
            <p:cNvPr id="5" name="Pie 4"/>
            <p:cNvSpPr/>
            <p:nvPr/>
          </p:nvSpPr>
          <p:spPr>
            <a:xfrm rot="5400000">
              <a:off x="3578358" y="284803"/>
              <a:ext cx="2163509" cy="2163509"/>
            </a:xfrm>
            <a:prstGeom prst="pieWedg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6" name="Pie 4"/>
            <p:cNvSpPr/>
            <p:nvPr/>
          </p:nvSpPr>
          <p:spPr>
            <a:xfrm>
              <a:off x="3578358" y="918480"/>
              <a:ext cx="1529832" cy="1529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algn="ctr" defTabSz="1066800">
                <a:lnSpc>
                  <a:spcPct val="90000"/>
                </a:lnSpc>
                <a:spcBef>
                  <a:spcPct val="0"/>
                </a:spcBef>
                <a:spcAft>
                  <a:spcPct val="35000"/>
                </a:spcAft>
              </a:pPr>
              <a:endParaRPr lang="en-CA" sz="2400" dirty="0"/>
            </a:p>
          </p:txBody>
        </p:sp>
      </p:grpSp>
    </p:spTree>
    <p:extLst>
      <p:ext uri="{BB962C8B-B14F-4D97-AF65-F5344CB8AC3E}">
        <p14:creationId xmlns:p14="http://schemas.microsoft.com/office/powerpoint/2010/main" val="31826571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Nouveauté</a:t>
            </a:r>
          </a:p>
        </p:txBody>
      </p:sp>
      <p:sp>
        <p:nvSpPr>
          <p:cNvPr id="3" name="Content Placeholder 2"/>
          <p:cNvSpPr>
            <a:spLocks noGrp="1"/>
          </p:cNvSpPr>
          <p:nvPr>
            <p:ph idx="1"/>
          </p:nvPr>
        </p:nvSpPr>
        <p:spPr>
          <a:xfrm>
            <a:off x="5208252" y="1600201"/>
            <a:ext cx="4907299" cy="4343400"/>
          </a:xfrm>
        </p:spPr>
        <p:txBody>
          <a:bodyPr/>
          <a:lstStyle/>
          <a:p>
            <a:pPr lvl="0"/>
            <a:endParaRPr lang="en-CA" dirty="0"/>
          </a:p>
          <a:p>
            <a:endParaRPr lang="en-US" dirty="0"/>
          </a:p>
        </p:txBody>
      </p:sp>
      <p:grpSp>
        <p:nvGrpSpPr>
          <p:cNvPr id="4" name="Group 3"/>
          <p:cNvGrpSpPr/>
          <p:nvPr/>
        </p:nvGrpSpPr>
        <p:grpSpPr>
          <a:xfrm>
            <a:off x="7876685" y="4338597"/>
            <a:ext cx="2163509" cy="2163509"/>
            <a:chOff x="3578358" y="2548244"/>
            <a:chExt cx="2163509" cy="2163509"/>
          </a:xfrm>
        </p:grpSpPr>
        <p:sp>
          <p:nvSpPr>
            <p:cNvPr id="5" name="Pie 4"/>
            <p:cNvSpPr/>
            <p:nvPr/>
          </p:nvSpPr>
          <p:spPr>
            <a:xfrm rot="10800000">
              <a:off x="3578358" y="2548244"/>
              <a:ext cx="2163509" cy="2163509"/>
            </a:xfrm>
            <a:prstGeom prst="pieWedg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Pie 4"/>
            <p:cNvSpPr/>
            <p:nvPr/>
          </p:nvSpPr>
          <p:spPr>
            <a:xfrm rot="21600000">
              <a:off x="3578358" y="2548244"/>
              <a:ext cx="1529832" cy="1529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algn="ctr" defTabSz="1066800">
                <a:lnSpc>
                  <a:spcPct val="90000"/>
                </a:lnSpc>
                <a:spcBef>
                  <a:spcPct val="0"/>
                </a:spcBef>
                <a:spcAft>
                  <a:spcPct val="35000"/>
                </a:spcAft>
              </a:pPr>
              <a:endParaRPr lang="en-CA" sz="2400" dirty="0"/>
            </a:p>
          </p:txBody>
        </p:sp>
      </p:grpSp>
      <p:sp>
        <p:nvSpPr>
          <p:cNvPr id="7" name="Rectangle 6"/>
          <p:cNvSpPr/>
          <p:nvPr/>
        </p:nvSpPr>
        <p:spPr>
          <a:xfrm>
            <a:off x="2073276" y="1600202"/>
            <a:ext cx="8042274" cy="4770537"/>
          </a:xfrm>
          <a:prstGeom prst="rect">
            <a:avLst/>
          </a:prstGeom>
        </p:spPr>
        <p:txBody>
          <a:bodyPr wrap="square">
            <a:spAutoFit/>
          </a:bodyPr>
          <a:lstStyle/>
          <a:p>
            <a:pPr lvl="0"/>
            <a:r>
              <a:rPr lang="fr-CA" sz="2400" u="sng"/>
              <a:t> Désire d’essayer de nouvelles choses</a:t>
            </a:r>
          </a:p>
          <a:p>
            <a:pPr lvl="0"/>
            <a:endParaRPr lang="fr-CA" sz="2400" u="sng"/>
          </a:p>
          <a:p>
            <a:pPr lvl="1"/>
            <a:r>
              <a:rPr lang="fr-CA" sz="2400"/>
              <a:t>Substances chimiques du cerveau modifient la diminution générale de la dopamine (faible) </a:t>
            </a:r>
          </a:p>
          <a:p>
            <a:pPr lvl="1"/>
            <a:r>
              <a:rPr lang="fr-CA" sz="2400"/>
              <a:t>Mais une augmentation de la poussée pendant l'excitation.</a:t>
            </a:r>
          </a:p>
          <a:p>
            <a:pPr lvl="1"/>
            <a:endParaRPr lang="fr-CA" sz="2400"/>
          </a:p>
          <a:p>
            <a:pPr lvl="0"/>
            <a:r>
              <a:rPr lang="fr-CA" sz="2400"/>
              <a:t>Pensée hyper rationnelle, concentration sur l’</a:t>
            </a:r>
            <a:r>
              <a:rPr lang="fr-CA" sz="3200"/>
              <a:t>Excitation </a:t>
            </a:r>
            <a:r>
              <a:rPr lang="fr-CA" sz="2400"/>
              <a:t>et non sur les </a:t>
            </a:r>
            <a:r>
              <a:rPr lang="fr-CA" sz="3200"/>
              <a:t>Conséquences</a:t>
            </a:r>
          </a:p>
          <a:p>
            <a:pPr lvl="0"/>
            <a:endParaRPr lang="fr-CA" sz="2400"/>
          </a:p>
          <a:p>
            <a:pPr lvl="0"/>
            <a:r>
              <a:rPr lang="fr-CA" sz="2400"/>
              <a:t>+ve Essayer de nouvelles choses / explorer</a:t>
            </a:r>
          </a:p>
          <a:p>
            <a:pPr lvl="0"/>
            <a:endParaRPr lang="fr-CA" sz="2400"/>
          </a:p>
          <a:p>
            <a:pPr lvl="0"/>
            <a:r>
              <a:rPr lang="fr-CA" sz="2400"/>
              <a:t>Défi: exposition à la prise de risque et au danger</a:t>
            </a:r>
          </a:p>
        </p:txBody>
      </p:sp>
    </p:spTree>
    <p:extLst>
      <p:ext uri="{BB962C8B-B14F-4D97-AF65-F5344CB8AC3E}">
        <p14:creationId xmlns:p14="http://schemas.microsoft.com/office/powerpoint/2010/main" val="88506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911285"/>
          </a:xfrm>
        </p:spPr>
        <p:txBody>
          <a:bodyPr/>
          <a:lstStyle/>
          <a:p>
            <a:r>
              <a:rPr lang="fr-CA"/>
              <a:t>Exploration Créative</a:t>
            </a:r>
          </a:p>
        </p:txBody>
      </p:sp>
      <p:grpSp>
        <p:nvGrpSpPr>
          <p:cNvPr id="5" name="Group 4"/>
          <p:cNvGrpSpPr/>
          <p:nvPr/>
        </p:nvGrpSpPr>
        <p:grpSpPr>
          <a:xfrm>
            <a:off x="2349041" y="3977957"/>
            <a:ext cx="2163509" cy="2163509"/>
            <a:chOff x="1314917" y="2548244"/>
            <a:chExt cx="2163509" cy="2163509"/>
          </a:xfrm>
        </p:grpSpPr>
        <p:sp>
          <p:nvSpPr>
            <p:cNvPr id="6" name="Pie 5"/>
            <p:cNvSpPr/>
            <p:nvPr/>
          </p:nvSpPr>
          <p:spPr>
            <a:xfrm rot="16200000">
              <a:off x="1314917" y="2548244"/>
              <a:ext cx="2163509" cy="2163509"/>
            </a:xfrm>
            <a:prstGeom prst="pieWedg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Pie 4"/>
            <p:cNvSpPr/>
            <p:nvPr/>
          </p:nvSpPr>
          <p:spPr>
            <a:xfrm rot="21600000">
              <a:off x="1948594" y="2548244"/>
              <a:ext cx="1529832" cy="1529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algn="ctr" defTabSz="1066800">
                <a:lnSpc>
                  <a:spcPct val="90000"/>
                </a:lnSpc>
                <a:spcBef>
                  <a:spcPct val="0"/>
                </a:spcBef>
                <a:spcAft>
                  <a:spcPct val="35000"/>
                </a:spcAft>
              </a:pPr>
              <a:endParaRPr lang="en-CA" sz="2400" dirty="0"/>
            </a:p>
          </p:txBody>
        </p:sp>
      </p:grpSp>
      <p:sp>
        <p:nvSpPr>
          <p:cNvPr id="9" name="Rectangle 8"/>
          <p:cNvSpPr/>
          <p:nvPr/>
        </p:nvSpPr>
        <p:spPr>
          <a:xfrm>
            <a:off x="2574405" y="1529802"/>
            <a:ext cx="7541146" cy="3785652"/>
          </a:xfrm>
          <a:prstGeom prst="rect">
            <a:avLst/>
          </a:prstGeom>
        </p:spPr>
        <p:txBody>
          <a:bodyPr wrap="square">
            <a:spAutoFit/>
          </a:bodyPr>
          <a:lstStyle/>
          <a:p>
            <a:pPr lvl="0"/>
            <a:r>
              <a:rPr lang="fr-CA" sz="2400" i="1"/>
              <a:t>Le cerveau se développe 3,000 fois plus vite qu'à tout autre moment de la vie. Il élague les vieilles informations et crée de nouveaux liens solides; </a:t>
            </a:r>
            <a:r>
              <a:rPr lang="fr-CA" sz="2400"/>
              <a:t>différenciation des rôles et intégration de nouvelles informations provenant de toutes les parties du corps et du cerveau.</a:t>
            </a:r>
          </a:p>
          <a:p>
            <a:pPr lvl="0"/>
            <a:endParaRPr lang="fr-CA" sz="2400"/>
          </a:p>
          <a:p>
            <a:pPr lvl="0"/>
            <a:r>
              <a:rPr lang="fr-CA" sz="2400"/>
              <a:t>					+ve Créer de nouvelles possibilités de 							              voir le monde</a:t>
            </a:r>
          </a:p>
          <a:p>
            <a:pPr lvl="0"/>
            <a:endParaRPr lang="fr-CA" sz="2400"/>
          </a:p>
          <a:p>
            <a:pPr lvl="0"/>
            <a:r>
              <a:rPr lang="fr-CA" sz="2400"/>
              <a:t>					 Défi: une perte d'innocence</a:t>
            </a:r>
          </a:p>
        </p:txBody>
      </p:sp>
    </p:spTree>
    <p:extLst>
      <p:ext uri="{BB962C8B-B14F-4D97-AF65-F5344CB8AC3E}">
        <p14:creationId xmlns:p14="http://schemas.microsoft.com/office/powerpoint/2010/main" val="20348161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263272"/>
            <a:ext cx="9715502" cy="2649993"/>
          </a:xfrm>
        </p:spPr>
        <p:txBody>
          <a:bodyPr/>
          <a:lstStyle/>
          <a:p>
            <a:pPr algn="l"/>
            <a:r>
              <a:rPr lang="en-US" dirty="0">
                <a:solidFill>
                  <a:srgbClr val="000090"/>
                </a:solidFill>
                <a:latin typeface="Bookman Old Style"/>
                <a:cs typeface="Bookman Old Style"/>
              </a:rPr>
              <a:t>Thank you,  </a:t>
            </a:r>
            <a:br>
              <a:rPr lang="en-US" dirty="0">
                <a:solidFill>
                  <a:srgbClr val="000090"/>
                </a:solidFill>
                <a:latin typeface="Bookman Old Style"/>
                <a:cs typeface="Bookman Old Style"/>
              </a:rPr>
            </a:br>
            <a:r>
              <a:rPr lang="en-US" dirty="0">
                <a:solidFill>
                  <a:srgbClr val="000090"/>
                </a:solidFill>
                <a:latin typeface="Bookman Old Style"/>
                <a:cs typeface="Bookman Old Style"/>
              </a:rPr>
              <a:t>		</a:t>
            </a:r>
            <a:r>
              <a:rPr lang="en-US" dirty="0" err="1">
                <a:solidFill>
                  <a:srgbClr val="000090"/>
                </a:solidFill>
                <a:latin typeface="Bookman Old Style"/>
                <a:cs typeface="Bookman Old Style"/>
              </a:rPr>
              <a:t>Nia:wen</a:t>
            </a:r>
            <a:br>
              <a:rPr lang="en-US" dirty="0">
                <a:solidFill>
                  <a:srgbClr val="000090"/>
                </a:solidFill>
                <a:latin typeface="Bookman Old Style"/>
                <a:cs typeface="Bookman Old Style"/>
              </a:rPr>
            </a:br>
            <a:r>
              <a:rPr lang="en-US" dirty="0">
                <a:solidFill>
                  <a:srgbClr val="000090"/>
                </a:solidFill>
                <a:latin typeface="Bookman Old Style"/>
                <a:cs typeface="Bookman Old Style"/>
              </a:rPr>
              <a:t>			  </a:t>
            </a:r>
            <a:r>
              <a:rPr lang="en-US" dirty="0" err="1">
                <a:solidFill>
                  <a:srgbClr val="000090"/>
                </a:solidFill>
                <a:latin typeface="Bookman Old Style"/>
                <a:cs typeface="Bookman Old Style"/>
              </a:rPr>
              <a:t>Meguitch</a:t>
            </a:r>
            <a:r>
              <a:rPr lang="en-US" dirty="0">
                <a:solidFill>
                  <a:srgbClr val="000090"/>
                </a:solidFill>
                <a:latin typeface="Bookman Old Style"/>
                <a:cs typeface="Bookman Old Style"/>
              </a:rPr>
              <a:t>   </a:t>
            </a:r>
            <a:br>
              <a:rPr lang="en-US" dirty="0">
                <a:solidFill>
                  <a:srgbClr val="000090"/>
                </a:solidFill>
                <a:latin typeface="Bookman Old Style"/>
                <a:cs typeface="Bookman Old Style"/>
              </a:rPr>
            </a:br>
            <a:r>
              <a:rPr lang="en-US" dirty="0">
                <a:solidFill>
                  <a:srgbClr val="000090"/>
                </a:solidFill>
                <a:latin typeface="Bookman Old Style"/>
                <a:cs typeface="Bookman Old Style"/>
              </a:rPr>
              <a:t>						Merci!</a:t>
            </a:r>
          </a:p>
        </p:txBody>
      </p:sp>
      <p:pic>
        <p:nvPicPr>
          <p:cNvPr id="4" name="Content Placeholder 3"/>
          <p:cNvPicPr>
            <a:picLocks noGrp="1" noChangeAspect="1"/>
          </p:cNvPicPr>
          <p:nvPr>
            <p:ph idx="1"/>
          </p:nvPr>
        </p:nvPicPr>
        <p:blipFill>
          <a:blip r:embed="rId3"/>
          <a:srcRect l="-33322" r="-33322"/>
          <a:stretch>
            <a:fillRect/>
          </a:stretch>
        </p:blipFill>
        <p:spPr>
          <a:xfrm>
            <a:off x="762001" y="2352049"/>
            <a:ext cx="11568592" cy="4343400"/>
          </a:xfrm>
          <a:prstGeom prst="rect">
            <a:avLst/>
          </a:prstGeom>
          <a:noFill/>
        </p:spPr>
      </p:pic>
      <p:sp>
        <p:nvSpPr>
          <p:cNvPr id="3" name="Date Placeholder 2"/>
          <p:cNvSpPr>
            <a:spLocks noGrp="1"/>
          </p:cNvSpPr>
          <p:nvPr>
            <p:ph type="dt" sz="half" idx="10"/>
          </p:nvPr>
        </p:nvSpPr>
        <p:spPr/>
        <p:txBody>
          <a:bodyPr/>
          <a:lstStyle/>
          <a:p>
            <a:fld id="{B12D22AE-2948-7B45-AFFF-AA7B9E10A319}" type="datetime1">
              <a:rPr lang="en-CA" smtClean="0"/>
              <a:t>28/08/2019</a:t>
            </a:fld>
            <a:endParaRPr lang="en-US"/>
          </a:p>
        </p:txBody>
      </p:sp>
      <p:sp>
        <p:nvSpPr>
          <p:cNvPr id="5" name="Footer Placeholder 4"/>
          <p:cNvSpPr>
            <a:spLocks noGrp="1"/>
          </p:cNvSpPr>
          <p:nvPr>
            <p:ph type="ftr" sz="quarter" idx="11"/>
          </p:nvPr>
        </p:nvSpPr>
        <p:spPr/>
        <p:txBody>
          <a:bodyPr/>
          <a:lstStyle/>
          <a:p>
            <a:r>
              <a:rPr lang="en-US"/>
              <a:t>Suzy Goodleaf, M.Ed, Psychologist </a:t>
            </a:r>
          </a:p>
        </p:txBody>
      </p:sp>
      <p:sp>
        <p:nvSpPr>
          <p:cNvPr id="6" name="Slide Number Placeholder 5"/>
          <p:cNvSpPr>
            <a:spLocks noGrp="1"/>
          </p:cNvSpPr>
          <p:nvPr>
            <p:ph type="sldNum" sz="quarter" idx="12"/>
          </p:nvPr>
        </p:nvSpPr>
        <p:spPr/>
        <p:txBody>
          <a:bodyPr/>
          <a:lstStyle/>
          <a:p>
            <a:fld id="{09608920-7DCD-154F-A4C9-6C1EFCC1AECA}" type="slidenum">
              <a:rPr lang="en-US" smtClean="0"/>
              <a:t>46</a:t>
            </a:fld>
            <a:endParaRPr lang="en-US"/>
          </a:p>
        </p:txBody>
      </p:sp>
    </p:spTree>
    <p:extLst>
      <p:ext uri="{BB962C8B-B14F-4D97-AF65-F5344CB8AC3E}">
        <p14:creationId xmlns:p14="http://schemas.microsoft.com/office/powerpoint/2010/main" val="1858668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6400" y="643466"/>
            <a:ext cx="3926160" cy="4308475"/>
          </a:xfrm>
        </p:spPr>
        <p:txBody>
          <a:bodyPr anchor="t">
            <a:normAutofit/>
          </a:bodyPr>
          <a:lstStyle/>
          <a:p>
            <a:pPr algn="l">
              <a:defRPr/>
            </a:pPr>
            <a:r>
              <a:rPr lang="fr-CA" sz="3200" b="1" dirty="0">
                <a:latin typeface="Times New Roman" pitchFamily="-107" charset="0"/>
              </a:rPr>
              <a:t>Écoles sensibilisés aux traumatismes </a:t>
            </a:r>
            <a:endParaRPr lang="fr-CA" sz="3200" dirty="0"/>
          </a:p>
        </p:txBody>
      </p:sp>
      <p:sp>
        <p:nvSpPr>
          <p:cNvPr id="3" name="Content Placeholder 2"/>
          <p:cNvSpPr>
            <a:spLocks noGrp="1"/>
          </p:cNvSpPr>
          <p:nvPr>
            <p:ph idx="1"/>
          </p:nvPr>
        </p:nvSpPr>
        <p:spPr>
          <a:xfrm>
            <a:off x="4654296" y="643466"/>
            <a:ext cx="6336978" cy="4308476"/>
          </a:xfrm>
        </p:spPr>
        <p:txBody>
          <a:bodyPr>
            <a:normAutofit/>
          </a:bodyPr>
          <a:lstStyle/>
          <a:p>
            <a:pPr marL="365125" indent="-255588">
              <a:buNone/>
              <a:defRPr/>
            </a:pPr>
            <a:endParaRPr lang="en-US" sz="1800" b="1" dirty="0">
              <a:ea typeface="+mn-ea"/>
              <a:cs typeface="+mn-cs"/>
            </a:endParaRPr>
          </a:p>
          <a:p>
            <a:pPr marL="365125" indent="-255588">
              <a:buNone/>
              <a:defRPr/>
            </a:pPr>
            <a:r>
              <a:rPr lang="fr-CA" sz="2800" b="1" dirty="0"/>
              <a:t>Le personnel d’une école sensibilisé aux traumatismes comprend les profonds effets neurologiques, biologiques, psychologiques et sociaux du traumatisme et de la violence sur les enfants</a:t>
            </a:r>
            <a:r>
              <a:rPr lang="en-US" sz="2800" b="1" dirty="0"/>
              <a:t>. </a:t>
            </a:r>
          </a:p>
          <a:p>
            <a:pPr marL="274320" indent="-274320">
              <a:buFont typeface="Wingdings"/>
              <a:buChar char=""/>
              <a:defRPr/>
            </a:pPr>
            <a:endParaRPr lang="en-US" sz="1800" dirty="0">
              <a:ea typeface="+mn-ea"/>
              <a:cs typeface="+mn-cs"/>
            </a:endParaRPr>
          </a:p>
        </p:txBody>
      </p:sp>
      <p:pic>
        <p:nvPicPr>
          <p:cNvPr id="18"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Tree>
    <p:extLst>
      <p:ext uri="{BB962C8B-B14F-4D97-AF65-F5344CB8AC3E}">
        <p14:creationId xmlns:p14="http://schemas.microsoft.com/office/powerpoint/2010/main" val="153643174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2063262"/>
            <a:ext cx="3739279" cy="2661052"/>
          </a:xfrm>
        </p:spPr>
        <p:txBody>
          <a:bodyPr>
            <a:normAutofit fontScale="90000"/>
          </a:bodyPr>
          <a:lstStyle/>
          <a:p>
            <a:pPr algn="r">
              <a:defRPr/>
            </a:pPr>
            <a:r>
              <a:rPr lang="fr-CA" sz="3700" dirty="0"/>
              <a:t>Impact du traumatisme sur la performance scolaire</a:t>
            </a:r>
            <a:br>
              <a:rPr lang="en-US" sz="3700" dirty="0">
                <a:ea typeface="+mj-ea"/>
                <a:cs typeface="+mj-cs"/>
              </a:rPr>
            </a:br>
            <a:endParaRPr lang="en-US" sz="3700" dirty="0">
              <a:ea typeface="+mj-ea"/>
              <a:cs typeface="+mj-cs"/>
            </a:endParaRPr>
          </a:p>
        </p:txBody>
      </p:sp>
      <p:sp>
        <p:nvSpPr>
          <p:cNvPr id="219138" name="Content Placeholder 2"/>
          <p:cNvSpPr>
            <a:spLocks noGrp="1"/>
          </p:cNvSpPr>
          <p:nvPr>
            <p:ph idx="1"/>
          </p:nvPr>
        </p:nvSpPr>
        <p:spPr>
          <a:xfrm>
            <a:off x="5287995" y="133350"/>
            <a:ext cx="6725848" cy="6606117"/>
          </a:xfrm>
        </p:spPr>
        <p:txBody>
          <a:bodyPr anchor="ctr">
            <a:normAutofit fontScale="85000" lnSpcReduction="10000"/>
          </a:bodyPr>
          <a:lstStyle/>
          <a:p>
            <a:pPr marL="0" indent="0">
              <a:buNone/>
            </a:pPr>
            <a:r>
              <a:rPr lang="fr-CA" sz="1600" dirty="0">
                <a:solidFill>
                  <a:srgbClr val="FFFFFF"/>
                </a:solidFill>
                <a:latin typeface="Century Schoolbook" charset="0"/>
              </a:rPr>
              <a:t> </a:t>
            </a:r>
            <a:r>
              <a:rPr lang="fr-CA" sz="1900" dirty="0">
                <a:solidFill>
                  <a:schemeClr val="bg2"/>
                </a:solidFill>
                <a:latin typeface="Century Schoolbook" charset="0"/>
              </a:rPr>
              <a:t> </a:t>
            </a:r>
            <a:endParaRPr lang="fr-CA" sz="2600" cap="none" dirty="0">
              <a:latin typeface="Century Schoolbook" charset="0"/>
            </a:endParaRPr>
          </a:p>
          <a:p>
            <a:pPr marL="0" indent="0"/>
            <a:r>
              <a:rPr lang="fr-CA" sz="2600" cap="none" dirty="0">
                <a:latin typeface="Century Schoolbook" charset="0"/>
              </a:rPr>
              <a:t> Capacité de lecture réduite</a:t>
            </a:r>
          </a:p>
          <a:p>
            <a:pPr marL="0" indent="0"/>
            <a:r>
              <a:rPr lang="fr-CA" sz="2600" cap="none" dirty="0">
                <a:latin typeface="Century Schoolbook" charset="0"/>
              </a:rPr>
              <a:t>  Moyenne générale inférieure</a:t>
            </a:r>
          </a:p>
          <a:p>
            <a:pPr marL="0" indent="0"/>
            <a:r>
              <a:rPr lang="fr-CA" sz="2600" cap="none" dirty="0">
                <a:latin typeface="Century Schoolbook" charset="0"/>
              </a:rPr>
              <a:t> Augmentation du taux d’absentéisme</a:t>
            </a:r>
          </a:p>
          <a:p>
            <a:pPr marL="0" indent="0"/>
            <a:r>
              <a:rPr lang="fr-CA" sz="2600" cap="none" dirty="0">
                <a:latin typeface="Century Schoolbook" charset="0"/>
              </a:rPr>
              <a:t>  Nombre accru d’abandons scolaires</a:t>
            </a:r>
          </a:p>
          <a:p>
            <a:pPr marL="0" indent="0"/>
            <a:r>
              <a:rPr lang="fr-CA" sz="2600" cap="none" dirty="0">
                <a:latin typeface="Century Schoolbook" charset="0"/>
              </a:rPr>
              <a:t> Nombre accru de suspensions et d'expulsions</a:t>
            </a:r>
          </a:p>
          <a:p>
            <a:pPr marL="0" indent="0"/>
            <a:r>
              <a:rPr lang="fr-CA" sz="2600" cap="none" dirty="0">
                <a:latin typeface="Century Schoolbook" charset="0"/>
              </a:rPr>
              <a:t> Deux fois et demie plus de chances d'échouer</a:t>
            </a:r>
          </a:p>
          <a:p>
            <a:pPr marL="0" indent="0"/>
            <a:r>
              <a:rPr lang="fr-CA" sz="2600" cap="none" dirty="0">
                <a:latin typeface="Century Schoolbook" charset="0"/>
              </a:rPr>
              <a:t> Résultats inférieurs lors de tests de réussite normalisés</a:t>
            </a:r>
          </a:p>
          <a:p>
            <a:r>
              <a:rPr lang="fr-CA" sz="2600" cap="none" dirty="0">
                <a:latin typeface="Century Schoolbook" charset="0"/>
              </a:rPr>
              <a:t>Difficultés linguistiques plus réceptives et expressives</a:t>
            </a:r>
          </a:p>
          <a:p>
            <a:r>
              <a:rPr lang="fr-CA" sz="2600" cap="none" dirty="0">
                <a:latin typeface="Century Schoolbook" charset="0"/>
              </a:rPr>
              <a:t>Nombre accru de suspensions et d’expulsions</a:t>
            </a:r>
          </a:p>
          <a:p>
            <a:r>
              <a:rPr lang="fr-CA" sz="2600" cap="none" dirty="0">
                <a:latin typeface="Century Schoolbook" charset="0"/>
              </a:rPr>
              <a:t>Évalués plus souvent pour des services d'éducation spécialisée</a:t>
            </a:r>
            <a:endParaRPr lang="fr-CA" sz="1900" dirty="0">
              <a:solidFill>
                <a:schemeClr val="bg2">
                  <a:lumMod val="50000"/>
                </a:schemeClr>
              </a:solidFill>
              <a:latin typeface="Century Schoolbook" charset="0"/>
            </a:endParaRPr>
          </a:p>
        </p:txBody>
      </p:sp>
      <p:sp>
        <p:nvSpPr>
          <p:cNvPr id="3" name="Rectangle 2">
            <a:extLst>
              <a:ext uri="{FF2B5EF4-FFF2-40B4-BE49-F238E27FC236}">
                <a16:creationId xmlns:a16="http://schemas.microsoft.com/office/drawing/2014/main" id="{DE5E189F-72CC-4749-9448-2BF9E1EA67E2}"/>
              </a:ext>
            </a:extLst>
          </p:cNvPr>
          <p:cNvSpPr/>
          <p:nvPr/>
        </p:nvSpPr>
        <p:spPr>
          <a:xfrm>
            <a:off x="178157" y="5911334"/>
            <a:ext cx="4743606" cy="369332"/>
          </a:xfrm>
          <a:prstGeom prst="rect">
            <a:avLst/>
          </a:prstGeom>
        </p:spPr>
        <p:txBody>
          <a:bodyPr wrap="none">
            <a:spAutoFit/>
          </a:bodyPr>
          <a:lstStyle/>
          <a:p>
            <a:r>
              <a:rPr lang="en-US" dirty="0">
                <a:solidFill>
                  <a:schemeClr val="bg2">
                    <a:lumMod val="50000"/>
                  </a:schemeClr>
                </a:solidFill>
                <a:latin typeface="Century Schoolbook" charset="0"/>
              </a:rPr>
              <a:t>National Child Traumatic Stress Network </a:t>
            </a:r>
            <a:endParaRPr lang="en-US" dirty="0"/>
          </a:p>
        </p:txBody>
      </p:sp>
    </p:spTree>
    <p:extLst>
      <p:ext uri="{BB962C8B-B14F-4D97-AF65-F5344CB8AC3E}">
        <p14:creationId xmlns:p14="http://schemas.microsoft.com/office/powerpoint/2010/main" val="1809155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8B0E5-9D5F-FA47-ACD0-B6AFC8134D75}"/>
              </a:ext>
            </a:extLst>
          </p:cNvPr>
          <p:cNvSpPr>
            <a:spLocks noGrp="1"/>
          </p:cNvSpPr>
          <p:nvPr>
            <p:ph type="title"/>
          </p:nvPr>
        </p:nvSpPr>
        <p:spPr/>
        <p:txBody>
          <a:bodyPr>
            <a:normAutofit fontScale="90000"/>
          </a:bodyPr>
          <a:lstStyle/>
          <a:p>
            <a:r>
              <a:rPr lang="fr-CA" b="1" dirty="0">
                <a:latin typeface="Garamond"/>
                <a:cs typeface="Garamond"/>
              </a:rPr>
              <a:t>Une réaction à un traumatisme est une réaction à un traumatisme</a:t>
            </a:r>
            <a:br>
              <a:rPr lang="fr-CA" b="1" dirty="0">
                <a:latin typeface="Garamond"/>
                <a:cs typeface="Garamond"/>
              </a:rPr>
            </a:br>
            <a:endParaRPr lang="fr-CA" dirty="0"/>
          </a:p>
        </p:txBody>
      </p:sp>
      <p:sp>
        <p:nvSpPr>
          <p:cNvPr id="3" name="Content Placeholder 2"/>
          <p:cNvSpPr>
            <a:spLocks noGrp="1"/>
          </p:cNvSpPr>
          <p:nvPr>
            <p:ph sz="quarter" idx="1"/>
          </p:nvPr>
        </p:nvSpPr>
        <p:spPr>
          <a:xfrm>
            <a:off x="287337" y="3876674"/>
            <a:ext cx="6500813" cy="2189163"/>
          </a:xfrm>
        </p:spPr>
        <p:txBody>
          <a:bodyPr>
            <a:normAutofit fontScale="25000" lnSpcReduction="20000"/>
          </a:bodyPr>
          <a:lstStyle/>
          <a:p>
            <a:pPr marL="0" indent="0">
              <a:buNone/>
            </a:pPr>
            <a:endParaRPr lang="fr-CA" sz="4000" b="1" i="1" dirty="0">
              <a:solidFill>
                <a:schemeClr val="accent6">
                  <a:lumMod val="60000"/>
                  <a:lumOff val="40000"/>
                </a:schemeClr>
              </a:solidFill>
            </a:endParaRPr>
          </a:p>
          <a:p>
            <a:pPr marL="0" indent="0">
              <a:buNone/>
            </a:pPr>
            <a:endParaRPr lang="fr-CA" sz="4000" b="1" i="1" dirty="0">
              <a:solidFill>
                <a:schemeClr val="accent6">
                  <a:lumMod val="60000"/>
                  <a:lumOff val="40000"/>
                </a:schemeClr>
              </a:solidFill>
            </a:endParaRPr>
          </a:p>
          <a:p>
            <a:pPr marL="0" indent="0">
              <a:buNone/>
            </a:pPr>
            <a:endParaRPr lang="fr-CA" sz="4000" b="1" i="1" dirty="0">
              <a:solidFill>
                <a:schemeClr val="accent6">
                  <a:lumMod val="60000"/>
                  <a:lumOff val="40000"/>
                </a:schemeClr>
              </a:solidFill>
            </a:endParaRPr>
          </a:p>
          <a:p>
            <a:pPr marL="0" indent="0">
              <a:buNone/>
            </a:pPr>
            <a:endParaRPr lang="fr-CA" sz="4000" b="1" i="1" dirty="0">
              <a:solidFill>
                <a:schemeClr val="accent6">
                  <a:lumMod val="60000"/>
                  <a:lumOff val="40000"/>
                </a:schemeClr>
              </a:solidFill>
            </a:endParaRPr>
          </a:p>
          <a:p>
            <a:pPr marL="0" indent="0">
              <a:buNone/>
            </a:pPr>
            <a:r>
              <a:rPr lang="fr-CA" sz="11200" b="1" dirty="0">
                <a:solidFill>
                  <a:srgbClr val="800000"/>
                </a:solidFill>
                <a:latin typeface="Garamond"/>
                <a:cs typeface="Garamond"/>
              </a:rPr>
              <a:t>Que ce soit votre traumatisme ou celui d’un autre</a:t>
            </a:r>
          </a:p>
        </p:txBody>
      </p:sp>
      <p:sp>
        <p:nvSpPr>
          <p:cNvPr id="2" name="Date Placeholder 1"/>
          <p:cNvSpPr>
            <a:spLocks noGrp="1"/>
          </p:cNvSpPr>
          <p:nvPr>
            <p:ph type="dt" sz="half" idx="10"/>
          </p:nvPr>
        </p:nvSpPr>
        <p:spPr/>
        <p:txBody>
          <a:bodyPr/>
          <a:lstStyle/>
          <a:p>
            <a:fld id="{960BE271-AA3A-4C48-9939-4E90DA5E1BB1}" type="datetime1">
              <a:rPr lang="en-CA" smtClean="0"/>
              <a:t>28/08/2019</a:t>
            </a:fld>
            <a:endParaRPr lang="en-US" dirty="0"/>
          </a:p>
        </p:txBody>
      </p:sp>
      <p:sp>
        <p:nvSpPr>
          <p:cNvPr id="6" name="Footer Placeholder 5"/>
          <p:cNvSpPr>
            <a:spLocks noGrp="1"/>
          </p:cNvSpPr>
          <p:nvPr>
            <p:ph type="ftr" sz="quarter" idx="11"/>
          </p:nvPr>
        </p:nvSpPr>
        <p:spPr>
          <a:xfrm>
            <a:off x="793387" y="6456003"/>
            <a:ext cx="6672887" cy="365125"/>
          </a:xfrm>
        </p:spPr>
        <p:txBody>
          <a:bodyPr/>
          <a:lstStyle/>
          <a:p>
            <a:r>
              <a:rPr lang="en-CA" dirty="0"/>
              <a:t>Suzy Goodleaf, M.Ed. Trauma Informed Practice </a:t>
            </a:r>
            <a:endParaRPr lang="en-US" dirty="0"/>
          </a:p>
        </p:txBody>
      </p:sp>
      <p:sp>
        <p:nvSpPr>
          <p:cNvPr id="7" name="Slide Number Placeholder 6"/>
          <p:cNvSpPr>
            <a:spLocks noGrp="1"/>
          </p:cNvSpPr>
          <p:nvPr>
            <p:ph type="sldNum" sz="quarter" idx="12"/>
          </p:nvPr>
        </p:nvSpPr>
        <p:spPr/>
        <p:txBody>
          <a:bodyPr/>
          <a:lstStyle/>
          <a:p>
            <a:fld id="{4965612E-8C69-3447-AB81-0434FAC13E6B}" type="slidenum">
              <a:rPr lang="en-US" smtClean="0"/>
              <a:t>7</a:t>
            </a:fld>
            <a:endParaRPr lang="en-US" dirty="0"/>
          </a:p>
        </p:txBody>
      </p:sp>
      <p:pic>
        <p:nvPicPr>
          <p:cNvPr id="4" name="Picture 3" descr="images-3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7850" y="1070768"/>
            <a:ext cx="2400300" cy="3390900"/>
          </a:xfrm>
          <a:prstGeom prst="rect">
            <a:avLst/>
          </a:prstGeom>
        </p:spPr>
      </p:pic>
      <p:pic>
        <p:nvPicPr>
          <p:cNvPr id="5" name="Picture 4" descr="images-34.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306" y="2253098"/>
            <a:ext cx="3492500" cy="2324100"/>
          </a:xfrm>
          <a:prstGeom prst="rect">
            <a:avLst/>
          </a:prstGeom>
        </p:spPr>
      </p:pic>
      <p:pic>
        <p:nvPicPr>
          <p:cNvPr id="11" name="Content Placeholder 8">
            <a:extLst>
              <a:ext uri="{FF2B5EF4-FFF2-40B4-BE49-F238E27FC236}">
                <a16:creationId xmlns:a16="http://schemas.microsoft.com/office/drawing/2014/main" id="{33ADDB5B-BD03-DF42-881A-60DFDA905FB3}"/>
              </a:ext>
            </a:extLst>
          </p:cNvPr>
          <p:cNvPicPr>
            <a:picLocks noGrp="1" noChangeAspect="1"/>
          </p:cNvPicPr>
          <p:nvPr>
            <p:ph idx="1"/>
          </p:nvPr>
        </p:nvPicPr>
        <p:blipFill>
          <a:blip r:embed="rId5" cstate="print">
            <a:extLst>
              <a:ext uri="{28A0092B-C50C-407E-A947-70E740481C1C}">
                <a14:useLocalDpi xmlns:a14="http://schemas.microsoft.com/office/drawing/2010/main"/>
              </a:ext>
            </a:extLst>
          </a:blip>
          <a:srcRect/>
          <a:stretch>
            <a:fillRect/>
          </a:stretch>
        </p:blipFill>
        <p:spPr>
          <a:xfrm>
            <a:off x="6788150" y="3415148"/>
            <a:ext cx="5403850" cy="2971909"/>
          </a:xfrm>
          <a:prstGeom prst="rect">
            <a:avLst/>
          </a:prstGeom>
        </p:spPr>
      </p:pic>
    </p:spTree>
    <p:extLst>
      <p:ext uri="{BB962C8B-B14F-4D97-AF65-F5344CB8AC3E}">
        <p14:creationId xmlns:p14="http://schemas.microsoft.com/office/powerpoint/2010/main" val="2139910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Traumatismes</a:t>
            </a:r>
          </a:p>
        </p:txBody>
      </p:sp>
      <p:sp>
        <p:nvSpPr>
          <p:cNvPr id="3" name="Content Placeholder 2"/>
          <p:cNvSpPr>
            <a:spLocks noGrp="1"/>
          </p:cNvSpPr>
          <p:nvPr>
            <p:ph idx="1"/>
          </p:nvPr>
        </p:nvSpPr>
        <p:spPr>
          <a:xfrm>
            <a:off x="3523965" y="1600201"/>
            <a:ext cx="6591586" cy="4343400"/>
          </a:xfrm>
        </p:spPr>
        <p:txBody>
          <a:bodyPr/>
          <a:lstStyle/>
          <a:p>
            <a:endParaRPr lang="fr-CA" dirty="0">
              <a:solidFill>
                <a:srgbClr val="263B86"/>
              </a:solidFill>
            </a:endParaRPr>
          </a:p>
          <a:p>
            <a:r>
              <a:rPr lang="fr-CA" sz="2800" dirty="0">
                <a:solidFill>
                  <a:srgbClr val="263B86"/>
                </a:solidFill>
              </a:rPr>
              <a:t>Traumatisme personnel</a:t>
            </a:r>
          </a:p>
          <a:p>
            <a:r>
              <a:rPr lang="fr-CA" sz="2800" dirty="0">
                <a:solidFill>
                  <a:srgbClr val="263B86"/>
                </a:solidFill>
              </a:rPr>
              <a:t>Traumatisme historique</a:t>
            </a:r>
          </a:p>
          <a:p>
            <a:r>
              <a:rPr lang="fr-CA" sz="2800" dirty="0">
                <a:solidFill>
                  <a:srgbClr val="263B86"/>
                </a:solidFill>
              </a:rPr>
              <a:t>Traumatisme </a:t>
            </a:r>
            <a:r>
              <a:rPr lang="fr-CA" sz="2800" dirty="0" err="1">
                <a:solidFill>
                  <a:srgbClr val="263B86"/>
                </a:solidFill>
              </a:rPr>
              <a:t>multigénérationnel</a:t>
            </a:r>
            <a:r>
              <a:rPr lang="fr-CA" sz="2800" dirty="0">
                <a:solidFill>
                  <a:srgbClr val="263B86"/>
                </a:solidFill>
              </a:rPr>
              <a:t> ou traumatisme vicariant</a:t>
            </a:r>
          </a:p>
          <a:p>
            <a:r>
              <a:rPr lang="fr-CA" sz="2800" dirty="0">
                <a:solidFill>
                  <a:srgbClr val="263B86"/>
                </a:solidFill>
              </a:rPr>
              <a:t>Traumatisme intergénérationnel</a:t>
            </a:r>
            <a:endParaRPr lang="fr-CA" dirty="0">
              <a:solidFill>
                <a:srgbClr val="263B86"/>
              </a:solidFill>
            </a:endParaRPr>
          </a:p>
        </p:txBody>
      </p:sp>
      <p:sp>
        <p:nvSpPr>
          <p:cNvPr id="4" name="Date Placeholder 3"/>
          <p:cNvSpPr>
            <a:spLocks noGrp="1"/>
          </p:cNvSpPr>
          <p:nvPr>
            <p:ph type="dt" sz="half" idx="10"/>
          </p:nvPr>
        </p:nvSpPr>
        <p:spPr/>
        <p:txBody>
          <a:bodyPr/>
          <a:lstStyle/>
          <a:p>
            <a:fld id="{2C849EE4-CF48-0246-9FAC-0D2DBE1DCDA4}" type="datetime1">
              <a:rPr lang="en-CA" smtClean="0"/>
              <a:t>28/08/2019</a:t>
            </a:fld>
            <a:endParaRPr lang="en-US"/>
          </a:p>
        </p:txBody>
      </p:sp>
      <p:sp>
        <p:nvSpPr>
          <p:cNvPr id="5" name="Footer Placeholder 4"/>
          <p:cNvSpPr>
            <a:spLocks noGrp="1"/>
          </p:cNvSpPr>
          <p:nvPr>
            <p:ph type="ftr" sz="quarter" idx="11"/>
          </p:nvPr>
        </p:nvSpPr>
        <p:spPr/>
        <p:txBody>
          <a:bodyPr/>
          <a:lstStyle/>
          <a:p>
            <a:r>
              <a:rPr lang="en-US"/>
              <a:t>Suzy Goodleaf, M.Ed, Psychologist </a:t>
            </a:r>
          </a:p>
        </p:txBody>
      </p:sp>
      <p:sp>
        <p:nvSpPr>
          <p:cNvPr id="6" name="Slide Number Placeholder 5"/>
          <p:cNvSpPr>
            <a:spLocks noGrp="1"/>
          </p:cNvSpPr>
          <p:nvPr>
            <p:ph type="sldNum" sz="quarter" idx="12"/>
          </p:nvPr>
        </p:nvSpPr>
        <p:spPr/>
        <p:txBody>
          <a:bodyPr/>
          <a:lstStyle/>
          <a:p>
            <a:fld id="{09608920-7DCD-154F-A4C9-6C1EFCC1AECA}" type="slidenum">
              <a:rPr lang="en-US" smtClean="0"/>
              <a:t>8</a:t>
            </a:fld>
            <a:endParaRPr lang="en-US"/>
          </a:p>
        </p:txBody>
      </p:sp>
    </p:spTree>
    <p:extLst>
      <p:ext uri="{BB962C8B-B14F-4D97-AF65-F5344CB8AC3E}">
        <p14:creationId xmlns:p14="http://schemas.microsoft.com/office/powerpoint/2010/main" val="1701088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6705" y="228601"/>
            <a:ext cx="3856037" cy="1009650"/>
          </a:xfrm>
        </p:spPr>
        <p:txBody>
          <a:bodyPr>
            <a:noAutofit/>
          </a:bodyPr>
          <a:lstStyle/>
          <a:p>
            <a:r>
              <a:rPr lang="en-US" u="sng" dirty="0" err="1"/>
              <a:t>Expériences</a:t>
            </a:r>
            <a:r>
              <a:rPr lang="en-US" u="sng" dirty="0"/>
              <a:t> </a:t>
            </a:r>
            <a:r>
              <a:rPr lang="en-US" u="sng" dirty="0" err="1"/>
              <a:t>néfastes</a:t>
            </a:r>
            <a:r>
              <a:rPr lang="en-US" u="sng" dirty="0"/>
              <a:t> de </a:t>
            </a:r>
            <a:r>
              <a:rPr lang="en-US" u="sng" dirty="0" err="1"/>
              <a:t>l’enfance</a:t>
            </a:r>
            <a:r>
              <a:rPr lang="en-US" u="sng" dirty="0"/>
              <a:t> (ACES)</a:t>
            </a:r>
          </a:p>
        </p:txBody>
      </p:sp>
      <p:sp>
        <p:nvSpPr>
          <p:cNvPr id="6" name="Content Placeholder 5"/>
          <p:cNvSpPr>
            <a:spLocks noGrp="1"/>
          </p:cNvSpPr>
          <p:nvPr>
            <p:ph idx="1"/>
          </p:nvPr>
        </p:nvSpPr>
        <p:spPr>
          <a:xfrm>
            <a:off x="7189260" y="228600"/>
            <a:ext cx="3858149" cy="6019800"/>
          </a:xfrm>
        </p:spPr>
        <p:txBody>
          <a:bodyPr>
            <a:normAutofit fontScale="70000" lnSpcReduction="20000"/>
          </a:bodyPr>
          <a:lstStyle/>
          <a:p>
            <a:pPr marL="0" indent="0">
              <a:buNone/>
            </a:pPr>
            <a:r>
              <a:rPr lang="fr-CA" u="sng"/>
              <a:t>Les scores augmentent avec le nombre de scores supérieurs à 4</a:t>
            </a:r>
          </a:p>
          <a:p>
            <a:pPr marL="0" indent="0">
              <a:buNone/>
            </a:pPr>
            <a:r>
              <a:rPr lang="fr-CA" sz="2600"/>
              <a:t>Enfance défavorable </a:t>
            </a:r>
          </a:p>
          <a:p>
            <a:pPr marL="0" indent="0">
              <a:buNone/>
            </a:pPr>
            <a:r>
              <a:rPr lang="fr-CA" sz="2600"/>
              <a:t>expériences tout au long de la vie.</a:t>
            </a:r>
          </a:p>
          <a:p>
            <a:r>
              <a:rPr lang="fr-CA" sz="2600"/>
              <a:t>Tentative de suicide</a:t>
            </a:r>
          </a:p>
          <a:p>
            <a:r>
              <a:rPr lang="fr-CA" sz="2600"/>
              <a:t>Utilisation de drogues injectables</a:t>
            </a:r>
          </a:p>
          <a:p>
            <a:r>
              <a:rPr lang="fr-CA" sz="2600"/>
              <a:t>Usage de drogues illicites</a:t>
            </a:r>
          </a:p>
          <a:p>
            <a:r>
              <a:rPr lang="fr-CA" sz="2600"/>
              <a:t>Dépression</a:t>
            </a:r>
          </a:p>
          <a:p>
            <a:r>
              <a:rPr lang="fr-CA" sz="2600"/>
              <a:t>bronchite chronique</a:t>
            </a:r>
          </a:p>
          <a:p>
            <a:r>
              <a:rPr lang="fr-CA" sz="2600"/>
              <a:t>Plus de 50 partenaires sexuels</a:t>
            </a:r>
          </a:p>
          <a:p>
            <a:r>
              <a:rPr lang="fr-CA" sz="2600"/>
              <a:t>Mauvaise santé personnelle</a:t>
            </a:r>
          </a:p>
          <a:p>
            <a:r>
              <a:rPr lang="fr-CA" sz="2600"/>
              <a:t>Fumeur actuel</a:t>
            </a:r>
          </a:p>
          <a:p>
            <a:r>
              <a:rPr lang="fr-CA" sz="2600"/>
              <a:t>Cancer</a:t>
            </a:r>
          </a:p>
          <a:p>
            <a:r>
              <a:rPr lang="fr-CA" sz="2600"/>
              <a:t>Obésité grave</a:t>
            </a:r>
            <a:endParaRPr lang="fr-CA"/>
          </a:p>
          <a:p>
            <a:endParaRPr lang="fr-CA"/>
          </a:p>
        </p:txBody>
      </p:sp>
      <p:sp>
        <p:nvSpPr>
          <p:cNvPr id="7" name="Text Placeholder 6"/>
          <p:cNvSpPr>
            <a:spLocks noGrp="1"/>
          </p:cNvSpPr>
          <p:nvPr>
            <p:ph type="body" sz="half" idx="2"/>
          </p:nvPr>
        </p:nvSpPr>
        <p:spPr>
          <a:xfrm>
            <a:off x="913774" y="1238250"/>
            <a:ext cx="3856037" cy="3541714"/>
          </a:xfrm>
        </p:spPr>
        <p:txBody>
          <a:bodyPr>
            <a:normAutofit fontScale="25000" lnSpcReduction="20000"/>
          </a:bodyPr>
          <a:lstStyle/>
          <a:p>
            <a:r>
              <a:rPr lang="fr-CA" sz="9600" dirty="0"/>
              <a:t>violence émotionnelle</a:t>
            </a:r>
          </a:p>
          <a:p>
            <a:r>
              <a:rPr lang="fr-CA" sz="9600" dirty="0"/>
              <a:t>Violence physique</a:t>
            </a:r>
          </a:p>
          <a:p>
            <a:r>
              <a:rPr lang="fr-CA" sz="9600" dirty="0"/>
              <a:t>Violence sexuelle</a:t>
            </a:r>
          </a:p>
          <a:p>
            <a:r>
              <a:rPr lang="fr-CA" sz="9600" dirty="0"/>
              <a:t>Négligence</a:t>
            </a:r>
          </a:p>
          <a:p>
            <a:r>
              <a:rPr lang="fr-CA" sz="9600" dirty="0"/>
              <a:t>Perte d’un parent</a:t>
            </a:r>
          </a:p>
          <a:p>
            <a:r>
              <a:rPr lang="fr-CA" sz="9600" dirty="0"/>
              <a:t>Divorce</a:t>
            </a:r>
          </a:p>
          <a:p>
            <a:r>
              <a:rPr lang="fr-CA" sz="9600" dirty="0"/>
              <a:t>Maladie mentale</a:t>
            </a:r>
          </a:p>
          <a:p>
            <a:r>
              <a:rPr lang="fr-CA" sz="9600" dirty="0"/>
              <a:t>Alcoolisme</a:t>
            </a:r>
          </a:p>
          <a:p>
            <a:r>
              <a:rPr lang="fr-CA" sz="9600" dirty="0"/>
              <a:t>Incarcération</a:t>
            </a:r>
          </a:p>
          <a:p>
            <a:r>
              <a:rPr lang="fr-CA" sz="9600" dirty="0"/>
              <a:t>violence familiale</a:t>
            </a:r>
            <a:endParaRPr lang="fr-CA" dirty="0"/>
          </a:p>
          <a:p>
            <a:endParaRPr lang="fr-CA" dirty="0"/>
          </a:p>
          <a:p>
            <a:endParaRPr lang="fr-CA" dirty="0"/>
          </a:p>
          <a:p>
            <a:endParaRPr lang="fr-CA" dirty="0"/>
          </a:p>
          <a:p>
            <a:endParaRPr lang="fr-CA" dirty="0"/>
          </a:p>
        </p:txBody>
      </p:sp>
      <p:sp>
        <p:nvSpPr>
          <p:cNvPr id="2" name="Date Placeholder 1"/>
          <p:cNvSpPr>
            <a:spLocks noGrp="1"/>
          </p:cNvSpPr>
          <p:nvPr>
            <p:ph type="dt" sz="half" idx="10"/>
          </p:nvPr>
        </p:nvSpPr>
        <p:spPr/>
        <p:txBody>
          <a:bodyPr/>
          <a:lstStyle/>
          <a:p>
            <a:fld id="{F50EAE4E-F541-534A-8C5E-598ECC1227E4}" type="datetime1">
              <a:rPr lang="en-CA" smtClean="0"/>
              <a:t>28/08/2019</a:t>
            </a:fld>
            <a:endParaRPr lang="en-US"/>
          </a:p>
        </p:txBody>
      </p:sp>
      <p:sp>
        <p:nvSpPr>
          <p:cNvPr id="3" name="Footer Placeholder 2"/>
          <p:cNvSpPr>
            <a:spLocks noGrp="1"/>
          </p:cNvSpPr>
          <p:nvPr>
            <p:ph type="ftr" sz="quarter" idx="11"/>
          </p:nvPr>
        </p:nvSpPr>
        <p:spPr>
          <a:xfrm>
            <a:off x="913774" y="6248400"/>
            <a:ext cx="6672887" cy="609600"/>
          </a:xfrm>
        </p:spPr>
        <p:txBody>
          <a:bodyPr/>
          <a:lstStyle/>
          <a:p>
            <a:r>
              <a:rPr lang="en-US" dirty="0"/>
              <a:t>Suzy Goodleaf, </a:t>
            </a:r>
            <a:r>
              <a:rPr lang="en-US" dirty="0" err="1"/>
              <a:t>M.Ed</a:t>
            </a:r>
            <a:r>
              <a:rPr lang="en-US" dirty="0"/>
              <a:t>, Psychologist https://</a:t>
            </a:r>
            <a:r>
              <a:rPr lang="en-US" dirty="0" err="1"/>
              <a:t>www.npr.org</a:t>
            </a:r>
            <a:r>
              <a:rPr lang="en-US" dirty="0"/>
              <a:t>/sections/health-shots/2015/03/02/387007941/take-the-ace-quiz-and-learn-what-it-does-and-</a:t>
            </a:r>
            <a:r>
              <a:rPr lang="en-US" dirty="0" err="1"/>
              <a:t>doesnt</a:t>
            </a:r>
            <a:r>
              <a:rPr lang="en-US" dirty="0"/>
              <a:t>-mean</a:t>
            </a:r>
          </a:p>
          <a:p>
            <a:endParaRPr lang="en-US" dirty="0"/>
          </a:p>
        </p:txBody>
      </p:sp>
      <p:sp>
        <p:nvSpPr>
          <p:cNvPr id="4" name="Slide Number Placeholder 3"/>
          <p:cNvSpPr>
            <a:spLocks noGrp="1"/>
          </p:cNvSpPr>
          <p:nvPr>
            <p:ph type="sldNum" sz="quarter" idx="12"/>
          </p:nvPr>
        </p:nvSpPr>
        <p:spPr/>
        <p:txBody>
          <a:bodyPr/>
          <a:lstStyle/>
          <a:p>
            <a:fld id="{09608920-7DCD-154F-A4C9-6C1EFCC1AECA}" type="slidenum">
              <a:rPr lang="en-US" smtClean="0"/>
              <a:t>9</a:t>
            </a:fld>
            <a:endParaRPr lang="en-US"/>
          </a:p>
        </p:txBody>
      </p:sp>
      <p:sp>
        <p:nvSpPr>
          <p:cNvPr id="8" name="Right Arrow 7">
            <a:extLst>
              <a:ext uri="{FF2B5EF4-FFF2-40B4-BE49-F238E27FC236}">
                <a16:creationId xmlns:a16="http://schemas.microsoft.com/office/drawing/2014/main" id="{1064250E-EE6A-8943-9D99-1116BAC0010D}"/>
              </a:ext>
            </a:extLst>
          </p:cNvPr>
          <p:cNvSpPr/>
          <p:nvPr/>
        </p:nvSpPr>
        <p:spPr>
          <a:xfrm>
            <a:off x="5002742" y="3429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538047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2927</TotalTime>
  <Words>2557</Words>
  <Application>Microsoft Office PowerPoint</Application>
  <PresentationFormat>Widescreen</PresentationFormat>
  <Paragraphs>479</Paragraphs>
  <Slides>46</Slides>
  <Notes>46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46</vt:i4>
      </vt:variant>
    </vt:vector>
  </HeadingPairs>
  <TitlesOfParts>
    <vt:vector size="60" baseType="lpstr">
      <vt:lpstr>Apple Chancery</vt:lpstr>
      <vt:lpstr>Arial</vt:lpstr>
      <vt:lpstr>Bangla MN</vt:lpstr>
      <vt:lpstr>Bookman Old Style</vt:lpstr>
      <vt:lpstr>Calibri</vt:lpstr>
      <vt:lpstr>Calibri Light</vt:lpstr>
      <vt:lpstr>Candara</vt:lpstr>
      <vt:lpstr>Century Schoolbook</vt:lpstr>
      <vt:lpstr>Comic Sans MS</vt:lpstr>
      <vt:lpstr>Garamond</vt:lpstr>
      <vt:lpstr>Times New Roman</vt:lpstr>
      <vt:lpstr>Tw Cen MT</vt:lpstr>
      <vt:lpstr>Wingdings</vt:lpstr>
      <vt:lpstr>Droplet</vt:lpstr>
      <vt:lpstr>Le Traumatisme et Ses Effets Sur L’Apprenant Trauma and Its Effects on Learning  Le Conseil Scolaire des Premières Nations en Éducation des Adultes  The First Nations Adult Education School Council  </vt:lpstr>
      <vt:lpstr>SENSIBILISATION</vt:lpstr>
      <vt:lpstr>Une perspective de la psychologie autochtone</vt:lpstr>
      <vt:lpstr>NOTRE FONDement DES VALEURS AUTOCHTONES NORD-AMÉRICAINES Jane Middelton-Moz et Rebecca Martell</vt:lpstr>
      <vt:lpstr>Écoles sensibilisés aux traumatismes </vt:lpstr>
      <vt:lpstr>Impact du traumatisme sur la performance scolaire </vt:lpstr>
      <vt:lpstr>Une réaction à un traumatisme est une réaction à un traumatisme </vt:lpstr>
      <vt:lpstr>Traumatismes</vt:lpstr>
      <vt:lpstr>Expériences néfastes de l’enfance (ACES)</vt:lpstr>
      <vt:lpstr>Mécanismes par lesquels des expériences néfastes de l'enfance influencent la santé et le bien-être tout au long de la vie.</vt:lpstr>
      <vt:lpstr>PowerPoint Presentation</vt:lpstr>
      <vt:lpstr>Impensable</vt:lpstr>
      <vt:lpstr>L’objectif de la législation canadienne est de continuer… (Duncan Campbell Scott Deputy Superintendent  of Department of Indian Affairs 1913-1932)</vt:lpstr>
      <vt:lpstr>Traumatisme historique et multigénérationnel</vt:lpstr>
      <vt:lpstr>Traumatisme</vt:lpstr>
      <vt:lpstr>Les soins tenant compte des traumatismes aident à changer de Perspective: </vt:lpstr>
      <vt:lpstr>les gens ivres ... étaient plus effrayant que les monstres dans lA noirceur</vt:lpstr>
      <vt:lpstr>PowerPoint Presentation</vt:lpstr>
      <vt:lpstr>A Little Right-Brain Activity</vt:lpstr>
      <vt:lpstr>Quelques activités du cerveau droit</vt:lpstr>
      <vt:lpstr> fonctions du cerveau gauche </vt:lpstr>
      <vt:lpstr>L'hippocampe</vt:lpstr>
      <vt:lpstr>Comment aider les enfants traumatisés</vt:lpstr>
      <vt:lpstr>PowerPoint Presentation</vt:lpstr>
      <vt:lpstr> </vt:lpstr>
      <vt:lpstr>PowerPoint Presentation</vt:lpstr>
      <vt:lpstr>Adaptation autonome à un monde menaçant</vt:lpstr>
      <vt:lpstr>PowerPoint Presentation</vt:lpstr>
      <vt:lpstr>la fenêtre de la tolérance</vt:lpstr>
      <vt:lpstr>Les soins tenant compte des traumatismes aident à changer de Perspective: </vt:lpstr>
      <vt:lpstr>« défiance de pROTECTIon »</vt:lpstr>
      <vt:lpstr>PowerPoint Presentation</vt:lpstr>
      <vt:lpstr>TEST</vt:lpstr>
      <vt:lpstr>Compte rendu dans votre petit groupe</vt:lpstr>
      <vt:lpstr>Défiance de Protection</vt:lpstr>
      <vt:lpstr>Une question de Perspective!</vt:lpstr>
      <vt:lpstr>  la pratique sensibilisée aux traumatismes est centré sur: la CONNExion </vt:lpstr>
      <vt:lpstr>Aucun apprentissage significatif ne se produit sans relations significatives: Rick Miller, Kidsathope.com</vt:lpstr>
      <vt:lpstr>La résilience en action :  Nan Henderson, Editrice avec Bonnie Benard &amp; Nancy Sharpe-Light</vt:lpstr>
      <vt:lpstr>Et grand-mère a dit…</vt:lpstr>
      <vt:lpstr>Jeunesse La période de remodelage du cerveau  Daniel Seigel remue-méninges (Brainstorm) 2015 </vt:lpstr>
      <vt:lpstr>Étincelle émotive</vt:lpstr>
      <vt:lpstr>Engagement Social</vt:lpstr>
      <vt:lpstr>Nouveauté</vt:lpstr>
      <vt:lpstr>Exploration Créative</vt:lpstr>
      <vt:lpstr>Thank you,     Nia:wen      Meguitch          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Traumatisme et Ses Effects Sur L’Apprenant Trauma and Its’ Effects on Learning  Le Conseil Scolaire des Premières Nations en Éducation des Adultes  The First Nations Adult Education School Council</dc:title>
  <dc:creator>Suzy Goodleaf</dc:creator>
  <cp:lastModifiedBy>elite_laptop</cp:lastModifiedBy>
  <cp:revision>53</cp:revision>
  <dcterms:created xsi:type="dcterms:W3CDTF">2019-05-22T03:23:09Z</dcterms:created>
  <dcterms:modified xsi:type="dcterms:W3CDTF">2019-08-28T20:47:08Z</dcterms:modified>
</cp:coreProperties>
</file>