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1.xml" ContentType="application/vnd.openxmlformats-officedocument.presentationml.notesSlide+xml"/>
  <Override PartName="/ppt/tags/tag57.xml" ContentType="application/vnd.openxmlformats-officedocument.presentationml.tags+xml"/>
  <Override PartName="/ppt/notesSlides/notesSlide2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7"/>
  </p:notesMasterIdLst>
  <p:handoutMasterIdLst>
    <p:handoutMasterId r:id="rId28"/>
  </p:handoutMasterIdLst>
  <p:sldIdLst>
    <p:sldId id="290" r:id="rId2"/>
    <p:sldId id="294" r:id="rId3"/>
    <p:sldId id="299" r:id="rId4"/>
    <p:sldId id="296" r:id="rId5"/>
    <p:sldId id="300" r:id="rId6"/>
    <p:sldId id="323" r:id="rId7"/>
    <p:sldId id="301" r:id="rId8"/>
    <p:sldId id="309" r:id="rId9"/>
    <p:sldId id="321" r:id="rId10"/>
    <p:sldId id="324" r:id="rId11"/>
    <p:sldId id="313" r:id="rId12"/>
    <p:sldId id="322" r:id="rId13"/>
    <p:sldId id="305" r:id="rId14"/>
    <p:sldId id="314" r:id="rId15"/>
    <p:sldId id="315" r:id="rId16"/>
    <p:sldId id="316" r:id="rId17"/>
    <p:sldId id="317" r:id="rId18"/>
    <p:sldId id="318" r:id="rId19"/>
    <p:sldId id="319" r:id="rId20"/>
    <p:sldId id="320" r:id="rId21"/>
    <p:sldId id="304" r:id="rId22"/>
    <p:sldId id="269" r:id="rId23"/>
    <p:sldId id="293" r:id="rId24"/>
    <p:sldId id="288" r:id="rId25"/>
    <p:sldId id="325" r:id="rId26"/>
  </p:sldIdLst>
  <p:sldSz cx="9144000" cy="5143500" type="screen16x9"/>
  <p:notesSz cx="7023100" cy="9309100"/>
  <p:custDataLst>
    <p:tags r:id="rId29"/>
  </p:custDataLst>
  <p:defaultTextStyle>
    <a:defPPr>
      <a:defRPr lang="en-CA"/>
    </a:defPPr>
    <a:lvl1pPr algn="l" rtl="0" fontAlgn="base">
      <a:spcBef>
        <a:spcPct val="0"/>
      </a:spcBef>
      <a:spcAft>
        <a:spcPct val="0"/>
      </a:spcAft>
      <a:defRPr kumimoji="1" sz="2400" kern="1200">
        <a:solidFill>
          <a:schemeClr val="tx1"/>
        </a:solidFill>
        <a:latin typeface="Gill Sans" panose="020B0502020104020203" pitchFamily="34" charset="0"/>
        <a:ea typeface="+mn-ea"/>
        <a:cs typeface="Times New Roman" panose="02020603050405020304" pitchFamily="18" charset="0"/>
      </a:defRPr>
    </a:lvl1pPr>
    <a:lvl2pPr marL="457200" algn="l" rtl="0" fontAlgn="base">
      <a:spcBef>
        <a:spcPct val="0"/>
      </a:spcBef>
      <a:spcAft>
        <a:spcPct val="0"/>
      </a:spcAft>
      <a:defRPr kumimoji="1" sz="2400" kern="1200">
        <a:solidFill>
          <a:schemeClr val="tx1"/>
        </a:solidFill>
        <a:latin typeface="Gill Sans" panose="020B0502020104020203" pitchFamily="34" charset="0"/>
        <a:ea typeface="+mn-ea"/>
        <a:cs typeface="Times New Roman" panose="02020603050405020304" pitchFamily="18" charset="0"/>
      </a:defRPr>
    </a:lvl2pPr>
    <a:lvl3pPr marL="914400" algn="l" rtl="0" fontAlgn="base">
      <a:spcBef>
        <a:spcPct val="0"/>
      </a:spcBef>
      <a:spcAft>
        <a:spcPct val="0"/>
      </a:spcAft>
      <a:defRPr kumimoji="1" sz="2400" kern="1200">
        <a:solidFill>
          <a:schemeClr val="tx1"/>
        </a:solidFill>
        <a:latin typeface="Gill Sans" panose="020B0502020104020203" pitchFamily="34" charset="0"/>
        <a:ea typeface="+mn-ea"/>
        <a:cs typeface="Times New Roman" panose="02020603050405020304" pitchFamily="18" charset="0"/>
      </a:defRPr>
    </a:lvl3pPr>
    <a:lvl4pPr marL="1371600" algn="l" rtl="0" fontAlgn="base">
      <a:spcBef>
        <a:spcPct val="0"/>
      </a:spcBef>
      <a:spcAft>
        <a:spcPct val="0"/>
      </a:spcAft>
      <a:defRPr kumimoji="1" sz="2400" kern="1200">
        <a:solidFill>
          <a:schemeClr val="tx1"/>
        </a:solidFill>
        <a:latin typeface="Gill Sans" panose="020B0502020104020203" pitchFamily="34" charset="0"/>
        <a:ea typeface="+mn-ea"/>
        <a:cs typeface="Times New Roman" panose="02020603050405020304" pitchFamily="18" charset="0"/>
      </a:defRPr>
    </a:lvl4pPr>
    <a:lvl5pPr marL="1828800" algn="l" rtl="0" fontAlgn="base">
      <a:spcBef>
        <a:spcPct val="0"/>
      </a:spcBef>
      <a:spcAft>
        <a:spcPct val="0"/>
      </a:spcAft>
      <a:defRPr kumimoji="1" sz="2400" kern="1200">
        <a:solidFill>
          <a:schemeClr val="tx1"/>
        </a:solidFill>
        <a:latin typeface="Gill Sans" panose="020B0502020104020203" pitchFamily="34" charset="0"/>
        <a:ea typeface="+mn-ea"/>
        <a:cs typeface="Times New Roman" panose="02020603050405020304" pitchFamily="18" charset="0"/>
      </a:defRPr>
    </a:lvl5pPr>
    <a:lvl6pPr marL="2286000" algn="l" defTabSz="914400" rtl="0" eaLnBrk="1" latinLnBrk="0" hangingPunct="1">
      <a:defRPr kumimoji="1" sz="2400" kern="1200">
        <a:solidFill>
          <a:schemeClr val="tx1"/>
        </a:solidFill>
        <a:latin typeface="Gill Sans" panose="020B0502020104020203" pitchFamily="34" charset="0"/>
        <a:ea typeface="+mn-ea"/>
        <a:cs typeface="Times New Roman" panose="02020603050405020304" pitchFamily="18" charset="0"/>
      </a:defRPr>
    </a:lvl6pPr>
    <a:lvl7pPr marL="2743200" algn="l" defTabSz="914400" rtl="0" eaLnBrk="1" latinLnBrk="0" hangingPunct="1">
      <a:defRPr kumimoji="1" sz="2400" kern="1200">
        <a:solidFill>
          <a:schemeClr val="tx1"/>
        </a:solidFill>
        <a:latin typeface="Gill Sans" panose="020B0502020104020203" pitchFamily="34" charset="0"/>
        <a:ea typeface="+mn-ea"/>
        <a:cs typeface="Times New Roman" panose="02020603050405020304" pitchFamily="18" charset="0"/>
      </a:defRPr>
    </a:lvl7pPr>
    <a:lvl8pPr marL="3200400" algn="l" defTabSz="914400" rtl="0" eaLnBrk="1" latinLnBrk="0" hangingPunct="1">
      <a:defRPr kumimoji="1" sz="2400" kern="1200">
        <a:solidFill>
          <a:schemeClr val="tx1"/>
        </a:solidFill>
        <a:latin typeface="Gill Sans" panose="020B0502020104020203" pitchFamily="34" charset="0"/>
        <a:ea typeface="+mn-ea"/>
        <a:cs typeface="Times New Roman" panose="02020603050405020304" pitchFamily="18" charset="0"/>
      </a:defRPr>
    </a:lvl8pPr>
    <a:lvl9pPr marL="3657600" algn="l" defTabSz="914400" rtl="0" eaLnBrk="1" latinLnBrk="0" hangingPunct="1">
      <a:defRPr kumimoji="1" sz="2400" kern="1200">
        <a:solidFill>
          <a:schemeClr val="tx1"/>
        </a:solidFill>
        <a:latin typeface="Gill Sans" panose="020B0502020104020203"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336699"/>
    <a:srgbClr val="CC0000"/>
    <a:srgbClr val="0066A1"/>
    <a:srgbClr val="004165"/>
    <a:srgbClr val="427730"/>
    <a:srgbClr val="D52B1E"/>
    <a:srgbClr val="C5AE4C"/>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4" autoAdjust="0"/>
    <p:restoredTop sz="86535" autoAdjust="0"/>
  </p:normalViewPr>
  <p:slideViewPr>
    <p:cSldViewPr snapToGrid="0">
      <p:cViewPr varScale="1">
        <p:scale>
          <a:sx n="80" d="100"/>
          <a:sy n="80" d="100"/>
        </p:scale>
        <p:origin x="1362" y="84"/>
      </p:cViewPr>
      <p:guideLst>
        <p:guide orient="horz" pos="1620"/>
        <p:guide pos="2880"/>
      </p:guideLst>
    </p:cSldViewPr>
  </p:slideViewPr>
  <p:outlineViewPr>
    <p:cViewPr>
      <p:scale>
        <a:sx n="33" d="100"/>
        <a:sy n="33" d="100"/>
      </p:scale>
      <p:origin x="0" y="-15576"/>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3" d="100"/>
          <a:sy n="53" d="100"/>
        </p:scale>
        <p:origin x="1788"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C6619-CB0B-4356-B418-13C6278246DA}"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n-CA"/>
        </a:p>
      </dgm:t>
    </dgm:pt>
    <dgm:pt modelId="{DDCF9966-32EF-4B9D-BBE8-64AF1F9AEDA4}" type="parTrans" cxnId="{862E3572-1007-4330-B048-8359695C5696}">
      <dgm:prSet/>
      <dgm:spPr/>
      <dgm:t>
        <a:bodyPr/>
        <a:lstStyle/>
        <a:p>
          <a:endParaRPr lang="en-CA"/>
        </a:p>
      </dgm:t>
    </dgm:pt>
    <dgm:pt modelId="{B99C3E2B-A21A-4CBD-92F4-E2669CBAE49A}">
      <dgm:prSet phldrT="[Text]" custT="1"/>
      <dgm:spPr/>
      <dgm:t>
        <a:bodyPr/>
        <a:lstStyle/>
        <a:p>
          <a:r>
            <a:rPr lang="fr-CA" sz="1400" noProof="0" dirty="0"/>
            <a:t>Logements vacants au cours de l’exercice. Par exemple, si un logement est vacant pendant deux mois, la Première Nation doit verser une contribution pour ces deux mois.</a:t>
          </a:r>
        </a:p>
      </dgm:t>
    </dgm:pt>
    <dgm:pt modelId="{A1095FBB-8F49-4079-9F88-F5907F53C110}" type="sibTrans" cxnId="{862E3572-1007-4330-B048-8359695C5696}">
      <dgm:prSet/>
      <dgm:spPr/>
      <dgm:t>
        <a:bodyPr/>
        <a:lstStyle/>
        <a:p>
          <a:endParaRPr lang="en-CA"/>
        </a:p>
      </dgm:t>
    </dgm:pt>
    <dgm:pt modelId="{2EFCFEFF-4B12-44B6-B881-D3D47F556600}" type="parTrans" cxnId="{4AAD3D83-6AE2-4BAF-8B30-F8C76A1C7391}">
      <dgm:prSet/>
      <dgm:spPr/>
      <dgm:t>
        <a:bodyPr/>
        <a:lstStyle/>
        <a:p>
          <a:endParaRPr lang="en-CA"/>
        </a:p>
      </dgm:t>
    </dgm:pt>
    <dgm:pt modelId="{F66F031F-F4E5-47AE-A6CD-9DFE39D587D6}">
      <dgm:prSet phldrT="[Text]" custT="1"/>
      <dgm:spPr/>
      <dgm:t>
        <a:bodyPr/>
        <a:lstStyle/>
        <a:p>
          <a:r>
            <a:rPr lang="fr-CA" sz="1400" noProof="0" dirty="0"/>
            <a:t>Les </a:t>
          </a:r>
          <a:r>
            <a:rPr lang="fr-CA" sz="1400" noProof="0" dirty="0" smtClean="0"/>
            <a:t>droits </a:t>
          </a:r>
          <a:r>
            <a:rPr lang="fr-CA" sz="1400" noProof="0" dirty="0"/>
            <a:t>d’occupation sont inférieurs à la </a:t>
          </a:r>
          <a:r>
            <a:rPr lang="fr-CA" sz="1400" noProof="0" dirty="0" smtClean="0"/>
            <a:t>contribution minimale </a:t>
          </a:r>
          <a:r>
            <a:rPr lang="fr-CA" sz="1400" noProof="0" dirty="0"/>
            <a:t>(par exemple, les charges sont de </a:t>
          </a:r>
          <a:r>
            <a:rPr lang="fr-CA" sz="1400" noProof="0" dirty="0" smtClean="0"/>
            <a:t>300 $ </a:t>
          </a:r>
          <a:r>
            <a:rPr lang="fr-CA" sz="1400" noProof="0" dirty="0"/>
            <a:t>et la </a:t>
          </a:r>
          <a:r>
            <a:rPr lang="fr-CA" sz="1400" noProof="0" dirty="0" smtClean="0"/>
            <a:t>contribution minimale </a:t>
          </a:r>
          <a:r>
            <a:rPr lang="fr-CA" sz="1400" noProof="0" dirty="0"/>
            <a:t>est de </a:t>
          </a:r>
          <a:r>
            <a:rPr lang="fr-CA" sz="1400" noProof="0" dirty="0" smtClean="0"/>
            <a:t>400 $). </a:t>
          </a:r>
          <a:r>
            <a:rPr lang="fr-CA" sz="1400" noProof="0" dirty="0"/>
            <a:t>La Première Nation doit alors verser chaque mois une contribution </a:t>
          </a:r>
          <a:r>
            <a:rPr lang="fr-CA" sz="1400" noProof="0" dirty="0" smtClean="0"/>
            <a:t>égale à </a:t>
          </a:r>
          <a:r>
            <a:rPr lang="fr-CA" sz="1400" noProof="0" dirty="0"/>
            <a:t>la différence afin de satisfaire aux exigences de la </a:t>
          </a:r>
          <a:r>
            <a:rPr lang="fr-CA" sz="1400" noProof="0" dirty="0" smtClean="0"/>
            <a:t>contribution minimale. </a:t>
          </a:r>
          <a:endParaRPr lang="fr-CA" sz="1400" noProof="0" dirty="0"/>
        </a:p>
      </dgm:t>
    </dgm:pt>
    <dgm:pt modelId="{8D73BF06-EA5F-4D4F-BC3C-D075FBC172FC}" type="sibTrans" cxnId="{4AAD3D83-6AE2-4BAF-8B30-F8C76A1C7391}">
      <dgm:prSet/>
      <dgm:spPr/>
      <dgm:t>
        <a:bodyPr/>
        <a:lstStyle/>
        <a:p>
          <a:endParaRPr lang="en-CA"/>
        </a:p>
      </dgm:t>
    </dgm:pt>
    <dgm:pt modelId="{46092818-E84A-415D-AF38-F6083FB8A7FC}" type="parTrans" cxnId="{5AD299A8-0123-4C3F-BBAE-0DE554273B9B}">
      <dgm:prSet/>
      <dgm:spPr/>
      <dgm:t>
        <a:bodyPr/>
        <a:lstStyle/>
        <a:p>
          <a:endParaRPr lang="en-CA"/>
        </a:p>
      </dgm:t>
    </dgm:pt>
    <dgm:pt modelId="{0CE93484-F5E0-4E0F-BD9E-81AB06668F85}">
      <dgm:prSet phldrT="[Text]" custT="1"/>
      <dgm:spPr/>
      <dgm:t>
        <a:bodyPr/>
        <a:lstStyle/>
        <a:p>
          <a:r>
            <a:rPr lang="fr-CA" sz="1400" noProof="0" dirty="0"/>
            <a:t>La Première Nation s’appuie sur une comptabilité de </a:t>
          </a:r>
          <a:r>
            <a:rPr lang="fr-CA" sz="1400" noProof="0" dirty="0" smtClean="0"/>
            <a:t>caisse, de sorte qu’elle ne comptabilise les produits que lorsqu’ils sont reçus, et non lorsqu’ils sont gagnés </a:t>
          </a:r>
          <a:r>
            <a:rPr lang="fr-CA" sz="1400" noProof="0" dirty="0"/>
            <a:t>(comptabilité d’exercice).</a:t>
          </a:r>
        </a:p>
      </dgm:t>
    </dgm:pt>
    <dgm:pt modelId="{D19FE4E1-3050-4B83-A35D-E4ED13E879B5}" type="sibTrans" cxnId="{5AD299A8-0123-4C3F-BBAE-0DE554273B9B}">
      <dgm:prSet/>
      <dgm:spPr/>
      <dgm:t>
        <a:bodyPr/>
        <a:lstStyle/>
        <a:p>
          <a:endParaRPr lang="en-CA"/>
        </a:p>
      </dgm:t>
    </dgm:pt>
    <dgm:pt modelId="{1B95E7E2-B0E6-4BA1-90BE-9D167D4F0B66}" type="pres">
      <dgm:prSet presAssocID="{790C6619-CB0B-4356-B418-13C6278246DA}" presName="linear" presStyleCnt="0">
        <dgm:presLayoutVars>
          <dgm:dir/>
          <dgm:animLvl val="lvl"/>
          <dgm:resizeHandles val="exact"/>
        </dgm:presLayoutVars>
      </dgm:prSet>
      <dgm:spPr/>
      <dgm:t>
        <a:bodyPr/>
        <a:lstStyle/>
        <a:p>
          <a:endParaRPr lang="fr-CA"/>
        </a:p>
      </dgm:t>
    </dgm:pt>
    <dgm:pt modelId="{C9A72651-87F4-40C6-B17B-A656CF9CD4F2}" type="pres">
      <dgm:prSet presAssocID="{B99C3E2B-A21A-4CBD-92F4-E2669CBAE49A}" presName="parentLin" presStyleCnt="0"/>
      <dgm:spPr/>
    </dgm:pt>
    <dgm:pt modelId="{A67C52A3-DB6F-40F6-A2BE-032000A046B1}" type="pres">
      <dgm:prSet presAssocID="{B99C3E2B-A21A-4CBD-92F4-E2669CBAE49A}" presName="parentLeftMargin" presStyleLbl="node1" presStyleIdx="0" presStyleCnt="3"/>
      <dgm:spPr/>
      <dgm:t>
        <a:bodyPr/>
        <a:lstStyle/>
        <a:p>
          <a:endParaRPr lang="fr-CA"/>
        </a:p>
      </dgm:t>
    </dgm:pt>
    <dgm:pt modelId="{55CC5870-2921-4498-9714-7B76AF3FB1EA}" type="pres">
      <dgm:prSet presAssocID="{B99C3E2B-A21A-4CBD-92F4-E2669CBAE49A}" presName="parentText" presStyleLbl="node1" presStyleIdx="0" presStyleCnt="3" custScaleX="142857" custLinFactNeighborX="-6068">
        <dgm:presLayoutVars>
          <dgm:chMax val="0"/>
          <dgm:bulletEnabled val="1"/>
        </dgm:presLayoutVars>
      </dgm:prSet>
      <dgm:spPr/>
      <dgm:t>
        <a:bodyPr/>
        <a:lstStyle/>
        <a:p>
          <a:endParaRPr lang="fr-CA"/>
        </a:p>
      </dgm:t>
    </dgm:pt>
    <dgm:pt modelId="{194EEBB2-5D4F-4DD7-811F-86B54DD160CA}" type="pres">
      <dgm:prSet presAssocID="{B99C3E2B-A21A-4CBD-92F4-E2669CBAE49A}" presName="negativeSpace" presStyleCnt="0"/>
      <dgm:spPr/>
    </dgm:pt>
    <dgm:pt modelId="{2D0FB536-BA3D-4E11-BF78-99F0D9E10801}" type="pres">
      <dgm:prSet presAssocID="{B99C3E2B-A21A-4CBD-92F4-E2669CBAE49A}" presName="childText" presStyleLbl="conFgAcc1" presStyleIdx="0" presStyleCnt="3">
        <dgm:presLayoutVars>
          <dgm:bulletEnabled val="1"/>
        </dgm:presLayoutVars>
      </dgm:prSet>
      <dgm:spPr/>
    </dgm:pt>
    <dgm:pt modelId="{05411F72-4C19-4D0C-974B-D859C325721C}" type="pres">
      <dgm:prSet presAssocID="{A1095FBB-8F49-4079-9F88-F5907F53C110}" presName="spaceBetweenRectangles" presStyleCnt="0"/>
      <dgm:spPr/>
    </dgm:pt>
    <dgm:pt modelId="{B1DF35E8-4E59-4EF5-B8C9-4534ACD6376D}" type="pres">
      <dgm:prSet presAssocID="{F66F031F-F4E5-47AE-A6CD-9DFE39D587D6}" presName="parentLin" presStyleCnt="0"/>
      <dgm:spPr/>
    </dgm:pt>
    <dgm:pt modelId="{1318269E-46AB-4145-BBDB-38803A97088C}" type="pres">
      <dgm:prSet presAssocID="{F66F031F-F4E5-47AE-A6CD-9DFE39D587D6}" presName="parentLeftMargin" presStyleLbl="node1" presStyleIdx="0" presStyleCnt="3"/>
      <dgm:spPr/>
      <dgm:t>
        <a:bodyPr/>
        <a:lstStyle/>
        <a:p>
          <a:endParaRPr lang="fr-CA"/>
        </a:p>
      </dgm:t>
    </dgm:pt>
    <dgm:pt modelId="{2A21CB98-0833-4B19-B5AD-3B633DE35BEC}" type="pres">
      <dgm:prSet presAssocID="{F66F031F-F4E5-47AE-A6CD-9DFE39D587D6}" presName="parentText" presStyleLbl="node1" presStyleIdx="1" presStyleCnt="3" custScaleX="155623" custLinFactNeighborX="-4687" custLinFactNeighborY="-1698">
        <dgm:presLayoutVars>
          <dgm:chMax val="0"/>
          <dgm:bulletEnabled val="1"/>
        </dgm:presLayoutVars>
      </dgm:prSet>
      <dgm:spPr/>
      <dgm:t>
        <a:bodyPr/>
        <a:lstStyle/>
        <a:p>
          <a:endParaRPr lang="fr-CA"/>
        </a:p>
      </dgm:t>
    </dgm:pt>
    <dgm:pt modelId="{3C6D7C64-8772-4BEA-9444-3D205EF3D3DC}" type="pres">
      <dgm:prSet presAssocID="{F66F031F-F4E5-47AE-A6CD-9DFE39D587D6}" presName="negativeSpace" presStyleCnt="0"/>
      <dgm:spPr/>
    </dgm:pt>
    <dgm:pt modelId="{D24E6418-B7FE-468B-8DAD-8FB620325E84}" type="pres">
      <dgm:prSet presAssocID="{F66F031F-F4E5-47AE-A6CD-9DFE39D587D6}" presName="childText" presStyleLbl="conFgAcc1" presStyleIdx="1" presStyleCnt="3">
        <dgm:presLayoutVars>
          <dgm:bulletEnabled val="1"/>
        </dgm:presLayoutVars>
      </dgm:prSet>
      <dgm:spPr/>
    </dgm:pt>
    <dgm:pt modelId="{DF16576D-7E97-4989-869F-AFFE521D1BDB}" type="pres">
      <dgm:prSet presAssocID="{8D73BF06-EA5F-4D4F-BC3C-D075FBC172FC}" presName="spaceBetweenRectangles" presStyleCnt="0"/>
      <dgm:spPr/>
    </dgm:pt>
    <dgm:pt modelId="{8DED4559-7D4A-4234-A35C-C7A39B5D5AE1}" type="pres">
      <dgm:prSet presAssocID="{0CE93484-F5E0-4E0F-BD9E-81AB06668F85}" presName="parentLin" presStyleCnt="0"/>
      <dgm:spPr/>
    </dgm:pt>
    <dgm:pt modelId="{1D4F8252-FF1C-47FD-B99A-2C7651DFB260}" type="pres">
      <dgm:prSet presAssocID="{0CE93484-F5E0-4E0F-BD9E-81AB06668F85}" presName="parentLeftMargin" presStyleLbl="node1" presStyleIdx="1" presStyleCnt="3"/>
      <dgm:spPr/>
      <dgm:t>
        <a:bodyPr/>
        <a:lstStyle/>
        <a:p>
          <a:endParaRPr lang="fr-CA"/>
        </a:p>
      </dgm:t>
    </dgm:pt>
    <dgm:pt modelId="{B9B1B86A-D862-4299-9EE4-78C78D762BAE}" type="pres">
      <dgm:prSet presAssocID="{0CE93484-F5E0-4E0F-BD9E-81AB06668F85}" presName="parentText" presStyleLbl="node1" presStyleIdx="2" presStyleCnt="3" custScaleX="148513" custLinFactNeighborX="-6300">
        <dgm:presLayoutVars>
          <dgm:chMax val="0"/>
          <dgm:bulletEnabled val="1"/>
        </dgm:presLayoutVars>
      </dgm:prSet>
      <dgm:spPr/>
      <dgm:t>
        <a:bodyPr/>
        <a:lstStyle/>
        <a:p>
          <a:endParaRPr lang="fr-CA"/>
        </a:p>
      </dgm:t>
    </dgm:pt>
    <dgm:pt modelId="{E40A81F2-9F31-40CB-BE6E-13FF10457987}" type="pres">
      <dgm:prSet presAssocID="{0CE93484-F5E0-4E0F-BD9E-81AB06668F85}" presName="negativeSpace" presStyleCnt="0"/>
      <dgm:spPr/>
    </dgm:pt>
    <dgm:pt modelId="{F2420641-F357-42F5-97E9-5E161FAA3C0E}" type="pres">
      <dgm:prSet presAssocID="{0CE93484-F5E0-4E0F-BD9E-81AB06668F85}" presName="childText" presStyleLbl="conFgAcc1" presStyleIdx="2" presStyleCnt="3">
        <dgm:presLayoutVars>
          <dgm:bulletEnabled val="1"/>
        </dgm:presLayoutVars>
      </dgm:prSet>
      <dgm:spPr/>
    </dgm:pt>
  </dgm:ptLst>
  <dgm:cxnLst>
    <dgm:cxn modelId="{8815D5EB-353F-4D03-9A2F-52C9B6F66EF7}" type="presOf" srcId="{F66F031F-F4E5-47AE-A6CD-9DFE39D587D6}" destId="{1318269E-46AB-4145-BBDB-38803A97088C}" srcOrd="0" destOrd="0" presId="urn:microsoft.com/office/officeart/2005/8/layout/list1"/>
    <dgm:cxn modelId="{4342CAD6-80D2-4589-B78F-68C8D0CAC639}" type="presOf" srcId="{790C6619-CB0B-4356-B418-13C6278246DA}" destId="{1B95E7E2-B0E6-4BA1-90BE-9D167D4F0B66}" srcOrd="0" destOrd="0" presId="urn:microsoft.com/office/officeart/2005/8/layout/list1"/>
    <dgm:cxn modelId="{0BF8FC02-E04C-4C03-AD7E-3766C86FA394}" type="presOf" srcId="{0CE93484-F5E0-4E0F-BD9E-81AB06668F85}" destId="{1D4F8252-FF1C-47FD-B99A-2C7651DFB260}" srcOrd="0" destOrd="0" presId="urn:microsoft.com/office/officeart/2005/8/layout/list1"/>
    <dgm:cxn modelId="{4AAD3D83-6AE2-4BAF-8B30-F8C76A1C7391}" srcId="{790C6619-CB0B-4356-B418-13C6278246DA}" destId="{F66F031F-F4E5-47AE-A6CD-9DFE39D587D6}" srcOrd="1" destOrd="0" parTransId="{2EFCFEFF-4B12-44B6-B881-D3D47F556600}" sibTransId="{8D73BF06-EA5F-4D4F-BC3C-D075FBC172FC}"/>
    <dgm:cxn modelId="{862E3572-1007-4330-B048-8359695C5696}" srcId="{790C6619-CB0B-4356-B418-13C6278246DA}" destId="{B99C3E2B-A21A-4CBD-92F4-E2669CBAE49A}" srcOrd="0" destOrd="0" parTransId="{DDCF9966-32EF-4B9D-BBE8-64AF1F9AEDA4}" sibTransId="{A1095FBB-8F49-4079-9F88-F5907F53C110}"/>
    <dgm:cxn modelId="{5AD299A8-0123-4C3F-BBAE-0DE554273B9B}" srcId="{790C6619-CB0B-4356-B418-13C6278246DA}" destId="{0CE93484-F5E0-4E0F-BD9E-81AB06668F85}" srcOrd="2" destOrd="0" parTransId="{46092818-E84A-415D-AF38-F6083FB8A7FC}" sibTransId="{D19FE4E1-3050-4B83-A35D-E4ED13E879B5}"/>
    <dgm:cxn modelId="{E459F257-BAC2-449E-97E2-FBAF363A7B45}" type="presOf" srcId="{0CE93484-F5E0-4E0F-BD9E-81AB06668F85}" destId="{B9B1B86A-D862-4299-9EE4-78C78D762BAE}" srcOrd="1" destOrd="0" presId="urn:microsoft.com/office/officeart/2005/8/layout/list1"/>
    <dgm:cxn modelId="{B2F326AE-5888-42D7-855A-A73477A846D3}" type="presOf" srcId="{B99C3E2B-A21A-4CBD-92F4-E2669CBAE49A}" destId="{A67C52A3-DB6F-40F6-A2BE-032000A046B1}" srcOrd="0" destOrd="0" presId="urn:microsoft.com/office/officeart/2005/8/layout/list1"/>
    <dgm:cxn modelId="{E8CFBA6A-FAA0-4D62-8E7E-D808124E375B}" type="presOf" srcId="{B99C3E2B-A21A-4CBD-92F4-E2669CBAE49A}" destId="{55CC5870-2921-4498-9714-7B76AF3FB1EA}" srcOrd="1" destOrd="0" presId="urn:microsoft.com/office/officeart/2005/8/layout/list1"/>
    <dgm:cxn modelId="{156A4991-01DC-4848-9800-A6E7F1BDE9A4}" type="presOf" srcId="{F66F031F-F4E5-47AE-A6CD-9DFE39D587D6}" destId="{2A21CB98-0833-4B19-B5AD-3B633DE35BEC}" srcOrd="1" destOrd="0" presId="urn:microsoft.com/office/officeart/2005/8/layout/list1"/>
    <dgm:cxn modelId="{DB68F4A7-17CD-4029-8051-555B722975F1}" type="presParOf" srcId="{1B95E7E2-B0E6-4BA1-90BE-9D167D4F0B66}" destId="{C9A72651-87F4-40C6-B17B-A656CF9CD4F2}" srcOrd="0" destOrd="0" presId="urn:microsoft.com/office/officeart/2005/8/layout/list1"/>
    <dgm:cxn modelId="{9FAEE497-57DB-45B5-A032-CC381045E3DF}" type="presParOf" srcId="{C9A72651-87F4-40C6-B17B-A656CF9CD4F2}" destId="{A67C52A3-DB6F-40F6-A2BE-032000A046B1}" srcOrd="0" destOrd="0" presId="urn:microsoft.com/office/officeart/2005/8/layout/list1"/>
    <dgm:cxn modelId="{83516C7A-BF77-40FF-9600-CC17A97DAB7E}" type="presParOf" srcId="{C9A72651-87F4-40C6-B17B-A656CF9CD4F2}" destId="{55CC5870-2921-4498-9714-7B76AF3FB1EA}" srcOrd="1" destOrd="0" presId="urn:microsoft.com/office/officeart/2005/8/layout/list1"/>
    <dgm:cxn modelId="{DAD68829-CB16-4FFC-97BD-48D6A06033BE}" type="presParOf" srcId="{1B95E7E2-B0E6-4BA1-90BE-9D167D4F0B66}" destId="{194EEBB2-5D4F-4DD7-811F-86B54DD160CA}" srcOrd="1" destOrd="0" presId="urn:microsoft.com/office/officeart/2005/8/layout/list1"/>
    <dgm:cxn modelId="{49D934F8-0FD2-4ECC-952D-3B71BB9403FF}" type="presParOf" srcId="{1B95E7E2-B0E6-4BA1-90BE-9D167D4F0B66}" destId="{2D0FB536-BA3D-4E11-BF78-99F0D9E10801}" srcOrd="2" destOrd="0" presId="urn:microsoft.com/office/officeart/2005/8/layout/list1"/>
    <dgm:cxn modelId="{D7A9C709-9824-4540-BEA2-945975DC2768}" type="presParOf" srcId="{1B95E7E2-B0E6-4BA1-90BE-9D167D4F0B66}" destId="{05411F72-4C19-4D0C-974B-D859C325721C}" srcOrd="3" destOrd="0" presId="urn:microsoft.com/office/officeart/2005/8/layout/list1"/>
    <dgm:cxn modelId="{F66F911B-9EC8-4784-B839-A1469A89D90F}" type="presParOf" srcId="{1B95E7E2-B0E6-4BA1-90BE-9D167D4F0B66}" destId="{B1DF35E8-4E59-4EF5-B8C9-4534ACD6376D}" srcOrd="4" destOrd="0" presId="urn:microsoft.com/office/officeart/2005/8/layout/list1"/>
    <dgm:cxn modelId="{E0ED1B74-B9D0-4C33-8FEB-FE3727DBC570}" type="presParOf" srcId="{B1DF35E8-4E59-4EF5-B8C9-4534ACD6376D}" destId="{1318269E-46AB-4145-BBDB-38803A97088C}" srcOrd="0" destOrd="0" presId="urn:microsoft.com/office/officeart/2005/8/layout/list1"/>
    <dgm:cxn modelId="{D45FB0C2-1082-4963-9557-87F19FAF0BB1}" type="presParOf" srcId="{B1DF35E8-4E59-4EF5-B8C9-4534ACD6376D}" destId="{2A21CB98-0833-4B19-B5AD-3B633DE35BEC}" srcOrd="1" destOrd="0" presId="urn:microsoft.com/office/officeart/2005/8/layout/list1"/>
    <dgm:cxn modelId="{92A74525-80A6-4FD2-ABF1-5CBD291EDEF5}" type="presParOf" srcId="{1B95E7E2-B0E6-4BA1-90BE-9D167D4F0B66}" destId="{3C6D7C64-8772-4BEA-9444-3D205EF3D3DC}" srcOrd="5" destOrd="0" presId="urn:microsoft.com/office/officeart/2005/8/layout/list1"/>
    <dgm:cxn modelId="{97B8F407-AA8B-4A40-96C0-7940DBDCBCCC}" type="presParOf" srcId="{1B95E7E2-B0E6-4BA1-90BE-9D167D4F0B66}" destId="{D24E6418-B7FE-468B-8DAD-8FB620325E84}" srcOrd="6" destOrd="0" presId="urn:microsoft.com/office/officeart/2005/8/layout/list1"/>
    <dgm:cxn modelId="{0B1E6988-5290-49FF-ACD2-794222CCFC21}" type="presParOf" srcId="{1B95E7E2-B0E6-4BA1-90BE-9D167D4F0B66}" destId="{DF16576D-7E97-4989-869F-AFFE521D1BDB}" srcOrd="7" destOrd="0" presId="urn:microsoft.com/office/officeart/2005/8/layout/list1"/>
    <dgm:cxn modelId="{2ECB2235-D79C-4033-B7CD-290298753FC2}" type="presParOf" srcId="{1B95E7E2-B0E6-4BA1-90BE-9D167D4F0B66}" destId="{8DED4559-7D4A-4234-A35C-C7A39B5D5AE1}" srcOrd="8" destOrd="0" presId="urn:microsoft.com/office/officeart/2005/8/layout/list1"/>
    <dgm:cxn modelId="{AAB6CFF7-FFCF-4436-8CBB-02FC0112C99F}" type="presParOf" srcId="{8DED4559-7D4A-4234-A35C-C7A39B5D5AE1}" destId="{1D4F8252-FF1C-47FD-B99A-2C7651DFB260}" srcOrd="0" destOrd="0" presId="urn:microsoft.com/office/officeart/2005/8/layout/list1"/>
    <dgm:cxn modelId="{347F4E2F-EED4-42B0-ABAE-8B8CB6608DA3}" type="presParOf" srcId="{8DED4559-7D4A-4234-A35C-C7A39B5D5AE1}" destId="{B9B1B86A-D862-4299-9EE4-78C78D762BAE}" srcOrd="1" destOrd="0" presId="urn:microsoft.com/office/officeart/2005/8/layout/list1"/>
    <dgm:cxn modelId="{7CE4F7E2-350F-4612-8275-60883F51CACE}" type="presParOf" srcId="{1B95E7E2-B0E6-4BA1-90BE-9D167D4F0B66}" destId="{E40A81F2-9F31-40CB-BE6E-13FF10457987}" srcOrd="9" destOrd="0" presId="urn:microsoft.com/office/officeart/2005/8/layout/list1"/>
    <dgm:cxn modelId="{8D6F0796-573C-49FA-80E1-95D5C94FAE13}" type="presParOf" srcId="{1B95E7E2-B0E6-4BA1-90BE-9D167D4F0B66}" destId="{F2420641-F357-42F5-97E9-5E161FAA3C0E}"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B536-BA3D-4E11-BF78-99F0D9E10801}">
      <dsp:nvSpPr>
        <dsp:cNvPr id="0" name=""/>
        <dsp:cNvSpPr/>
      </dsp:nvSpPr>
      <dsp:spPr>
        <a:xfrm>
          <a:off x="0" y="395491"/>
          <a:ext cx="8329612"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CC5870-2921-4498-9714-7B76AF3FB1EA}">
      <dsp:nvSpPr>
        <dsp:cNvPr id="0" name=""/>
        <dsp:cNvSpPr/>
      </dsp:nvSpPr>
      <dsp:spPr>
        <a:xfrm>
          <a:off x="372488" y="41251"/>
          <a:ext cx="7931019"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88" tIns="0" rIns="220388" bIns="0" numCol="1" spcCol="1270" anchor="ctr" anchorCtr="0">
          <a:noAutofit/>
        </a:bodyPr>
        <a:lstStyle/>
        <a:p>
          <a:pPr lvl="0" algn="l" defTabSz="622300">
            <a:lnSpc>
              <a:spcPct val="90000"/>
            </a:lnSpc>
            <a:spcBef>
              <a:spcPct val="0"/>
            </a:spcBef>
            <a:spcAft>
              <a:spcPct val="35000"/>
            </a:spcAft>
          </a:pPr>
          <a:r>
            <a:rPr lang="fr-CA" sz="1400" kern="1200" noProof="0" dirty="0"/>
            <a:t>Logements vacants au cours de l’exercice. Par exemple, si un logement est vacant pendant deux mois, la Première Nation doit verser une contribution pour ces deux mois.</a:t>
          </a:r>
        </a:p>
      </dsp:txBody>
      <dsp:txXfrm>
        <a:off x="407073" y="75836"/>
        <a:ext cx="7861849" cy="639310"/>
      </dsp:txXfrm>
    </dsp:sp>
    <dsp:sp modelId="{D24E6418-B7FE-468B-8DAD-8FB620325E84}">
      <dsp:nvSpPr>
        <dsp:cNvPr id="0" name=""/>
        <dsp:cNvSpPr/>
      </dsp:nvSpPr>
      <dsp:spPr>
        <a:xfrm>
          <a:off x="0" y="1484131"/>
          <a:ext cx="8329612"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1CB98-0833-4B19-B5AD-3B633DE35BEC}">
      <dsp:nvSpPr>
        <dsp:cNvPr id="0" name=""/>
        <dsp:cNvSpPr/>
      </dsp:nvSpPr>
      <dsp:spPr>
        <a:xfrm>
          <a:off x="348115" y="1117861"/>
          <a:ext cx="7957432"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88" tIns="0" rIns="220388" bIns="0" numCol="1" spcCol="1270" anchor="ctr" anchorCtr="0">
          <a:noAutofit/>
        </a:bodyPr>
        <a:lstStyle/>
        <a:p>
          <a:pPr lvl="0" algn="l" defTabSz="622300">
            <a:lnSpc>
              <a:spcPct val="90000"/>
            </a:lnSpc>
            <a:spcBef>
              <a:spcPct val="0"/>
            </a:spcBef>
            <a:spcAft>
              <a:spcPct val="35000"/>
            </a:spcAft>
          </a:pPr>
          <a:r>
            <a:rPr lang="fr-CA" sz="1400" kern="1200" noProof="0" dirty="0"/>
            <a:t>Les </a:t>
          </a:r>
          <a:r>
            <a:rPr lang="fr-CA" sz="1400" kern="1200" noProof="0" dirty="0" smtClean="0"/>
            <a:t>droits </a:t>
          </a:r>
          <a:r>
            <a:rPr lang="fr-CA" sz="1400" kern="1200" noProof="0" dirty="0"/>
            <a:t>d’occupation sont inférieurs à la </a:t>
          </a:r>
          <a:r>
            <a:rPr lang="fr-CA" sz="1400" kern="1200" noProof="0" dirty="0" smtClean="0"/>
            <a:t>contribution minimale </a:t>
          </a:r>
          <a:r>
            <a:rPr lang="fr-CA" sz="1400" kern="1200" noProof="0" dirty="0"/>
            <a:t>(par exemple, les charges sont de </a:t>
          </a:r>
          <a:r>
            <a:rPr lang="fr-CA" sz="1400" kern="1200" noProof="0" dirty="0" smtClean="0"/>
            <a:t>300 $ </a:t>
          </a:r>
          <a:r>
            <a:rPr lang="fr-CA" sz="1400" kern="1200" noProof="0" dirty="0"/>
            <a:t>et la </a:t>
          </a:r>
          <a:r>
            <a:rPr lang="fr-CA" sz="1400" kern="1200" noProof="0" dirty="0" smtClean="0"/>
            <a:t>contribution minimale </a:t>
          </a:r>
          <a:r>
            <a:rPr lang="fr-CA" sz="1400" kern="1200" noProof="0" dirty="0"/>
            <a:t>est de </a:t>
          </a:r>
          <a:r>
            <a:rPr lang="fr-CA" sz="1400" kern="1200" noProof="0" dirty="0" smtClean="0"/>
            <a:t>400 $). </a:t>
          </a:r>
          <a:r>
            <a:rPr lang="fr-CA" sz="1400" kern="1200" noProof="0" dirty="0"/>
            <a:t>La Première Nation doit alors verser chaque mois une contribution </a:t>
          </a:r>
          <a:r>
            <a:rPr lang="fr-CA" sz="1400" kern="1200" noProof="0" dirty="0" smtClean="0"/>
            <a:t>égale à </a:t>
          </a:r>
          <a:r>
            <a:rPr lang="fr-CA" sz="1400" kern="1200" noProof="0" dirty="0"/>
            <a:t>la différence afin de satisfaire aux exigences de la </a:t>
          </a:r>
          <a:r>
            <a:rPr lang="fr-CA" sz="1400" kern="1200" noProof="0" dirty="0" smtClean="0"/>
            <a:t>contribution minimale. </a:t>
          </a:r>
          <a:endParaRPr lang="fr-CA" sz="1400" kern="1200" noProof="0" dirty="0"/>
        </a:p>
      </dsp:txBody>
      <dsp:txXfrm>
        <a:off x="382700" y="1152446"/>
        <a:ext cx="7888262" cy="639310"/>
      </dsp:txXfrm>
    </dsp:sp>
    <dsp:sp modelId="{F2420641-F357-42F5-97E9-5E161FAA3C0E}">
      <dsp:nvSpPr>
        <dsp:cNvPr id="0" name=""/>
        <dsp:cNvSpPr/>
      </dsp:nvSpPr>
      <dsp:spPr>
        <a:xfrm>
          <a:off x="0" y="2572771"/>
          <a:ext cx="8329612"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1B86A-D862-4299-9EE4-78C78D762BAE}">
      <dsp:nvSpPr>
        <dsp:cNvPr id="0" name=""/>
        <dsp:cNvSpPr/>
      </dsp:nvSpPr>
      <dsp:spPr>
        <a:xfrm>
          <a:off x="357849" y="2218531"/>
          <a:ext cx="7940592"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88" tIns="0" rIns="220388" bIns="0" numCol="1" spcCol="1270" anchor="ctr" anchorCtr="0">
          <a:noAutofit/>
        </a:bodyPr>
        <a:lstStyle/>
        <a:p>
          <a:pPr lvl="0" algn="l" defTabSz="622300">
            <a:lnSpc>
              <a:spcPct val="90000"/>
            </a:lnSpc>
            <a:spcBef>
              <a:spcPct val="0"/>
            </a:spcBef>
            <a:spcAft>
              <a:spcPct val="35000"/>
            </a:spcAft>
          </a:pPr>
          <a:r>
            <a:rPr lang="fr-CA" sz="1400" kern="1200" noProof="0" dirty="0"/>
            <a:t>La Première Nation s’appuie sur une comptabilité de </a:t>
          </a:r>
          <a:r>
            <a:rPr lang="fr-CA" sz="1400" kern="1200" noProof="0" dirty="0" smtClean="0"/>
            <a:t>caisse, de sorte qu’elle ne comptabilise les produits que lorsqu’ils sont reçus, et non lorsqu’ils sont gagnés </a:t>
          </a:r>
          <a:r>
            <a:rPr lang="fr-CA" sz="1400" kern="1200" noProof="0" dirty="0"/>
            <a:t>(comptabilité d’exercice).</a:t>
          </a:r>
        </a:p>
      </dsp:txBody>
      <dsp:txXfrm>
        <a:off x="392434" y="2253116"/>
        <a:ext cx="7871422"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44725" cy="464818"/>
          </a:xfrm>
          <a:prstGeom prst="rect">
            <a:avLst/>
          </a:prstGeom>
          <a:noFill/>
          <a:ln w="9525">
            <a:noFill/>
            <a:miter lim="800000"/>
          </a:ln>
          <a:effectLst/>
        </p:spPr>
        <p:txBody>
          <a:bodyPr vert="horz" wrap="square" lIns="93303" tIns="46651" rIns="93303" bIns="46651" numCol="1" anchor="t"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978376" y="0"/>
            <a:ext cx="3044724" cy="464818"/>
          </a:xfrm>
          <a:prstGeom prst="rect">
            <a:avLst/>
          </a:prstGeom>
          <a:noFill/>
          <a:ln w="9525">
            <a:noFill/>
            <a:miter lim="800000"/>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vl1pPr>
          </a:lstStyle>
          <a:p>
            <a:endParaRPr lang="en-CA"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1" y="8844282"/>
            <a:ext cx="3044725" cy="464818"/>
          </a:xfrm>
          <a:prstGeom prst="rect">
            <a:avLst/>
          </a:prstGeom>
          <a:noFill/>
          <a:ln w="9525">
            <a:noFill/>
            <a:miter lim="800000"/>
          </a:ln>
          <a:effectLst/>
        </p:spPr>
        <p:txBody>
          <a:bodyPr vert="horz" wrap="square" lIns="93303" tIns="46651" rIns="93303" bIns="46651" numCol="1" anchor="b"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978376" y="8844282"/>
            <a:ext cx="3044724" cy="464818"/>
          </a:xfrm>
          <a:prstGeom prst="rect">
            <a:avLst/>
          </a:prstGeom>
          <a:noFill/>
          <a:ln w="9525">
            <a:noFill/>
            <a:miter lim="800000"/>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vl1pPr>
          </a:lstStyle>
          <a:p>
            <a:fld id="{389B4954-A652-4E7E-9945-B64DE72EE683}" type="slidenum">
              <a:rPr lang="en-CA">
                <a:latin typeface="Calibri" panose="020F0502020204030204" pitchFamily="34" charset="0"/>
              </a:rPr>
              <a:pPr/>
              <a:t>‹#›</a:t>
            </a:fld>
            <a:endParaRPr lang="en-CA" dirty="0">
              <a:latin typeface="Calibri" panose="020F0502020204030204" pitchFamily="34" charset="0"/>
            </a:endParaRPr>
          </a:p>
        </p:txBody>
      </p:sp>
    </p:spTree>
    <p:extLst>
      <p:ext uri="{BB962C8B-B14F-4D97-AF65-F5344CB8AC3E}">
        <p14:creationId xmlns:p14="http://schemas.microsoft.com/office/powerpoint/2010/main" val="120363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4725" cy="464818"/>
          </a:xfrm>
          <a:prstGeom prst="rect">
            <a:avLst/>
          </a:prstGeom>
          <a:noFill/>
          <a:ln w="9525">
            <a:noFill/>
            <a:miter lim="800000"/>
          </a:ln>
          <a:effectLst/>
        </p:spPr>
        <p:txBody>
          <a:bodyPr vert="horz" wrap="square" lIns="93303" tIns="46651" rIns="93303" bIns="46651" numCol="1" anchor="t"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3" name="Rectangle 3"/>
          <p:cNvSpPr>
            <a:spLocks noGrp="1" noChangeArrowheads="1"/>
          </p:cNvSpPr>
          <p:nvPr>
            <p:ph type="dt" idx="1"/>
          </p:nvPr>
        </p:nvSpPr>
        <p:spPr bwMode="auto">
          <a:xfrm>
            <a:off x="3978376" y="0"/>
            <a:ext cx="3044724" cy="464818"/>
          </a:xfrm>
          <a:prstGeom prst="rect">
            <a:avLst/>
          </a:prstGeom>
          <a:noFill/>
          <a:ln w="9525">
            <a:noFill/>
            <a:miter lim="800000"/>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atin typeface="Calibri" panose="020F0502020204030204" pitchFamily="34" charset="0"/>
              </a:defRPr>
            </a:lvl1pPr>
          </a:lstStyle>
          <a:p>
            <a:endParaRPr lang="en-CA" dirty="0"/>
          </a:p>
        </p:txBody>
      </p:sp>
      <p:sp>
        <p:nvSpPr>
          <p:cNvPr id="15364"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ln>
          <a:effectLst/>
        </p:spPr>
      </p:sp>
      <p:sp>
        <p:nvSpPr>
          <p:cNvPr id="15365" name="Rectangle 5"/>
          <p:cNvSpPr>
            <a:spLocks noGrp="1" noChangeArrowheads="1"/>
          </p:cNvSpPr>
          <p:nvPr>
            <p:ph type="body" sz="quarter" idx="3"/>
          </p:nvPr>
        </p:nvSpPr>
        <p:spPr bwMode="auto">
          <a:xfrm>
            <a:off x="935246" y="4422143"/>
            <a:ext cx="5152610" cy="4188140"/>
          </a:xfrm>
          <a:prstGeom prst="rect">
            <a:avLst/>
          </a:prstGeom>
          <a:noFill/>
          <a:ln w="9525">
            <a:noFill/>
            <a:miter lim="800000"/>
          </a:ln>
          <a:effectLst/>
        </p:spPr>
        <p:txBody>
          <a:bodyPr vert="horz" wrap="square" lIns="93303" tIns="46651" rIns="93303" bIns="46651"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5366" name="Rectangle 6"/>
          <p:cNvSpPr>
            <a:spLocks noGrp="1" noChangeArrowheads="1"/>
          </p:cNvSpPr>
          <p:nvPr>
            <p:ph type="ftr" sz="quarter" idx="4"/>
          </p:nvPr>
        </p:nvSpPr>
        <p:spPr bwMode="auto">
          <a:xfrm>
            <a:off x="1" y="8844282"/>
            <a:ext cx="3044725" cy="464818"/>
          </a:xfrm>
          <a:prstGeom prst="rect">
            <a:avLst/>
          </a:prstGeom>
          <a:noFill/>
          <a:ln w="9525">
            <a:noFill/>
            <a:miter lim="800000"/>
          </a:ln>
          <a:effectLst/>
        </p:spPr>
        <p:txBody>
          <a:bodyPr vert="horz" wrap="square" lIns="93303" tIns="46651" rIns="93303" bIns="46651" numCol="1" anchor="b"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7" name="Rectangle 7"/>
          <p:cNvSpPr>
            <a:spLocks noGrp="1" noChangeArrowheads="1"/>
          </p:cNvSpPr>
          <p:nvPr>
            <p:ph type="sldNum" sz="quarter" idx="5"/>
          </p:nvPr>
        </p:nvSpPr>
        <p:spPr bwMode="auto">
          <a:xfrm>
            <a:off x="3978376" y="8844282"/>
            <a:ext cx="3044724" cy="464818"/>
          </a:xfrm>
          <a:prstGeom prst="rect">
            <a:avLst/>
          </a:prstGeom>
          <a:noFill/>
          <a:ln w="9525">
            <a:noFill/>
            <a:miter lim="800000"/>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atin typeface="Calibri" panose="020F0502020204030204" pitchFamily="34" charset="0"/>
              </a:defRPr>
            </a:lvl1pPr>
          </a:lstStyle>
          <a:p>
            <a:fld id="{FB88B0F5-CE8C-4614-9A8D-7575F954BBE1}" type="slidenum">
              <a:rPr lang="en-CA" smtClean="0"/>
              <a:pPr/>
              <a:t>‹#›</a:t>
            </a:fld>
            <a:endParaRPr lang="en-CA" dirty="0"/>
          </a:p>
        </p:txBody>
      </p:sp>
    </p:spTree>
    <p:extLst>
      <p:ext uri="{BB962C8B-B14F-4D97-AF65-F5344CB8AC3E}">
        <p14:creationId xmlns:p14="http://schemas.microsoft.com/office/powerpoint/2010/main" val="41331640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1pPr>
    <a:lvl2pPr marL="4572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2pPr>
    <a:lvl3pPr marL="9144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3pPr>
    <a:lvl4pPr marL="13716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4pPr>
    <a:lvl5pPr marL="18288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a:t>
            </a:fld>
            <a:endParaRPr lang="fr-CA" dirty="0"/>
          </a:p>
        </p:txBody>
      </p:sp>
    </p:spTree>
    <p:extLst>
      <p:ext uri="{BB962C8B-B14F-4D97-AF65-F5344CB8AC3E}">
        <p14:creationId xmlns:p14="http://schemas.microsoft.com/office/powerpoint/2010/main" val="391679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10</a:t>
            </a:fld>
            <a:endParaRPr lang="fr-CA" dirty="0"/>
          </a:p>
        </p:txBody>
      </p:sp>
    </p:spTree>
    <p:extLst>
      <p:ext uri="{BB962C8B-B14F-4D97-AF65-F5344CB8AC3E}">
        <p14:creationId xmlns:p14="http://schemas.microsoft.com/office/powerpoint/2010/main" val="276433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11</a:t>
            </a:fld>
            <a:endParaRPr lang="fr-CA" dirty="0"/>
          </a:p>
        </p:txBody>
      </p:sp>
    </p:spTree>
    <p:extLst>
      <p:ext uri="{BB962C8B-B14F-4D97-AF65-F5344CB8AC3E}">
        <p14:creationId xmlns:p14="http://schemas.microsoft.com/office/powerpoint/2010/main" val="103298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r>
              <a:rPr lang="fr-CA" sz="1200" noProof="0" dirty="0">
                <a:latin typeface="Gill Sans" panose="020B0502020104020203" pitchFamily="34" charset="0"/>
                <a:cs typeface="Calibri" panose="020F0502020204030204" pitchFamily="34" charset="0"/>
              </a:rPr>
              <a:t>Les charges déclarées doivent être uniquement imputables aux logements visés par l’article 95.</a:t>
            </a:r>
          </a:p>
          <a:p>
            <a:endParaRPr lang="fr-CA" noProof="0" dirty="0"/>
          </a:p>
          <a:p>
            <a:r>
              <a:rPr lang="fr-CA" noProof="0" dirty="0"/>
              <a:t>Dans la plupart des cas, le </a:t>
            </a:r>
            <a:r>
              <a:rPr lang="fr-CA" noProof="0" dirty="0" smtClean="0"/>
              <a:t>service </a:t>
            </a:r>
            <a:r>
              <a:rPr lang="fr-CA" noProof="0" dirty="0"/>
              <a:t>du logement gère beaucoup de logements qui ont été financés grâce à d’autres sources de financement que le programme de l’article 95. Il est important que </a:t>
            </a:r>
            <a:r>
              <a:rPr lang="fr-CA" noProof="0" dirty="0" smtClean="0"/>
              <a:t>toutes </a:t>
            </a:r>
            <a:r>
              <a:rPr lang="fr-CA" noProof="0" dirty="0"/>
              <a:t>les </a:t>
            </a:r>
            <a:r>
              <a:rPr lang="fr-CA" noProof="0" dirty="0" smtClean="0"/>
              <a:t>charges d’administration – </a:t>
            </a:r>
            <a:r>
              <a:rPr lang="fr-CA" noProof="0" dirty="0"/>
              <a:t>personnel, audit, entretien, assurance, etc. – soient </a:t>
            </a:r>
            <a:r>
              <a:rPr lang="fr-CA" noProof="0" dirty="0" smtClean="0"/>
              <a:t>attribuées </a:t>
            </a:r>
            <a:r>
              <a:rPr lang="fr-CA" noProof="0" dirty="0"/>
              <a:t>uniquement aux logements visés. Lorsque les audits se rapportent aux logements financés en vertu de l’article 95, ces </a:t>
            </a:r>
            <a:r>
              <a:rPr lang="fr-CA" noProof="0" dirty="0" smtClean="0"/>
              <a:t>charges doivent </a:t>
            </a:r>
            <a:r>
              <a:rPr lang="fr-CA" noProof="0" dirty="0"/>
              <a:t>être </a:t>
            </a:r>
            <a:r>
              <a:rPr lang="fr-CA" noProof="0" dirty="0" smtClean="0"/>
              <a:t>proportionnelles </a:t>
            </a:r>
            <a:r>
              <a:rPr lang="fr-CA" noProof="0" dirty="0"/>
              <a:t>au financement perçu. Les mêmes </a:t>
            </a:r>
            <a:r>
              <a:rPr lang="fr-CA" noProof="0" dirty="0" smtClean="0"/>
              <a:t>politiques</a:t>
            </a:r>
            <a:r>
              <a:rPr lang="fr-CA" baseline="0" noProof="0" dirty="0" smtClean="0"/>
              <a:t> </a:t>
            </a:r>
            <a:r>
              <a:rPr lang="fr-CA" noProof="0" dirty="0" smtClean="0"/>
              <a:t>de </a:t>
            </a:r>
            <a:r>
              <a:rPr lang="fr-CA" noProof="0" dirty="0"/>
              <a:t>gestion immobilière adoptées par les réserves peuvent et doivent s’appliquer à tous les logements. Ce sont des pratiques standards de gestion immobilière qui, elles aussi, sont là pour assurer l’équité et la transparence à tous les locataires et </a:t>
            </a:r>
            <a:r>
              <a:rPr lang="fr-CA" noProof="0" dirty="0" smtClean="0"/>
              <a:t>membres </a:t>
            </a:r>
            <a:r>
              <a:rPr lang="fr-CA" noProof="0" dirty="0"/>
              <a:t>de la communauté</a:t>
            </a:r>
            <a:r>
              <a:rPr lang="fr-CA" noProof="0" dirty="0" smtClean="0"/>
              <a:t>.</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12</a:t>
            </a:fld>
            <a:endParaRPr lang="fr-CA" dirty="0"/>
          </a:p>
        </p:txBody>
      </p:sp>
    </p:spTree>
    <p:extLst>
      <p:ext uri="{BB962C8B-B14F-4D97-AF65-F5344CB8AC3E}">
        <p14:creationId xmlns:p14="http://schemas.microsoft.com/office/powerpoint/2010/main" val="29252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13</a:t>
            </a:fld>
            <a:endParaRPr lang="fr-CA" dirty="0"/>
          </a:p>
        </p:txBody>
      </p:sp>
    </p:spTree>
    <p:extLst>
      <p:ext uri="{BB962C8B-B14F-4D97-AF65-F5344CB8AC3E}">
        <p14:creationId xmlns:p14="http://schemas.microsoft.com/office/powerpoint/2010/main" val="110255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14</a:t>
            </a:fld>
            <a:endParaRPr lang="fr-CA" dirty="0"/>
          </a:p>
        </p:txBody>
      </p:sp>
    </p:spTree>
    <p:extLst>
      <p:ext uri="{BB962C8B-B14F-4D97-AF65-F5344CB8AC3E}">
        <p14:creationId xmlns:p14="http://schemas.microsoft.com/office/powerpoint/2010/main" val="67431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0" fontAlgn="base">
              <a:spcBef>
                <a:spcPct val="0"/>
              </a:spcBef>
              <a:spcAft>
                <a:spcPct val="0"/>
              </a:spcAft>
              <a:defRPr/>
            </a:pPr>
            <a:r>
              <a:rPr kumimoji="1" lang="fr-CA" sz="1200" b="0" i="0" u="none" strike="noStrike" kern="1200" baseline="0" noProof="0" dirty="0">
                <a:solidFill>
                  <a:schemeClr val="tx1"/>
                </a:solidFill>
              </a:rPr>
              <a:t>Aux termes de l’accord d’exploitation visant l’ensemble d’habitation,, les </a:t>
            </a:r>
            <a:r>
              <a:rPr kumimoji="1" lang="fr-CA" sz="1200" b="0" i="0" u="none" strike="noStrike" kern="1200" baseline="0" noProof="0" dirty="0" smtClean="0">
                <a:solidFill>
                  <a:schemeClr val="tx1"/>
                </a:solidFill>
              </a:rPr>
              <a:t>surplus doivent </a:t>
            </a:r>
            <a:r>
              <a:rPr kumimoji="1" lang="fr-CA" sz="1200" b="0" i="0" u="none" strike="noStrike" kern="1200" baseline="0" noProof="0" dirty="0">
                <a:solidFill>
                  <a:schemeClr val="tx1"/>
                </a:solidFill>
              </a:rPr>
              <a:t>être </a:t>
            </a:r>
            <a:r>
              <a:rPr kumimoji="1" lang="fr-CA" sz="1200" b="0" i="0" u="none" strike="noStrike" kern="1200" baseline="0" noProof="0" dirty="0" smtClean="0">
                <a:solidFill>
                  <a:schemeClr val="tx1"/>
                </a:solidFill>
              </a:rPr>
              <a:t>investis (affectés</a:t>
            </a:r>
            <a:r>
              <a:rPr kumimoji="1" lang="fr-CA" sz="1200" b="0" i="0" u="none" strike="noStrike" kern="1200" baseline="0" noProof="0" dirty="0">
                <a:solidFill>
                  <a:schemeClr val="tx1"/>
                </a:solidFill>
              </a:rPr>
              <a:t>) </a:t>
            </a:r>
            <a:r>
              <a:rPr kumimoji="1" lang="fr-CA" sz="1200" b="0" i="0" u="none" strike="noStrike" kern="1200" baseline="0" noProof="0" dirty="0" smtClean="0">
                <a:solidFill>
                  <a:schemeClr val="tx1"/>
                </a:solidFill>
              </a:rPr>
              <a:t>dans </a:t>
            </a:r>
            <a:r>
              <a:rPr kumimoji="1" lang="fr-CA" sz="1200" b="0" i="0" u="none" strike="noStrike" kern="1200" baseline="0" noProof="0" dirty="0">
                <a:solidFill>
                  <a:schemeClr val="tx1"/>
                </a:solidFill>
              </a:rPr>
              <a:t>une réserve de fonctionnement distincte, qui constituera la réserve de la communauté rattachée expressément à ces </a:t>
            </a:r>
            <a:r>
              <a:rPr kumimoji="1" lang="fr-CA" sz="1200" b="0" i="0" u="none" strike="noStrike" kern="1200" baseline="0" noProof="0" dirty="0" smtClean="0">
                <a:solidFill>
                  <a:schemeClr val="tx1"/>
                </a:solidFill>
              </a:rPr>
              <a:t>logements et </a:t>
            </a:r>
            <a:r>
              <a:rPr kumimoji="1" lang="fr-CA" sz="1200" b="0" i="0" u="none" strike="noStrike" kern="1200" baseline="0" noProof="0" dirty="0">
                <a:solidFill>
                  <a:schemeClr val="tx1"/>
                </a:solidFill>
              </a:rPr>
              <a:t>que l’on conservera de façon sécuritaire pour couvrir les besoins </a:t>
            </a:r>
            <a:r>
              <a:rPr kumimoji="1" lang="fr-CA" sz="1200" b="0" i="0" u="none" strike="noStrike" kern="1200" baseline="0" noProof="0" dirty="0" smtClean="0">
                <a:solidFill>
                  <a:schemeClr val="tx1"/>
                </a:solidFill>
              </a:rPr>
              <a:t>éventuels.</a:t>
            </a:r>
            <a:endParaRPr lang="fr-CA" altLang="en-US" sz="1200" noProof="0" dirty="0">
              <a:latin typeface="Gill Sans" panose="020B0502020104020203" pitchFamily="34" charset="0"/>
            </a:endParaRPr>
          </a:p>
          <a:p>
            <a:pPr marL="0" indent="0" defTabSz="931670" fontAlgn="base">
              <a:spcBef>
                <a:spcPct val="0"/>
              </a:spcBef>
              <a:spcAft>
                <a:spcPct val="0"/>
              </a:spcAft>
              <a:buNone/>
              <a:defRPr/>
            </a:pPr>
            <a:endParaRPr lang="fr-CA" altLang="en-US" sz="1200" b="1" noProof="0" dirty="0">
              <a:latin typeface="Gill Sans" panose="020B0502020104020203" pitchFamily="34" charset="0"/>
            </a:endParaRPr>
          </a:p>
          <a:p>
            <a:pPr defTabSz="931670" fontAlgn="base">
              <a:spcBef>
                <a:spcPct val="0"/>
              </a:spcBef>
              <a:spcAft>
                <a:spcPct val="0"/>
              </a:spcAft>
              <a:defRPr/>
            </a:pPr>
            <a:r>
              <a:rPr lang="fr-CA" altLang="en-US" sz="1200" b="1" noProof="0" dirty="0">
                <a:latin typeface="Gill Sans" panose="020B0502020104020203" pitchFamily="34" charset="0"/>
              </a:rPr>
              <a:t>Pourquoi la réserve est-elle importante?</a:t>
            </a:r>
          </a:p>
          <a:p>
            <a:pPr marL="0" indent="0" defTabSz="931670" fontAlgn="base">
              <a:spcBef>
                <a:spcPct val="0"/>
              </a:spcBef>
              <a:spcAft>
                <a:spcPct val="0"/>
              </a:spcAft>
              <a:buNone/>
              <a:defRPr/>
            </a:pPr>
            <a:endParaRPr lang="fr-CA" altLang="en-US" sz="1200" noProof="0" dirty="0">
              <a:latin typeface="Gill Sans" panose="020B0502020104020203" pitchFamily="34" charset="0"/>
            </a:endParaRPr>
          </a:p>
          <a:p>
            <a:pPr defTabSz="931670" fontAlgn="base">
              <a:spcBef>
                <a:spcPct val="0"/>
              </a:spcBef>
              <a:spcAft>
                <a:spcPct val="0"/>
              </a:spcAft>
              <a:defRPr/>
            </a:pPr>
            <a:r>
              <a:rPr lang="fr-CA" altLang="en-US" sz="1200" noProof="0" dirty="0">
                <a:latin typeface="Gill Sans" panose="020B0502020104020203" pitchFamily="34" charset="0"/>
              </a:rPr>
              <a:t>Les </a:t>
            </a:r>
            <a:r>
              <a:rPr lang="fr-CA" altLang="en-US" sz="1200" noProof="0" dirty="0" smtClean="0">
                <a:latin typeface="Gill Sans" panose="020B0502020104020203" pitchFamily="34" charset="0"/>
              </a:rPr>
              <a:t>charges de </a:t>
            </a:r>
            <a:r>
              <a:rPr lang="fr-CA" altLang="en-US" sz="1200" noProof="0" dirty="0">
                <a:latin typeface="Gill Sans" panose="020B0502020104020203" pitchFamily="34" charset="0"/>
              </a:rPr>
              <a:t>fonctionnement sont </a:t>
            </a:r>
            <a:r>
              <a:rPr lang="fr-CA" altLang="en-US" sz="1200" noProof="0" dirty="0" smtClean="0">
                <a:latin typeface="Gill Sans" panose="020B0502020104020203" pitchFamily="34" charset="0"/>
              </a:rPr>
              <a:t>fixées </a:t>
            </a:r>
            <a:r>
              <a:rPr lang="fr-CA" altLang="en-US" sz="1200" noProof="0" dirty="0">
                <a:latin typeface="Gill Sans" panose="020B0502020104020203" pitchFamily="34" charset="0"/>
              </a:rPr>
              <a:t>au moment de l’engagement pour la durée totale de la période d’amortissement du </a:t>
            </a:r>
            <a:r>
              <a:rPr lang="fr-CA" altLang="en-US" sz="1200" noProof="0" dirty="0" smtClean="0">
                <a:latin typeface="Gill Sans" panose="020B0502020104020203" pitchFamily="34" charset="0"/>
              </a:rPr>
              <a:t>prêt, soit</a:t>
            </a:r>
            <a:r>
              <a:rPr lang="fr-CA" altLang="en-US" sz="1200" baseline="0" noProof="0" dirty="0" smtClean="0">
                <a:latin typeface="Gill Sans" panose="020B0502020104020203" pitchFamily="34" charset="0"/>
              </a:rPr>
              <a:t> </a:t>
            </a:r>
            <a:r>
              <a:rPr lang="fr-CA" altLang="en-US" sz="1200" noProof="0" dirty="0" smtClean="0">
                <a:latin typeface="Gill Sans" panose="020B0502020104020203" pitchFamily="34" charset="0"/>
              </a:rPr>
              <a:t>une </a:t>
            </a:r>
            <a:r>
              <a:rPr lang="fr-CA" altLang="en-US" sz="1200" noProof="0" dirty="0">
                <a:latin typeface="Gill Sans" panose="020B0502020104020203" pitchFamily="34" charset="0"/>
              </a:rPr>
              <a:t>durée approximative de 15 ans</a:t>
            </a:r>
            <a:r>
              <a:rPr lang="fr-CA" altLang="en-US" sz="1200" noProof="0" dirty="0" smtClean="0">
                <a:latin typeface="Gill Sans" panose="020B0502020104020203" pitchFamily="34" charset="0"/>
              </a:rPr>
              <a:t>. </a:t>
            </a:r>
            <a:endParaRPr lang="fr-CA" altLang="en-US" sz="1200" noProof="0" dirty="0">
              <a:latin typeface="Gill Sans" panose="020B0502020104020203" pitchFamily="34" charset="0"/>
            </a:endParaRPr>
          </a:p>
          <a:p>
            <a:pPr marL="0" indent="0" defTabSz="931670" fontAlgn="base">
              <a:spcBef>
                <a:spcPct val="0"/>
              </a:spcBef>
              <a:spcAft>
                <a:spcPct val="0"/>
              </a:spcAft>
              <a:buNone/>
              <a:defRPr/>
            </a:pPr>
            <a:endParaRPr lang="fr-CA" altLang="en-US" sz="1200" noProof="0" dirty="0">
              <a:latin typeface="Gill Sans" panose="020B0502020104020203" pitchFamily="34" charset="0"/>
            </a:endParaRPr>
          </a:p>
          <a:p>
            <a:pPr defTabSz="931670" fontAlgn="base">
              <a:spcBef>
                <a:spcPct val="0"/>
              </a:spcBef>
              <a:spcAft>
                <a:spcPct val="0"/>
              </a:spcAft>
              <a:defRPr/>
            </a:pPr>
            <a:r>
              <a:rPr lang="fr-CA" altLang="en-US" sz="1200" noProof="0" dirty="0">
                <a:latin typeface="Gill Sans" panose="020B0502020104020203" pitchFamily="34" charset="0"/>
              </a:rPr>
              <a:t>Cela signifie que les </a:t>
            </a:r>
            <a:r>
              <a:rPr lang="fr-CA" altLang="en-US" sz="1200" noProof="0" dirty="0" smtClean="0">
                <a:latin typeface="Gill Sans" panose="020B0502020104020203" pitchFamily="34" charset="0"/>
              </a:rPr>
              <a:t>charges de fonctionnement des </a:t>
            </a:r>
            <a:r>
              <a:rPr lang="fr-CA" altLang="en-US" sz="1200" noProof="0" dirty="0">
                <a:latin typeface="Gill Sans" panose="020B0502020104020203" pitchFamily="34" charset="0"/>
              </a:rPr>
              <a:t>logements devraient être </a:t>
            </a:r>
            <a:r>
              <a:rPr lang="fr-CA" altLang="en-US" sz="1200" noProof="0" dirty="0" smtClean="0">
                <a:latin typeface="Gill Sans" panose="020B0502020104020203" pitchFamily="34" charset="0"/>
              </a:rPr>
              <a:t>réduites </a:t>
            </a:r>
            <a:r>
              <a:rPr lang="fr-CA" altLang="en-US" sz="1200" noProof="0" dirty="0">
                <a:latin typeface="Gill Sans" panose="020B0502020104020203" pitchFamily="34" charset="0"/>
              </a:rPr>
              <a:t>au minimum au cours des premières années (étant donné que l’entretien requis pour les logements neufs devrait être beaucoup moindre), et que l’on devrait dégager des </a:t>
            </a:r>
            <a:r>
              <a:rPr lang="fr-CA" altLang="en-US" sz="1200" noProof="0" dirty="0" smtClean="0">
                <a:latin typeface="Gill Sans" panose="020B0502020104020203" pitchFamily="34" charset="0"/>
              </a:rPr>
              <a:t>surplus et </a:t>
            </a:r>
            <a:r>
              <a:rPr lang="fr-CA" altLang="en-US" sz="1200" noProof="0" dirty="0">
                <a:latin typeface="Gill Sans" panose="020B0502020104020203" pitchFamily="34" charset="0"/>
              </a:rPr>
              <a:t>les verser à un compte portant intérêt (compte de réserve de fonctionnement) pour pouvoir combler les besoins futurs. </a:t>
            </a:r>
          </a:p>
          <a:p>
            <a:endParaRPr lang="fr-CA" noProof="0" dirty="0"/>
          </a:p>
          <a:p>
            <a:endParaRPr lang="fr-CA" noProof="0" dirty="0"/>
          </a:p>
          <a:p>
            <a:r>
              <a:rPr lang="fr-CA" noProof="0" dirty="0"/>
              <a:t>Les </a:t>
            </a:r>
            <a:r>
              <a:rPr lang="fr-CA" noProof="0" dirty="0" smtClean="0"/>
              <a:t>charges de fonctionnement suivantes </a:t>
            </a:r>
            <a:r>
              <a:rPr lang="fr-CA" noProof="0" dirty="0"/>
              <a:t>peuvent augmenter : </a:t>
            </a:r>
          </a:p>
          <a:p>
            <a:endParaRPr lang="fr-CA" baseline="0" noProof="0" dirty="0"/>
          </a:p>
          <a:p>
            <a:pPr>
              <a:buFont typeface="Arial" panose="020B0604020202020204" pitchFamily="34" charset="0"/>
              <a:buChar char="•"/>
            </a:pPr>
            <a:r>
              <a:rPr lang="fr-CA" baseline="0" noProof="0" dirty="0"/>
              <a:t> </a:t>
            </a:r>
            <a:r>
              <a:rPr lang="fr-CA" baseline="0" noProof="0" dirty="0" smtClean="0"/>
              <a:t>Charges d’entretien</a:t>
            </a:r>
            <a:endParaRPr lang="fr-CA" baseline="0" noProof="0" dirty="0"/>
          </a:p>
          <a:p>
            <a:pPr>
              <a:buFont typeface="Arial" panose="020B0604020202020204" pitchFamily="34" charset="0"/>
              <a:buChar char="•"/>
            </a:pPr>
            <a:r>
              <a:rPr lang="fr-CA" baseline="0" noProof="0" dirty="0"/>
              <a:t> </a:t>
            </a:r>
            <a:r>
              <a:rPr lang="fr-CA" baseline="0" noProof="0" dirty="0" smtClean="0"/>
              <a:t>Assurances</a:t>
            </a:r>
            <a:endParaRPr lang="fr-CA" baseline="0" noProof="0" dirty="0"/>
          </a:p>
          <a:p>
            <a:pPr>
              <a:buFont typeface="Arial" panose="020B0604020202020204" pitchFamily="34" charset="0"/>
              <a:buChar char="•"/>
            </a:pPr>
            <a:r>
              <a:rPr lang="fr-CA" baseline="0" noProof="0" dirty="0"/>
              <a:t> </a:t>
            </a:r>
            <a:r>
              <a:rPr lang="fr-CA" baseline="0" noProof="0" dirty="0" smtClean="0"/>
              <a:t>Charges d’administration</a:t>
            </a:r>
            <a:endParaRPr lang="fr-CA" baseline="0" noProof="0" dirty="0"/>
          </a:p>
          <a:p>
            <a:pPr>
              <a:buFont typeface="Arial" panose="020B0604020202020204" pitchFamily="34" charset="0"/>
              <a:buChar char="•"/>
            </a:pPr>
            <a:r>
              <a:rPr lang="fr-CA" baseline="0" noProof="0" dirty="0"/>
              <a:t> Honoraires </a:t>
            </a:r>
            <a:r>
              <a:rPr lang="fr-CA" baseline="0" noProof="0" dirty="0" smtClean="0"/>
              <a:t>professionnels</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15</a:t>
            </a:fld>
            <a:endParaRPr lang="fr-CA" dirty="0"/>
          </a:p>
        </p:txBody>
      </p:sp>
    </p:spTree>
    <p:extLst>
      <p:ext uri="{BB962C8B-B14F-4D97-AF65-F5344CB8AC3E}">
        <p14:creationId xmlns:p14="http://schemas.microsoft.com/office/powerpoint/2010/main" val="1052572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CA" sz="1200" b="1" noProof="0" dirty="0" smtClean="0">
                <a:latin typeface="Gill Sans" panose="020B0502020104020203" pitchFamily="34" charset="0"/>
              </a:rPr>
              <a:t>Constatations :</a:t>
            </a:r>
            <a:endParaRPr lang="fr-CA" sz="1200" b="1" noProof="0" dirty="0">
              <a:latin typeface="Gill Sans" panose="020B0502020104020203" pitchFamily="34" charset="0"/>
            </a:endParaRPr>
          </a:p>
          <a:p>
            <a:r>
              <a:rPr lang="fr-CA" sz="1200" noProof="0" dirty="0" smtClean="0">
                <a:latin typeface="Gill Sans" panose="020B0502020104020203" pitchFamily="34" charset="0"/>
              </a:rPr>
              <a:t>Les réserves ne sont pas gardées dans </a:t>
            </a:r>
            <a:r>
              <a:rPr lang="fr-CA" sz="1200" noProof="0" dirty="0">
                <a:latin typeface="Gill Sans" panose="020B0502020104020203" pitchFamily="34" charset="0"/>
              </a:rPr>
              <a:t>des comptes </a:t>
            </a:r>
            <a:r>
              <a:rPr lang="fr-CA" sz="1200" noProof="0" dirty="0" smtClean="0">
                <a:latin typeface="Gill Sans" panose="020B0502020104020203" pitchFamily="34" charset="0"/>
              </a:rPr>
              <a:t>séparés ou sont</a:t>
            </a:r>
            <a:r>
              <a:rPr lang="fr-CA" sz="1200" baseline="0" noProof="0" dirty="0" smtClean="0">
                <a:latin typeface="Gill Sans" panose="020B0502020104020203" pitchFamily="34" charset="0"/>
              </a:rPr>
              <a:t> inexistantes</a:t>
            </a:r>
            <a:r>
              <a:rPr lang="fr-CA" sz="1200" noProof="0" dirty="0" smtClean="0">
                <a:latin typeface="Gill Sans" panose="020B0502020104020203" pitchFamily="34" charset="0"/>
              </a:rPr>
              <a:t>. </a:t>
            </a:r>
            <a:endParaRPr lang="fr-CA" sz="1200" noProof="0" dirty="0">
              <a:latin typeface="Gill Sans" panose="020B0502020104020203" pitchFamily="34" charset="0"/>
            </a:endParaRPr>
          </a:p>
          <a:p>
            <a:endParaRPr lang="fr-CA" sz="1200" noProof="0" dirty="0">
              <a:latin typeface="Gill Sans" panose="020B0502020104020203" pitchFamily="34" charset="0"/>
            </a:endParaRPr>
          </a:p>
          <a:p>
            <a:pPr marL="0" indent="0">
              <a:buNone/>
            </a:pPr>
            <a:r>
              <a:rPr lang="fr-CA" sz="1200" b="1" noProof="0" dirty="0">
                <a:latin typeface="Gill Sans" panose="020B0502020104020203" pitchFamily="34" charset="0"/>
              </a:rPr>
              <a:t>Conséquences </a:t>
            </a:r>
            <a:r>
              <a:rPr lang="fr-CA" sz="1200" b="1" noProof="0" dirty="0" smtClean="0">
                <a:latin typeface="Gill Sans" panose="020B0502020104020203" pitchFamily="34" charset="0"/>
              </a:rPr>
              <a:t>:</a:t>
            </a:r>
            <a:endParaRPr lang="fr-CA" sz="1200" b="1" noProof="0" dirty="0">
              <a:latin typeface="Gill Sans" panose="020B0502020104020203" pitchFamily="34" charset="0"/>
            </a:endParaRPr>
          </a:p>
          <a:p>
            <a:r>
              <a:rPr lang="fr-CA" sz="1200" noProof="0" dirty="0">
                <a:latin typeface="Gill Sans" panose="020B0502020104020203" pitchFamily="34" charset="0"/>
              </a:rPr>
              <a:t>Si les réserves ne sont pas constituées </a:t>
            </a:r>
            <a:r>
              <a:rPr lang="fr-CA" sz="1200" noProof="0" dirty="0" smtClean="0">
                <a:latin typeface="Gill Sans" panose="020B0502020104020203" pitchFamily="34" charset="0"/>
              </a:rPr>
              <a:t>au </a:t>
            </a:r>
            <a:r>
              <a:rPr lang="fr-CA" sz="1200" noProof="0" dirty="0">
                <a:latin typeface="Gill Sans" panose="020B0502020104020203" pitchFamily="34" charset="0"/>
              </a:rPr>
              <a:t>cours des premières </a:t>
            </a:r>
            <a:r>
              <a:rPr lang="fr-CA" sz="1200" noProof="0" dirty="0" smtClean="0">
                <a:latin typeface="Gill Sans" panose="020B0502020104020203" pitchFamily="34" charset="0"/>
              </a:rPr>
              <a:t>années </a:t>
            </a:r>
            <a:r>
              <a:rPr lang="fr-CA" sz="1200" noProof="0" dirty="0">
                <a:latin typeface="Gill Sans" panose="020B0502020104020203" pitchFamily="34" charset="0"/>
              </a:rPr>
              <a:t>et si les produits n’augmentent pas à un rythme stable, la communauté n’aura pas la capacité d’assurer l’entretien des </a:t>
            </a:r>
            <a:r>
              <a:rPr lang="fr-CA" sz="1200" noProof="0" dirty="0" smtClean="0">
                <a:latin typeface="Gill Sans" panose="020B0502020104020203" pitchFamily="34" charset="0"/>
              </a:rPr>
              <a:t>logements à </a:t>
            </a:r>
            <a:r>
              <a:rPr lang="fr-CA" sz="1200" noProof="0" dirty="0">
                <a:latin typeface="Gill Sans" panose="020B0502020104020203" pitchFamily="34" charset="0"/>
              </a:rPr>
              <a:t>mesure que les </a:t>
            </a:r>
            <a:r>
              <a:rPr lang="fr-CA" sz="1200" noProof="0" dirty="0" smtClean="0">
                <a:latin typeface="Gill Sans" panose="020B0502020104020203" pitchFamily="34" charset="0"/>
              </a:rPr>
              <a:t>charges augmentent (ce qui compromettra</a:t>
            </a:r>
            <a:r>
              <a:rPr lang="fr-CA" sz="1200" baseline="0" noProof="0" dirty="0" smtClean="0">
                <a:latin typeface="Gill Sans" panose="020B0502020104020203" pitchFamily="34" charset="0"/>
              </a:rPr>
              <a:t> la viabilité des logements)</a:t>
            </a:r>
            <a:r>
              <a:rPr lang="fr-CA" sz="1200" noProof="0" dirty="0" smtClean="0">
                <a:latin typeface="Gill Sans" panose="020B0502020104020203" pitchFamily="34" charset="0"/>
              </a:rPr>
              <a:t>. </a:t>
            </a:r>
            <a:r>
              <a:rPr kumimoji="1" lang="fr-CA" sz="1200" b="0" i="0" u="none" strike="noStrike" kern="1200" baseline="0" dirty="0">
                <a:solidFill>
                  <a:schemeClr val="tx1"/>
                </a:solidFill>
              </a:rPr>
              <a:t>Il faut bien comprendre que </a:t>
            </a:r>
            <a:r>
              <a:rPr kumimoji="1" lang="fr-CA" sz="1200" b="0" i="0" u="none" strike="noStrike" kern="1200" baseline="0" dirty="0" smtClean="0">
                <a:solidFill>
                  <a:schemeClr val="tx1"/>
                </a:solidFill>
              </a:rPr>
              <a:t>la réserve sert au </a:t>
            </a:r>
            <a:r>
              <a:rPr kumimoji="1" lang="fr-CA" sz="1200" b="0" i="0" u="none" strike="noStrike" kern="1200" baseline="0" dirty="0">
                <a:solidFill>
                  <a:schemeClr val="tx1"/>
                </a:solidFill>
              </a:rPr>
              <a:t>programme de logement et ne doit pas être retournée à la SCHL</a:t>
            </a:r>
            <a:r>
              <a:rPr lang="fr-CA" sz="1200" noProof="0" dirty="0" smtClean="0">
                <a:latin typeface="Gill Sans" panose="020B0502020104020203" pitchFamily="34" charset="0"/>
              </a:rPr>
              <a:t>.</a:t>
            </a:r>
            <a:endParaRPr lang="fr-CA" sz="1200" noProof="0" dirty="0">
              <a:latin typeface="Gill Sans" panose="020B0502020104020203" pitchFamily="34" charset="0"/>
            </a:endParaRPr>
          </a:p>
        </p:txBody>
      </p:sp>
      <p:sp>
        <p:nvSpPr>
          <p:cNvPr id="4" name="Slide Number Placeholder 3"/>
          <p:cNvSpPr>
            <a:spLocks noGrp="1"/>
          </p:cNvSpPr>
          <p:nvPr>
            <p:ph type="sldNum" sz="quarter" idx="10"/>
          </p:nvPr>
        </p:nvSpPr>
        <p:spPr/>
        <p:txBody>
          <a:bodyPr/>
          <a:lstStyle/>
          <a:p>
            <a:fld id="{FB88B0F5-CE8C-4614-9A8D-7575F954BBE1}" type="slidenum">
              <a:rPr lang="fr-CA" smtClean="0"/>
              <a:pPr/>
              <a:t>16</a:t>
            </a:fld>
            <a:endParaRPr lang="fr-CA" dirty="0"/>
          </a:p>
        </p:txBody>
      </p:sp>
    </p:spTree>
    <p:extLst>
      <p:ext uri="{BB962C8B-B14F-4D97-AF65-F5344CB8AC3E}">
        <p14:creationId xmlns:p14="http://schemas.microsoft.com/office/powerpoint/2010/main" val="199678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636EA786-BB31-4673-88CC-C0FFBAECE9CC}" type="slidenum">
              <a:rPr lang="fr-CA" smtClean="0"/>
              <a:pPr/>
              <a:t>17</a:t>
            </a:fld>
            <a:endParaRPr lang="fr-CA" dirty="0"/>
          </a:p>
        </p:txBody>
      </p:sp>
    </p:spTree>
    <p:extLst>
      <p:ext uri="{BB962C8B-B14F-4D97-AF65-F5344CB8AC3E}">
        <p14:creationId xmlns:p14="http://schemas.microsoft.com/office/powerpoint/2010/main" val="108183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18</a:t>
            </a:fld>
            <a:endParaRPr lang="fr-CA" dirty="0"/>
          </a:p>
        </p:txBody>
      </p:sp>
    </p:spTree>
    <p:extLst>
      <p:ext uri="{BB962C8B-B14F-4D97-AF65-F5344CB8AC3E}">
        <p14:creationId xmlns:p14="http://schemas.microsoft.com/office/powerpoint/2010/main" val="322207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Première Nation peut choisir d’augmenter l’affectation à la réserve de remplacement, mais cette augmentation doit être approuvée au préalable par la SCHL</a:t>
            </a:r>
            <a:r>
              <a:rPr lang="fr-CA" noProof="0" dirty="0" smtClean="0"/>
              <a:t>.</a:t>
            </a:r>
            <a:endParaRPr lang="fr-CA" noProof="0" dirty="0"/>
          </a:p>
          <a:p>
            <a:endParaRPr lang="fr-CA" baseline="0" noProof="0" dirty="0"/>
          </a:p>
          <a:p>
            <a:pPr marL="0" indent="0" defTabSz="914400" fontAlgn="base">
              <a:lnSpc>
                <a:spcPct val="90000"/>
              </a:lnSpc>
              <a:spcBef>
                <a:spcPct val="0"/>
              </a:spcBef>
              <a:spcAft>
                <a:spcPts val="400"/>
              </a:spcAft>
              <a:buNone/>
              <a:defRPr/>
            </a:pPr>
            <a:r>
              <a:rPr lang="fr-CA" sz="1200" b="1" noProof="0" dirty="0">
                <a:latin typeface="Gill Sans" panose="020B0502020104020203" pitchFamily="34" charset="0"/>
              </a:rPr>
              <a:t>Son importance</a:t>
            </a:r>
          </a:p>
          <a:p>
            <a:pPr marL="0" indent="0" defTabSz="914400" fontAlgn="base">
              <a:lnSpc>
                <a:spcPct val="90000"/>
              </a:lnSpc>
              <a:spcBef>
                <a:spcPct val="0"/>
              </a:spcBef>
              <a:spcAft>
                <a:spcPts val="400"/>
              </a:spcAft>
              <a:buNone/>
              <a:defRPr/>
            </a:pPr>
            <a:endParaRPr lang="fr-CA" sz="1200" b="1" noProof="0" dirty="0">
              <a:latin typeface="Gill Sans" panose="020B0502020104020203" pitchFamily="34" charset="0"/>
            </a:endParaRPr>
          </a:p>
          <a:p>
            <a:pPr defTabSz="914400" fontAlgn="base">
              <a:lnSpc>
                <a:spcPct val="90000"/>
              </a:lnSpc>
              <a:spcBef>
                <a:spcPct val="0"/>
              </a:spcBef>
              <a:spcAft>
                <a:spcPts val="400"/>
              </a:spcAft>
              <a:defRPr/>
            </a:pPr>
            <a:r>
              <a:rPr lang="fr-CA" sz="1200" noProof="0" dirty="0">
                <a:latin typeface="Gill Sans" panose="020B0502020104020203" pitchFamily="34" charset="0"/>
              </a:rPr>
              <a:t>Il est important de verser des fonds dans la réserve de remplacement parce que ces fonds aident à financer le remplacement d’éléments </a:t>
            </a:r>
            <a:r>
              <a:rPr lang="fr-CA" sz="1200" noProof="0" dirty="0" smtClean="0">
                <a:latin typeface="Gill Sans" panose="020B0502020104020203" pitchFamily="34" charset="0"/>
              </a:rPr>
              <a:t>des immobilisations</a:t>
            </a:r>
            <a:r>
              <a:rPr lang="fr-CA" sz="1200" noProof="0" dirty="0">
                <a:latin typeface="Gill Sans" panose="020B0502020104020203" pitchFamily="34" charset="0"/>
              </a:rPr>
              <a:t>, comme les toitures, les revêtements de </a:t>
            </a:r>
            <a:r>
              <a:rPr lang="fr-CA" sz="1200" noProof="0" dirty="0" smtClean="0">
                <a:latin typeface="Gill Sans" panose="020B0502020104020203" pitchFamily="34" charset="0"/>
              </a:rPr>
              <a:t>sol, </a:t>
            </a:r>
            <a:r>
              <a:rPr lang="fr-CA" sz="1200" noProof="0" dirty="0">
                <a:latin typeface="Gill Sans" panose="020B0502020104020203" pitchFamily="34" charset="0"/>
              </a:rPr>
              <a:t>les systèmes de chauffage, les chauffe-eau et les appareils électroménagers</a:t>
            </a:r>
            <a:r>
              <a:rPr lang="fr-CA" sz="1200" noProof="0" dirty="0" smtClean="0">
                <a:latin typeface="Gill Sans" panose="020B0502020104020203" pitchFamily="34" charset="0"/>
              </a:rPr>
              <a:t>.</a:t>
            </a:r>
            <a:endParaRPr lang="fr-CA" sz="1200" noProof="0" dirty="0">
              <a:latin typeface="Gill Sans" panose="020B0502020104020203" pitchFamily="34" charset="0"/>
            </a:endParaRPr>
          </a:p>
          <a:p>
            <a:pPr defTabSz="914400" fontAlgn="base">
              <a:lnSpc>
                <a:spcPct val="90000"/>
              </a:lnSpc>
              <a:spcBef>
                <a:spcPct val="0"/>
              </a:spcBef>
              <a:spcAft>
                <a:spcPts val="400"/>
              </a:spcAft>
              <a:defRPr/>
            </a:pPr>
            <a:endParaRPr lang="fr-CA" sz="1200" noProof="0" dirty="0">
              <a:latin typeface="Gill Sans" panose="020B0502020104020203" pitchFamily="34" charset="0"/>
            </a:endParaRPr>
          </a:p>
          <a:p>
            <a:pPr defTabSz="914400" fontAlgn="base">
              <a:lnSpc>
                <a:spcPct val="90000"/>
              </a:lnSpc>
              <a:spcBef>
                <a:spcPct val="0"/>
              </a:spcBef>
              <a:spcAft>
                <a:spcPts val="400"/>
              </a:spcAft>
              <a:defRPr/>
            </a:pPr>
            <a:r>
              <a:rPr lang="fr-CA" sz="1200" noProof="0" dirty="0">
                <a:latin typeface="Gill Sans" panose="020B0502020104020203" pitchFamily="34" charset="0"/>
              </a:rPr>
              <a:t>Encore une fois, cette réserve fonctionne comme une police d’assurance pour la communauté, à la grande différence que la réserve est conservée et gérée grâce aux activités de logement de la communauté</a:t>
            </a:r>
            <a:r>
              <a:rPr lang="fr-CA" sz="1200" noProof="0" dirty="0" smtClean="0">
                <a:latin typeface="Gill Sans" panose="020B0502020104020203" pitchFamily="34" charset="0"/>
              </a:rPr>
              <a:t>. À </a:t>
            </a:r>
            <a:r>
              <a:rPr lang="fr-CA" sz="1200" noProof="0" dirty="0">
                <a:latin typeface="Gill Sans" panose="020B0502020104020203" pitchFamily="34" charset="0"/>
              </a:rPr>
              <a:t>mesure que les bâtiments vieillissent, il en va bien sûr de même de leurs principaux éléments – les toitures doivent être réparées, les appareils de chauffage doivent être remplacés. </a:t>
            </a:r>
          </a:p>
          <a:p>
            <a:pPr defTabSz="914400" fontAlgn="base">
              <a:lnSpc>
                <a:spcPct val="90000"/>
              </a:lnSpc>
              <a:spcBef>
                <a:spcPct val="0"/>
              </a:spcBef>
              <a:spcAft>
                <a:spcPts val="400"/>
              </a:spcAft>
              <a:defRPr/>
            </a:pPr>
            <a:endParaRPr lang="fr-CA" sz="1200" noProof="0" dirty="0">
              <a:latin typeface="Gill Sans" panose="020B0502020104020203" pitchFamily="34" charset="0"/>
            </a:endParaRPr>
          </a:p>
          <a:p>
            <a:pPr defTabSz="914400" fontAlgn="base">
              <a:lnSpc>
                <a:spcPct val="90000"/>
              </a:lnSpc>
              <a:spcBef>
                <a:spcPct val="0"/>
              </a:spcBef>
              <a:spcAft>
                <a:spcPts val="400"/>
              </a:spcAft>
              <a:defRPr/>
            </a:pPr>
            <a:r>
              <a:rPr lang="fr-CA" sz="1200" noProof="0" dirty="0">
                <a:latin typeface="Gill Sans" panose="020B0502020104020203" pitchFamily="34" charset="0"/>
              </a:rPr>
              <a:t>L’établissement </a:t>
            </a:r>
            <a:r>
              <a:rPr lang="fr-CA" sz="1200" noProof="0" dirty="0" smtClean="0">
                <a:latin typeface="Gill Sans" panose="020B0502020104020203" pitchFamily="34" charset="0"/>
              </a:rPr>
              <a:t>d’une réserve </a:t>
            </a:r>
            <a:r>
              <a:rPr lang="fr-CA" sz="1200" noProof="0" dirty="0">
                <a:latin typeface="Gill Sans" panose="020B0502020104020203" pitchFamily="34" charset="0"/>
              </a:rPr>
              <a:t>est une pratique d’affaires courante servant de protection en prévision des </a:t>
            </a:r>
            <a:r>
              <a:rPr lang="fr-CA" sz="1200" noProof="0" dirty="0" smtClean="0">
                <a:latin typeface="Gill Sans" panose="020B0502020104020203" pitchFamily="34" charset="0"/>
              </a:rPr>
              <a:t>charges futures. La constitution des </a:t>
            </a:r>
            <a:r>
              <a:rPr lang="fr-CA" sz="1200" noProof="0" dirty="0">
                <a:latin typeface="Gill Sans" panose="020B0502020104020203" pitchFamily="34" charset="0"/>
              </a:rPr>
              <a:t>ressources financières dès le départ permet de s’assurer que des fonds seront disponibles pour combler les besoins ultérieurs; ainsi, la communauté n’aura pas à contracter des emprunts ou à prélever des fonds à même les ressources de la communauté pour maintenir son parc de logements. </a:t>
            </a:r>
          </a:p>
          <a:p>
            <a:pPr defTabSz="914400" fontAlgn="base">
              <a:lnSpc>
                <a:spcPct val="90000"/>
              </a:lnSpc>
              <a:spcBef>
                <a:spcPct val="0"/>
              </a:spcBef>
              <a:spcAft>
                <a:spcPts val="400"/>
              </a:spcAft>
              <a:defRPr/>
            </a:pPr>
            <a:endParaRPr lang="fr-CA" sz="1200" noProof="0" dirty="0"/>
          </a:p>
          <a:p>
            <a:pPr defTabSz="914400" fontAlgn="base">
              <a:lnSpc>
                <a:spcPct val="90000"/>
              </a:lnSpc>
              <a:spcBef>
                <a:spcPct val="0"/>
              </a:spcBef>
              <a:spcAft>
                <a:spcPts val="400"/>
              </a:spcAft>
              <a:defRPr/>
            </a:pPr>
            <a:r>
              <a:rPr lang="fr-CA" sz="1200" noProof="0" dirty="0"/>
              <a:t>Ces fonds sont là encore destinés </a:t>
            </a:r>
            <a:r>
              <a:rPr lang="fr-CA" sz="1200" noProof="0" dirty="0" smtClean="0"/>
              <a:t>aux activités de logement. </a:t>
            </a:r>
            <a:r>
              <a:rPr lang="fr-CA" sz="1200" noProof="0" dirty="0"/>
              <a:t>Ils ne doivent pas être retournés à la </a:t>
            </a:r>
            <a:r>
              <a:rPr lang="fr-CA" sz="1200" noProof="0" dirty="0" smtClean="0"/>
              <a:t>SCHL.</a:t>
            </a:r>
            <a:endParaRPr lang="fr-CA" sz="1200"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19</a:t>
            </a:fld>
            <a:endParaRPr lang="fr-CA" dirty="0"/>
          </a:p>
        </p:txBody>
      </p:sp>
    </p:spTree>
    <p:extLst>
      <p:ext uri="{BB962C8B-B14F-4D97-AF65-F5344CB8AC3E}">
        <p14:creationId xmlns:p14="http://schemas.microsoft.com/office/powerpoint/2010/main" val="271274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2</a:t>
            </a:fld>
            <a:endParaRPr lang="fr-CA" dirty="0"/>
          </a:p>
        </p:txBody>
      </p:sp>
    </p:spTree>
    <p:extLst>
      <p:ext uri="{BB962C8B-B14F-4D97-AF65-F5344CB8AC3E}">
        <p14:creationId xmlns:p14="http://schemas.microsoft.com/office/powerpoint/2010/main" val="379041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a:lnSpc>
                <a:spcPct val="90000"/>
              </a:lnSpc>
              <a:spcBef>
                <a:spcPct val="0"/>
              </a:spcBef>
              <a:spcAft>
                <a:spcPts val="400"/>
              </a:spcAft>
              <a:buNone/>
              <a:defRPr/>
            </a:pPr>
            <a:r>
              <a:rPr lang="fr-CA" sz="1200" b="1" noProof="0" dirty="0" smtClean="0">
                <a:latin typeface="Gill Sans" panose="020B0502020104020203" pitchFamily="34" charset="0"/>
              </a:rPr>
              <a:t>Constatations </a:t>
            </a:r>
            <a:r>
              <a:rPr lang="fr-CA" sz="1200" b="1" noProof="0" dirty="0">
                <a:latin typeface="Gill Sans" panose="020B0502020104020203" pitchFamily="34" charset="0"/>
              </a:rPr>
              <a:t>:</a:t>
            </a:r>
          </a:p>
          <a:p>
            <a:pPr marL="0" indent="0" defTabSz="914400" fontAlgn="base">
              <a:lnSpc>
                <a:spcPct val="90000"/>
              </a:lnSpc>
              <a:spcBef>
                <a:spcPct val="0"/>
              </a:spcBef>
              <a:spcAft>
                <a:spcPts val="400"/>
              </a:spcAft>
              <a:buNone/>
              <a:defRPr/>
            </a:pPr>
            <a:r>
              <a:rPr lang="fr-CA" sz="1200" noProof="0" dirty="0">
                <a:latin typeface="Gill Sans" panose="020B0502020104020203" pitchFamily="34" charset="0"/>
              </a:rPr>
              <a:t>Les fonds versés à ces comptes sont insuffisants ou inexistants</a:t>
            </a:r>
            <a:r>
              <a:rPr lang="fr-CA" sz="1200" noProof="0" dirty="0" smtClean="0">
                <a:latin typeface="Gill Sans" panose="020B0502020104020203" pitchFamily="34" charset="0"/>
              </a:rPr>
              <a:t>.</a:t>
            </a:r>
            <a:endParaRPr lang="fr-CA" sz="1200" noProof="0" dirty="0">
              <a:latin typeface="Gill Sans" panose="020B0502020104020203" pitchFamily="34" charset="0"/>
            </a:endParaRPr>
          </a:p>
          <a:p>
            <a:pPr marL="0" indent="0" defTabSz="914400" fontAlgn="base">
              <a:lnSpc>
                <a:spcPct val="90000"/>
              </a:lnSpc>
              <a:spcBef>
                <a:spcPct val="0"/>
              </a:spcBef>
              <a:spcAft>
                <a:spcPts val="400"/>
              </a:spcAft>
              <a:buNone/>
              <a:defRPr/>
            </a:pPr>
            <a:endParaRPr lang="fr-CA" sz="1200" noProof="0" dirty="0">
              <a:latin typeface="Gill Sans" panose="020B0502020104020203" pitchFamily="34" charset="0"/>
            </a:endParaRPr>
          </a:p>
          <a:p>
            <a:pPr marL="0" indent="0" defTabSz="914400" fontAlgn="base">
              <a:lnSpc>
                <a:spcPct val="90000"/>
              </a:lnSpc>
              <a:spcBef>
                <a:spcPct val="0"/>
              </a:spcBef>
              <a:spcAft>
                <a:spcPts val="400"/>
              </a:spcAft>
              <a:buNone/>
              <a:defRPr/>
            </a:pPr>
            <a:r>
              <a:rPr lang="fr-CA" sz="1200" b="1" noProof="0" dirty="0">
                <a:latin typeface="Gill Sans" panose="020B0502020104020203" pitchFamily="34" charset="0"/>
              </a:rPr>
              <a:t>Conséquences : </a:t>
            </a:r>
          </a:p>
          <a:p>
            <a:pPr marL="0" indent="0" defTabSz="914400" fontAlgn="base">
              <a:lnSpc>
                <a:spcPct val="90000"/>
              </a:lnSpc>
              <a:spcBef>
                <a:spcPct val="0"/>
              </a:spcBef>
              <a:spcAft>
                <a:spcPts val="400"/>
              </a:spcAft>
              <a:buNone/>
              <a:defRPr/>
            </a:pPr>
            <a:r>
              <a:rPr lang="fr-CA" sz="1200" noProof="0" dirty="0">
                <a:latin typeface="Gill Sans" panose="020B0502020104020203" pitchFamily="34" charset="0"/>
              </a:rPr>
              <a:t>Les conséquences de ne pas avoir de fonds disponibles sont désastreuses</a:t>
            </a:r>
            <a:r>
              <a:rPr lang="fr-CA" sz="1200" noProof="0" dirty="0" smtClean="0">
                <a:latin typeface="Gill Sans" panose="020B0502020104020203" pitchFamily="34" charset="0"/>
              </a:rPr>
              <a:t>. Lorsqu’une </a:t>
            </a:r>
            <a:r>
              <a:rPr lang="fr-CA" sz="1200" noProof="0" dirty="0">
                <a:latin typeface="Gill Sans" panose="020B0502020104020203" pitchFamily="34" charset="0"/>
              </a:rPr>
              <a:t>inspection révèle la nécessité de réparer des éléments importants et qu’il n’y a pas de fonds disponibles, les travaux requis ne sont pas effectués, ce qui peut engendrer des risques pour les occupants et les logements</a:t>
            </a:r>
            <a:r>
              <a:rPr lang="fr-CA" sz="1200" noProof="0" dirty="0" smtClean="0">
                <a:latin typeface="Gill Sans" panose="020B0502020104020203" pitchFamily="34" charset="0"/>
              </a:rPr>
              <a:t>. </a:t>
            </a:r>
            <a:endParaRPr lang="fr-CA" sz="1200" noProof="0" dirty="0">
              <a:latin typeface="Gill Sans" panose="020B0502020104020203" pitchFamily="34" charset="0"/>
            </a:endParaRPr>
          </a:p>
          <a:p>
            <a:pPr>
              <a:lnSpc>
                <a:spcPct val="90000"/>
              </a:lnSpc>
              <a:spcBef>
                <a:spcPct val="0"/>
              </a:spcBef>
              <a:spcAft>
                <a:spcPts val="400"/>
              </a:spcAft>
            </a:pPr>
            <a:endParaRPr lang="fr-CA" sz="1050" noProof="0" dirty="0"/>
          </a:p>
          <a:p>
            <a:pPr defTabSz="914400" fontAlgn="base">
              <a:lnSpc>
                <a:spcPct val="90000"/>
              </a:lnSpc>
              <a:spcBef>
                <a:spcPct val="0"/>
              </a:spcBef>
              <a:spcAft>
                <a:spcPts val="400"/>
              </a:spcAft>
              <a:defRPr/>
            </a:pPr>
            <a:r>
              <a:rPr lang="fr-CA" sz="1050" noProof="0" dirty="0" smtClean="0">
                <a:latin typeface="Gill Sans" panose="020B0502020104020203" pitchFamily="34" charset="0"/>
              </a:rPr>
              <a:t>Le défaut de </a:t>
            </a:r>
            <a:r>
              <a:rPr lang="fr-CA" sz="1050" noProof="0" dirty="0">
                <a:latin typeface="Gill Sans" panose="020B0502020104020203" pitchFamily="34" charset="0"/>
              </a:rPr>
              <a:t>contribuer à la réserve de remplacement constitue une violation de l’accord d’exploitation et pourrait mener au refus d’autres allocations pour des ensembles d’habitation.</a:t>
            </a:r>
          </a:p>
          <a:p>
            <a:pPr defTabSz="914400" fontAlgn="base">
              <a:lnSpc>
                <a:spcPct val="90000"/>
              </a:lnSpc>
              <a:spcBef>
                <a:spcPct val="0"/>
              </a:spcBef>
              <a:spcAft>
                <a:spcPts val="400"/>
              </a:spcAft>
              <a:defRPr/>
            </a:pPr>
            <a:endParaRPr lang="fr-CA" sz="1050" noProof="0" dirty="0">
              <a:latin typeface="Gill Sans" panose="020B0502020104020203"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lang="fr-CA" sz="1050" noProof="0" dirty="0">
                <a:solidFill>
                  <a:schemeClr val="tx1">
                    <a:lumMod val="65000"/>
                    <a:lumOff val="35000"/>
                  </a:schemeClr>
                </a:solidFill>
              </a:rPr>
              <a:t>La réserve de remplacement est semblable à un régime de retraite. Mettre de l’argent de côté aujourd’hui pour payer les dépenses de </a:t>
            </a:r>
            <a:r>
              <a:rPr lang="fr-CA" sz="1050" noProof="0" dirty="0" smtClean="0">
                <a:solidFill>
                  <a:schemeClr val="tx1">
                    <a:lumMod val="65000"/>
                    <a:lumOff val="35000"/>
                  </a:schemeClr>
                </a:solidFill>
              </a:rPr>
              <a:t>demain, </a:t>
            </a:r>
            <a:r>
              <a:rPr lang="fr-CA" sz="1050" noProof="0" dirty="0">
                <a:solidFill>
                  <a:schemeClr val="tx1">
                    <a:lumMod val="65000"/>
                    <a:lumOff val="35000"/>
                  </a:schemeClr>
                </a:solidFill>
              </a:rPr>
              <a:t>dans ce </a:t>
            </a:r>
            <a:r>
              <a:rPr lang="fr-CA" sz="1050" noProof="0" dirty="0" smtClean="0">
                <a:solidFill>
                  <a:schemeClr val="tx1">
                    <a:lumMod val="65000"/>
                    <a:lumOff val="35000"/>
                  </a:schemeClr>
                </a:solidFill>
              </a:rPr>
              <a:t>cas-ci </a:t>
            </a:r>
            <a:r>
              <a:rPr lang="fr-CA" sz="1050" noProof="0" dirty="0">
                <a:solidFill>
                  <a:schemeClr val="tx1">
                    <a:lumMod val="65000"/>
                    <a:lumOff val="35000"/>
                  </a:schemeClr>
                </a:solidFill>
              </a:rPr>
              <a:t>20 ans ou </a:t>
            </a:r>
            <a:r>
              <a:rPr lang="fr-CA" sz="1050" noProof="0" dirty="0" smtClean="0">
                <a:solidFill>
                  <a:schemeClr val="tx1">
                    <a:lumMod val="65000"/>
                    <a:lumOff val="35000"/>
                  </a:schemeClr>
                </a:solidFill>
              </a:rPr>
              <a:t>plus</a:t>
            </a:r>
            <a:r>
              <a:rPr lang="fr-CA" sz="1050" noProof="0" dirty="0">
                <a:solidFill>
                  <a:schemeClr val="tx1"/>
                </a:solidFill>
              </a:rPr>
              <a:t>.</a:t>
            </a:r>
            <a:endParaRPr lang="fr-CA" sz="1050" noProof="0" dirty="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FB88B0F5-CE8C-4614-9A8D-7575F954BBE1}" type="slidenum">
              <a:rPr lang="fr-CA" smtClean="0"/>
              <a:pPr/>
              <a:t>20</a:t>
            </a:fld>
            <a:endParaRPr lang="fr-CA" dirty="0"/>
          </a:p>
        </p:txBody>
      </p:sp>
    </p:spTree>
    <p:extLst>
      <p:ext uri="{BB962C8B-B14F-4D97-AF65-F5344CB8AC3E}">
        <p14:creationId xmlns:p14="http://schemas.microsoft.com/office/powerpoint/2010/main" val="2236061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21</a:t>
            </a:fld>
            <a:endParaRPr lang="fr-CA" dirty="0"/>
          </a:p>
        </p:txBody>
      </p:sp>
    </p:spTree>
    <p:extLst>
      <p:ext uri="{BB962C8B-B14F-4D97-AF65-F5344CB8AC3E}">
        <p14:creationId xmlns:p14="http://schemas.microsoft.com/office/powerpoint/2010/main" val="257348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22</a:t>
            </a:fld>
            <a:endParaRPr lang="fr-CA" dirty="0"/>
          </a:p>
        </p:txBody>
      </p:sp>
    </p:spTree>
    <p:extLst>
      <p:ext uri="{BB962C8B-B14F-4D97-AF65-F5344CB8AC3E}">
        <p14:creationId xmlns:p14="http://schemas.microsoft.com/office/powerpoint/2010/main" val="1706822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1200"/>
              </a:spcAft>
            </a:pPr>
            <a:r>
              <a:rPr lang="fr-CA" noProof="0" dirty="0" smtClean="0"/>
              <a:t>Peu </a:t>
            </a:r>
            <a:r>
              <a:rPr lang="fr-CA" noProof="0" dirty="0"/>
              <a:t>après la </a:t>
            </a:r>
            <a:r>
              <a:rPr lang="fr-CA" noProof="0" dirty="0" smtClean="0"/>
              <a:t>clôture de </a:t>
            </a:r>
            <a:r>
              <a:rPr lang="fr-CA" noProof="0" dirty="0"/>
              <a:t>l’exercice, la SCHL envoie une lettre de demande d’audit aux Premières Nations. Il s’agit en fait d’un rappel des dates d’échéance, des exigences du programme, </a:t>
            </a:r>
            <a:r>
              <a:rPr lang="fr-CA" noProof="0" dirty="0" smtClean="0"/>
              <a:t>des informations financières nécessaires pour </a:t>
            </a:r>
            <a:r>
              <a:rPr lang="fr-CA" noProof="0" dirty="0"/>
              <a:t>effectuer l’audit et des ressources à votre disposition pour vous aider à préparer l’audit. On vous donnera un état des subventions versées pendant l’exercice, de la contribution minimale sous forme de </a:t>
            </a:r>
            <a:r>
              <a:rPr lang="fr-CA" noProof="0" dirty="0" smtClean="0"/>
              <a:t>produits </a:t>
            </a:r>
            <a:r>
              <a:rPr lang="fr-CA" noProof="0" dirty="0"/>
              <a:t>prévue pour l’année, ainsi </a:t>
            </a:r>
            <a:r>
              <a:rPr lang="fr-CA" noProof="0" dirty="0" smtClean="0"/>
              <a:t>que le montant de </a:t>
            </a:r>
            <a:r>
              <a:rPr lang="fr-CA" noProof="0" dirty="0"/>
              <a:t>l’affectation annuelle à la réserve de remplacement. Il est important de fournir </a:t>
            </a:r>
            <a:r>
              <a:rPr lang="fr-CA" noProof="0" dirty="0" smtClean="0"/>
              <a:t>toutes ces informations à </a:t>
            </a:r>
            <a:r>
              <a:rPr lang="fr-CA" noProof="0" dirty="0"/>
              <a:t>votre auditeur. En outre, vous devriez recevoir une déclaration de la part de votre prêteur hypothécaire, qu’il s’agisse de la SCHL ou d’une autre institution. Cette déclaration indiquera les paiements effectués au cours de l’exercice. Ce document doit également être transmis à votre auditeur</a:t>
            </a:r>
            <a:r>
              <a:rPr lang="fr-CA" noProof="0" dirty="0" smtClean="0"/>
              <a:t>. </a:t>
            </a:r>
            <a:endParaRPr lang="fr-CA" noProof="0" dirty="0"/>
          </a:p>
          <a:p>
            <a:pPr>
              <a:spcBef>
                <a:spcPct val="0"/>
              </a:spcBef>
              <a:spcAft>
                <a:spcPts val="1200"/>
              </a:spcAft>
            </a:pPr>
            <a:endParaRPr lang="fr-CA" noProof="0" dirty="0"/>
          </a:p>
          <a:p>
            <a:pPr>
              <a:spcBef>
                <a:spcPct val="0"/>
              </a:spcBef>
              <a:spcAft>
                <a:spcPts val="1200"/>
              </a:spcAft>
            </a:pPr>
            <a:r>
              <a:rPr lang="fr-CA" noProof="0" dirty="0"/>
              <a:t>Cette présentation vous donnera un aperçu de ce que doit inclure un dossier d’audit complet et </a:t>
            </a:r>
            <a:r>
              <a:rPr lang="fr-CA" noProof="0" dirty="0" smtClean="0"/>
              <a:t>clarifiera le </a:t>
            </a:r>
            <a:r>
              <a:rPr lang="fr-CA" noProof="0" dirty="0"/>
              <a:t>processus de production des rapports financiers, conformément aux exigences de la SCHL</a:t>
            </a:r>
            <a:r>
              <a:rPr lang="fr-CA" noProof="0" dirty="0" smtClean="0"/>
              <a:t>.</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23</a:t>
            </a:fld>
            <a:endParaRPr lang="fr-CA" dirty="0"/>
          </a:p>
        </p:txBody>
      </p:sp>
    </p:spTree>
    <p:extLst>
      <p:ext uri="{BB962C8B-B14F-4D97-AF65-F5344CB8AC3E}">
        <p14:creationId xmlns:p14="http://schemas.microsoft.com/office/powerpoint/2010/main" val="25083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r>
              <a:rPr lang="fr-CA" noProof="0" dirty="0"/>
              <a:t>Parfois, certaines communautés ou leurs auditeurs nous demandent pourquoi ils doivent fournir </a:t>
            </a:r>
            <a:r>
              <a:rPr lang="fr-CA" noProof="0" dirty="0" smtClean="0"/>
              <a:t>un état distinct pour les activités de logement. </a:t>
            </a:r>
            <a:r>
              <a:rPr lang="fr-CA" noProof="0" dirty="0"/>
              <a:t>Le programme de financement est censé être autosuffisant. En d’autres termes, les montants perçus devraient subvenir aux besoins de fonctionnement à long terme </a:t>
            </a:r>
            <a:r>
              <a:rPr lang="fr-CA" noProof="0" dirty="0" smtClean="0"/>
              <a:t>des logements. </a:t>
            </a:r>
            <a:r>
              <a:rPr lang="fr-CA" noProof="0" dirty="0"/>
              <a:t>Afin de bien définir les activités, il faut fournir des informations claires sur les produits et les charges pour </a:t>
            </a:r>
            <a:r>
              <a:rPr lang="fr-CA" noProof="0" dirty="0" smtClean="0"/>
              <a:t>l’exercice. </a:t>
            </a:r>
            <a:r>
              <a:rPr lang="fr-CA" noProof="0" dirty="0"/>
              <a:t>Ces données sont également précieuses pour les communautés, car elles leur indiquent clairement </a:t>
            </a:r>
            <a:r>
              <a:rPr lang="fr-CA" noProof="0" dirty="0" smtClean="0"/>
              <a:t>les charges liées aux activités de logement. </a:t>
            </a:r>
            <a:r>
              <a:rPr lang="fr-CA" noProof="0" dirty="0"/>
              <a:t>Elles leur montrent également ce qui leur en coûte lorsque les locataires choisissent de ne pas payer leur loyer</a:t>
            </a:r>
            <a:r>
              <a:rPr lang="fr-CA" noProof="0" dirty="0" smtClean="0"/>
              <a:t>.</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24</a:t>
            </a:fld>
            <a:endParaRPr lang="fr-CA" dirty="0"/>
          </a:p>
        </p:txBody>
      </p:sp>
    </p:spTree>
    <p:extLst>
      <p:ext uri="{BB962C8B-B14F-4D97-AF65-F5344CB8AC3E}">
        <p14:creationId xmlns:p14="http://schemas.microsoft.com/office/powerpoint/2010/main" val="277925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25</a:t>
            </a:fld>
            <a:endParaRPr lang="fr-CA" dirty="0"/>
          </a:p>
        </p:txBody>
      </p:sp>
    </p:spTree>
    <p:extLst>
      <p:ext uri="{BB962C8B-B14F-4D97-AF65-F5344CB8AC3E}">
        <p14:creationId xmlns:p14="http://schemas.microsoft.com/office/powerpoint/2010/main" val="166157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3</a:t>
            </a:fld>
            <a:endParaRPr lang="fr-CA" dirty="0"/>
          </a:p>
        </p:txBody>
      </p:sp>
    </p:spTree>
    <p:extLst>
      <p:ext uri="{BB962C8B-B14F-4D97-AF65-F5344CB8AC3E}">
        <p14:creationId xmlns:p14="http://schemas.microsoft.com/office/powerpoint/2010/main" val="104147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kumimoji="1" lang="fr-CA" sz="1200" b="1" i="0" u="none" strike="noStrike" kern="1200" noProof="0" dirty="0">
                <a:solidFill>
                  <a:schemeClr val="tx1"/>
                </a:solidFill>
                <a:effectLst/>
                <a:cs typeface="Arial"/>
              </a:rPr>
              <a:t>Pour bien gérer le programme, la Première Nation doit percevoir les contributions des locataires ou contribuer suffisamment aux produits pour couvrir les charges </a:t>
            </a:r>
            <a:r>
              <a:rPr kumimoji="1" lang="fr-CA" sz="1200" b="1" i="0" u="none" strike="noStrike" kern="1200" noProof="0" dirty="0" smtClean="0">
                <a:solidFill>
                  <a:schemeClr val="tx1"/>
                </a:solidFill>
                <a:effectLst/>
                <a:cs typeface="Arial"/>
              </a:rPr>
              <a:t>de programme </a:t>
            </a:r>
            <a:r>
              <a:rPr kumimoji="1" lang="fr-CA" sz="1200" b="1" i="0" u="none" strike="noStrike" kern="1200" noProof="0" dirty="0">
                <a:solidFill>
                  <a:schemeClr val="tx1"/>
                </a:solidFill>
                <a:effectLst/>
                <a:cs typeface="Arial"/>
              </a:rPr>
              <a:t>lorsqu’elles sont combinées aux subventions du programme.</a:t>
            </a:r>
          </a:p>
          <a:p>
            <a:pPr rtl="0" eaLnBrk="1" fontAlgn="auto" latinLnBrk="0" hangingPunct="1"/>
            <a:r>
              <a:rPr kumimoji="1" lang="fr-CA" sz="1200" b="0" i="0" u="none" strike="noStrike" kern="1200" noProof="0" dirty="0">
                <a:solidFill>
                  <a:schemeClr val="tx1"/>
                </a:solidFill>
                <a:effectLst/>
                <a:cs typeface="Arial"/>
              </a:rPr>
              <a:t>Lorsque les locataires doivent payer un loyer en fonction de leur revenu, l’auditeur doit fournir une vérification dans son rapport de l’application de l'échelle des loyers proportionnés au revenu.</a:t>
            </a:r>
          </a:p>
          <a:p>
            <a:pPr rtl="0" eaLnBrk="1" fontAlgn="auto" latinLnBrk="0" hangingPunct="1"/>
            <a:r>
              <a:rPr kumimoji="1" lang="fr-CA" sz="1200" b="0" i="0" u="none" strike="noStrike" kern="1200" noProof="0" dirty="0">
                <a:solidFill>
                  <a:schemeClr val="tx1"/>
                </a:solidFill>
                <a:effectLst/>
                <a:cs typeface="Arial"/>
              </a:rPr>
              <a:t>Les Premières Nations devront augmenter leurs loyers tous les ans, en utilisant, selon le plus élevé des deux, l’Indice des prix à la consommation ou un montant qu’elles jugent suffisant pour couvrir toutes les charges de fonctionnement de l’ensemble d’habitation</a:t>
            </a:r>
            <a:r>
              <a:rPr kumimoji="1" lang="fr-CA" sz="1200" b="0" i="0" u="none" strike="noStrike" kern="1200" noProof="0" dirty="0" smtClean="0">
                <a:solidFill>
                  <a:schemeClr val="tx1"/>
                </a:solidFill>
                <a:effectLst/>
                <a:cs typeface="Arial"/>
              </a:rPr>
              <a:t>.</a:t>
            </a:r>
            <a:endParaRPr kumimoji="1" lang="fr-CA" sz="1200" b="0" i="0" u="none" strike="noStrike" kern="1200" noProof="0" dirty="0">
              <a:solidFill>
                <a:schemeClr val="tx1"/>
              </a:solidFill>
              <a:effectLst/>
              <a:cs typeface="Arial"/>
            </a:endParaRPr>
          </a:p>
        </p:txBody>
      </p:sp>
      <p:sp>
        <p:nvSpPr>
          <p:cNvPr id="4" name="Slide Number Placeholder 3"/>
          <p:cNvSpPr>
            <a:spLocks noGrp="1"/>
          </p:cNvSpPr>
          <p:nvPr>
            <p:ph type="sldNum" sz="quarter" idx="10"/>
          </p:nvPr>
        </p:nvSpPr>
        <p:spPr/>
        <p:txBody>
          <a:bodyPr/>
          <a:lstStyle/>
          <a:p>
            <a:fld id="{FB88B0F5-CE8C-4614-9A8D-7575F954BBE1}" type="slidenum">
              <a:rPr lang="fr-CA" smtClean="0"/>
              <a:pPr/>
              <a:t>4</a:t>
            </a:fld>
            <a:endParaRPr lang="fr-CA" dirty="0"/>
          </a:p>
        </p:txBody>
      </p:sp>
    </p:spTree>
    <p:extLst>
      <p:ext uri="{BB962C8B-B14F-4D97-AF65-F5344CB8AC3E}">
        <p14:creationId xmlns:p14="http://schemas.microsoft.com/office/powerpoint/2010/main" val="350625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kumimoji="1" lang="fr-CA" sz="1200" b="1" i="0" u="none" strike="noStrike" kern="1200" noProof="0" dirty="0">
                <a:solidFill>
                  <a:schemeClr val="tx1"/>
                </a:solidFill>
                <a:effectLst/>
                <a:cs typeface="Arial"/>
              </a:rPr>
              <a:t>Nous avons souvent constaté que les charges sont payées par les Premières Nations, mais qu’il n’y a pas d’indication des contributions sous forme de </a:t>
            </a:r>
            <a:r>
              <a:rPr kumimoji="1" lang="fr-CA" sz="1200" b="1" i="0" u="none" strike="noStrike" kern="1200" noProof="0" dirty="0" smtClean="0">
                <a:solidFill>
                  <a:schemeClr val="tx1"/>
                </a:solidFill>
                <a:effectLst/>
                <a:cs typeface="Arial"/>
              </a:rPr>
              <a:t>produits.</a:t>
            </a:r>
            <a:endParaRPr kumimoji="1" lang="fr-CA" sz="1200" b="1" i="0" u="none" strike="noStrike" kern="1200" noProof="0" dirty="0">
              <a:solidFill>
                <a:schemeClr val="tx1"/>
              </a:solidFill>
              <a:effectLst/>
              <a:cs typeface="Arial"/>
            </a:endParaRPr>
          </a:p>
          <a:p>
            <a:pPr rtl="0" eaLnBrk="1" fontAlgn="t" latinLnBrk="0" hangingPunct="1"/>
            <a:endParaRPr kumimoji="1" lang="fr-CA" sz="1200" b="1" i="0" u="none" strike="noStrike" kern="1200" noProof="0" dirty="0">
              <a:solidFill>
                <a:schemeClr val="tx1"/>
              </a:solidFill>
              <a:effectLst/>
              <a:cs typeface="Arial"/>
            </a:endParaRPr>
          </a:p>
          <a:p>
            <a:pPr rtl="0" eaLnBrk="1" fontAlgn="t" latinLnBrk="0" hangingPunct="1"/>
            <a:r>
              <a:rPr kumimoji="1" lang="fr-CA" sz="1200" b="1" i="0" u="none" strike="noStrike" kern="1200" noProof="0" dirty="0">
                <a:solidFill>
                  <a:schemeClr val="tx1"/>
                </a:solidFill>
                <a:effectLst/>
                <a:cs typeface="Arial"/>
              </a:rPr>
              <a:t>Dans bien des cas, les charges dépassent les </a:t>
            </a:r>
            <a:r>
              <a:rPr kumimoji="1" lang="fr-CA" sz="1200" b="1" i="0" u="none" strike="noStrike" kern="1200" noProof="0" dirty="0" smtClean="0">
                <a:solidFill>
                  <a:schemeClr val="tx1"/>
                </a:solidFill>
                <a:effectLst/>
                <a:cs typeface="Arial"/>
              </a:rPr>
              <a:t>produits</a:t>
            </a:r>
            <a:r>
              <a:rPr kumimoji="1" lang="fr-CA" sz="1200" b="1" i="0" u="none" strike="noStrike" kern="1200" noProof="0" dirty="0">
                <a:solidFill>
                  <a:schemeClr val="tx1"/>
                </a:solidFill>
                <a:effectLst/>
                <a:cs typeface="Arial"/>
              </a:rPr>
              <a:t>, mais les Premières Nations n’investissent pas dans des ressources supplémentaires afin de veiller à la viabilité de l’ensemble d’habitation.</a:t>
            </a:r>
          </a:p>
          <a:p>
            <a:pPr rtl="0" eaLnBrk="1" fontAlgn="t" latinLnBrk="0" hangingPunct="1"/>
            <a:endParaRPr kumimoji="1" lang="fr-CA" sz="1200" b="0" i="0" u="none" strike="noStrike" kern="1200" noProof="0" dirty="0">
              <a:solidFill>
                <a:schemeClr val="tx1"/>
              </a:solidFill>
              <a:effectLst/>
              <a:cs typeface="Arial"/>
            </a:endParaRPr>
          </a:p>
          <a:p>
            <a:pPr rtl="0" eaLnBrk="1" fontAlgn="t" latinLnBrk="0" hangingPunct="1"/>
            <a:r>
              <a:rPr kumimoji="1" lang="fr-CA" sz="1200" b="1" i="0" u="none" strike="noStrike" kern="1200" noProof="0" dirty="0">
                <a:solidFill>
                  <a:schemeClr val="tx1"/>
                </a:solidFill>
                <a:effectLst/>
                <a:cs typeface="Arial"/>
              </a:rPr>
              <a:t>Conséquences</a:t>
            </a:r>
          </a:p>
          <a:p>
            <a:pPr rtl="0" eaLnBrk="1" fontAlgn="t" latinLnBrk="0" hangingPunct="1"/>
            <a:r>
              <a:rPr kumimoji="1" lang="fr-CA" sz="1200" b="0" i="0" u="none" strike="noStrike" kern="1200" noProof="0" dirty="0">
                <a:solidFill>
                  <a:schemeClr val="tx1"/>
                </a:solidFill>
                <a:effectLst/>
                <a:cs typeface="Arial"/>
              </a:rPr>
              <a:t>On déclare des déficits dans les états financiers, ce qui indique que les ensembles d’habitation ne sont pas </a:t>
            </a:r>
            <a:r>
              <a:rPr kumimoji="1" lang="fr-CA" sz="1200" b="0" i="0" u="none" strike="noStrike" kern="1200" noProof="0" dirty="0" smtClean="0">
                <a:solidFill>
                  <a:schemeClr val="tx1"/>
                </a:solidFill>
                <a:effectLst/>
                <a:cs typeface="Arial"/>
              </a:rPr>
              <a:t>financièrement viables.</a:t>
            </a:r>
            <a:endParaRPr kumimoji="1" lang="fr-CA" sz="1200" b="0" i="0" u="none" strike="noStrike" kern="1200" noProof="0" dirty="0">
              <a:solidFill>
                <a:schemeClr val="tx1"/>
              </a:solidFill>
              <a:effectLst/>
              <a:cs typeface="Arial"/>
            </a:endParaRPr>
          </a:p>
          <a:p>
            <a:pPr rtl="0" eaLnBrk="1" fontAlgn="t" latinLnBrk="0" hangingPunct="1"/>
            <a:endParaRPr kumimoji="1" lang="fr-CA" sz="1200" b="0" i="0" u="none" strike="noStrike" kern="1200" noProof="0" dirty="0">
              <a:solidFill>
                <a:schemeClr val="tx1"/>
              </a:solidFill>
              <a:effectLst/>
              <a:cs typeface="Arial"/>
            </a:endParaRPr>
          </a:p>
          <a:p>
            <a:pPr rtl="0" eaLnBrk="0" fontAlgn="base" latinLnBrk="0" hangingPunct="0"/>
            <a:r>
              <a:rPr kumimoji="1" lang="fr-CA" sz="1200" b="0" i="0" u="none" strike="noStrike" kern="1200" baseline="0" dirty="0" smtClean="0">
                <a:solidFill>
                  <a:schemeClr val="tx1"/>
                </a:solidFill>
              </a:rPr>
              <a:t>L’insuffisance des produits empêchera </a:t>
            </a:r>
            <a:r>
              <a:rPr kumimoji="1" lang="fr-CA" sz="1200" b="0" i="0" u="none" strike="noStrike" kern="1200" baseline="0" dirty="0">
                <a:solidFill>
                  <a:schemeClr val="tx1"/>
                </a:solidFill>
              </a:rPr>
              <a:t>la communauté de disposer des ressources financières nécessaires à l’entretien des logements et à la planification des </a:t>
            </a:r>
            <a:r>
              <a:rPr kumimoji="1" lang="fr-CA" sz="1200" b="0" i="0" u="none" strike="noStrike" kern="1200" baseline="0" dirty="0" smtClean="0">
                <a:solidFill>
                  <a:schemeClr val="tx1"/>
                </a:solidFill>
              </a:rPr>
              <a:t>charges </a:t>
            </a:r>
            <a:r>
              <a:rPr kumimoji="1" lang="fr-CA" sz="1200" b="0" i="0" u="none" strike="noStrike" kern="1200" baseline="0" dirty="0">
                <a:solidFill>
                  <a:schemeClr val="tx1"/>
                </a:solidFill>
              </a:rPr>
              <a:t>ultérieures</a:t>
            </a:r>
            <a:r>
              <a:rPr kumimoji="1" lang="fr-CA" sz="1200" b="0" i="0" u="none" strike="noStrike" kern="1200" noProof="0" dirty="0" smtClean="0">
                <a:solidFill>
                  <a:schemeClr val="tx1"/>
                </a:solidFill>
                <a:effectLst/>
                <a:cs typeface="Arial"/>
              </a:rPr>
              <a:t>.</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5</a:t>
            </a:fld>
            <a:endParaRPr lang="fr-CA" dirty="0"/>
          </a:p>
        </p:txBody>
      </p:sp>
    </p:spTree>
    <p:extLst>
      <p:ext uri="{BB962C8B-B14F-4D97-AF65-F5344CB8AC3E}">
        <p14:creationId xmlns:p14="http://schemas.microsoft.com/office/powerpoint/2010/main" val="263041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6</a:t>
            </a:fld>
            <a:endParaRPr lang="fr-CA" dirty="0"/>
          </a:p>
        </p:txBody>
      </p:sp>
    </p:spTree>
    <p:extLst>
      <p:ext uri="{BB962C8B-B14F-4D97-AF65-F5344CB8AC3E}">
        <p14:creationId xmlns:p14="http://schemas.microsoft.com/office/powerpoint/2010/main" val="313154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fr-CA" sz="1200" b="0" i="0" u="none" strike="noStrike" kern="1200" baseline="0" dirty="0">
                <a:solidFill>
                  <a:schemeClr val="tx1"/>
                </a:solidFill>
              </a:rPr>
              <a:t>Dans le cadre du programme postérieur à 1996, la contribution de la communauté aux produits </a:t>
            </a:r>
            <a:r>
              <a:rPr lang="fr-CA" sz="1200" noProof="0" dirty="0">
                <a:latin typeface="Gill Sans" panose="020B0502020104020203" pitchFamily="34" charset="0"/>
              </a:rPr>
              <a:t>peut être une combinaison des loyers perçus auprès des locataires et de fonds de la bande dont le total doit être égal ou supérieur à la contribution minimale sous forme de </a:t>
            </a:r>
            <a:r>
              <a:rPr lang="fr-CA" sz="1200" noProof="0" dirty="0" smtClean="0">
                <a:latin typeface="Gill Sans" panose="020B0502020104020203" pitchFamily="34" charset="0"/>
              </a:rPr>
              <a:t>produits qui </a:t>
            </a:r>
            <a:r>
              <a:rPr lang="fr-CA" sz="1200" noProof="0" dirty="0">
                <a:latin typeface="Gill Sans" panose="020B0502020104020203" pitchFamily="34" charset="0"/>
              </a:rPr>
              <a:t>a été déterminée à la conclusion de l’accord</a:t>
            </a:r>
            <a:r>
              <a:rPr lang="fr-CA" sz="1200" noProof="0" dirty="0" smtClean="0">
                <a:latin typeface="Gill Sans" panose="020B0502020104020203" pitchFamily="34" charset="0"/>
              </a:rPr>
              <a:t>. </a:t>
            </a:r>
            <a:endParaRPr lang="fr-CA" sz="1200" noProof="0" dirty="0">
              <a:latin typeface="Gill Sans" panose="020B0502020104020203" pitchFamily="34" charset="0"/>
            </a:endParaRPr>
          </a:p>
          <a:p>
            <a:pPr marL="228600" indent="-228600">
              <a:buFont typeface="+mj-lt"/>
              <a:buNone/>
            </a:pPr>
            <a:r>
              <a:rPr lang="fr-CA" sz="1200" noProof="0" dirty="0">
                <a:latin typeface="Gill Sans" panose="020B0502020104020203" pitchFamily="34" charset="0"/>
              </a:rPr>
              <a:t>	</a:t>
            </a:r>
          </a:p>
          <a:p>
            <a:r>
              <a:rPr lang="fr-CA" sz="1200" noProof="0" dirty="0">
                <a:latin typeface="Gill Sans" panose="020B0502020104020203" pitchFamily="34" charset="0"/>
              </a:rPr>
              <a:t>La Première Nation a accepté de financer cette contribution minimale annuellement si les droits d’occupation perçus sont inférieurs </a:t>
            </a:r>
            <a:r>
              <a:rPr lang="fr-CA" sz="1200" noProof="0" dirty="0" smtClean="0">
                <a:latin typeface="Gill Sans" panose="020B0502020104020203" pitchFamily="34" charset="0"/>
              </a:rPr>
              <a:t>à la contribution minimale requise. </a:t>
            </a:r>
            <a:r>
              <a:rPr lang="fr-CA" sz="1200" noProof="0" dirty="0">
                <a:latin typeface="Gill Sans" panose="020B0502020104020203" pitchFamily="34" charset="0"/>
              </a:rPr>
              <a:t>La SCHL s’attend à trouver un </a:t>
            </a:r>
            <a:r>
              <a:rPr lang="fr-CA" sz="1200" noProof="0" dirty="0" smtClean="0">
                <a:latin typeface="Gill Sans" panose="020B0502020104020203" pitchFamily="34" charset="0"/>
              </a:rPr>
              <a:t>surplus</a:t>
            </a:r>
            <a:r>
              <a:rPr lang="fr-CA" sz="1200" baseline="0" noProof="0" dirty="0" smtClean="0">
                <a:latin typeface="Gill Sans" panose="020B0502020104020203" pitchFamily="34" charset="0"/>
              </a:rPr>
              <a:t> </a:t>
            </a:r>
            <a:r>
              <a:rPr lang="fr-CA" sz="1200" noProof="0" dirty="0" smtClean="0">
                <a:latin typeface="Gill Sans" panose="020B0502020104020203" pitchFamily="34" charset="0"/>
              </a:rPr>
              <a:t>pour </a:t>
            </a:r>
            <a:r>
              <a:rPr lang="fr-CA" sz="1200" noProof="0" dirty="0">
                <a:latin typeface="Gill Sans" panose="020B0502020104020203" pitchFamily="34" charset="0"/>
              </a:rPr>
              <a:t>la première moitié de l’accord puisque les charges sont fixes</a:t>
            </a:r>
            <a:r>
              <a:rPr lang="fr-CA" sz="1200" noProof="0" dirty="0" smtClean="0">
                <a:latin typeface="Gill Sans" panose="020B0502020104020203" pitchFamily="34" charset="0"/>
              </a:rPr>
              <a:t>.</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7</a:t>
            </a:fld>
            <a:endParaRPr lang="fr-CA" dirty="0"/>
          </a:p>
        </p:txBody>
      </p:sp>
    </p:spTree>
    <p:extLst>
      <p:ext uri="{BB962C8B-B14F-4D97-AF65-F5344CB8AC3E}">
        <p14:creationId xmlns:p14="http://schemas.microsoft.com/office/powerpoint/2010/main" val="271767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fr-CA" sz="1200" b="1" noProof="0" dirty="0">
                <a:latin typeface="Gill Sans" panose="020B0502020104020203" pitchFamily="34" charset="0"/>
              </a:rPr>
              <a:t>Dans de nombreux cas :</a:t>
            </a:r>
          </a:p>
          <a:p>
            <a:pPr marL="457200" indent="-457200" defTabSz="914400" eaLnBrk="0" fontAlgn="base" hangingPunct="0">
              <a:spcBef>
                <a:spcPct val="30000"/>
              </a:spcBef>
              <a:spcAft>
                <a:spcPct val="0"/>
              </a:spcAft>
              <a:buFont typeface="+mj-lt"/>
              <a:buAutoNum type="arabicPeriod"/>
              <a:defRPr/>
            </a:pPr>
            <a:r>
              <a:rPr lang="fr-CA" sz="1200" noProof="0" dirty="0">
                <a:latin typeface="Gill Sans" panose="020B0502020104020203" pitchFamily="34" charset="0"/>
              </a:rPr>
              <a:t>Les </a:t>
            </a:r>
            <a:r>
              <a:rPr lang="fr-CA" sz="1200" noProof="0" dirty="0" smtClean="0">
                <a:latin typeface="Gill Sans" panose="020B0502020104020203" pitchFamily="34" charset="0"/>
              </a:rPr>
              <a:t>produits de location </a:t>
            </a:r>
            <a:r>
              <a:rPr lang="fr-CA" sz="1200" noProof="0" dirty="0">
                <a:latin typeface="Gill Sans" panose="020B0502020104020203" pitchFamily="34" charset="0"/>
              </a:rPr>
              <a:t>ne suffisent pas à combler la contribution minimale sous forme de </a:t>
            </a:r>
            <a:r>
              <a:rPr lang="fr-CA" sz="1200" noProof="0" dirty="0" smtClean="0">
                <a:latin typeface="Gill Sans" panose="020B0502020104020203" pitchFamily="34" charset="0"/>
              </a:rPr>
              <a:t>produits, </a:t>
            </a:r>
            <a:r>
              <a:rPr lang="fr-CA" sz="1200" noProof="0" dirty="0">
                <a:latin typeface="Gill Sans" panose="020B0502020104020203" pitchFamily="34" charset="0"/>
              </a:rPr>
              <a:t>et les charges sont payées par les Premières Nations, mais il n’y a pas d’indication des contributions sous forme de </a:t>
            </a:r>
            <a:r>
              <a:rPr lang="fr-CA" sz="1200" noProof="0" dirty="0" smtClean="0">
                <a:latin typeface="Gill Sans" panose="020B0502020104020203" pitchFamily="34" charset="0"/>
              </a:rPr>
              <a:t>produits.</a:t>
            </a:r>
            <a:endParaRPr lang="fr-CA" sz="1200" noProof="0" dirty="0">
              <a:latin typeface="Gill Sans" panose="020B0502020104020203" pitchFamily="34" charset="0"/>
            </a:endParaRPr>
          </a:p>
          <a:p>
            <a:pPr marL="457200" indent="-457200" defTabSz="914400" eaLnBrk="0" fontAlgn="base" hangingPunct="0">
              <a:spcBef>
                <a:spcPct val="30000"/>
              </a:spcBef>
              <a:spcAft>
                <a:spcPct val="0"/>
              </a:spcAft>
              <a:buFont typeface="+mj-lt"/>
              <a:buAutoNum type="arabicPeriod"/>
              <a:defRPr/>
            </a:pPr>
            <a:endParaRPr lang="fr-CA" sz="1200" noProof="0" dirty="0">
              <a:latin typeface="Gill Sans" panose="020B0502020104020203" pitchFamily="34" charset="0"/>
            </a:endParaRPr>
          </a:p>
          <a:p>
            <a:pPr marL="457200" indent="-457200">
              <a:buFont typeface="+mj-lt"/>
              <a:buAutoNum type="arabicPeriod"/>
            </a:pPr>
            <a:r>
              <a:rPr lang="fr-CA" sz="1200" noProof="0" dirty="0">
                <a:latin typeface="Gill Sans" panose="020B0502020104020203" pitchFamily="34" charset="0"/>
              </a:rPr>
              <a:t>Les contributions de la bande apparaissent comme </a:t>
            </a:r>
            <a:r>
              <a:rPr lang="fr-CA" sz="1200" noProof="0" dirty="0" smtClean="0">
                <a:latin typeface="Gill Sans" panose="020B0502020104020203" pitchFamily="34" charset="0"/>
              </a:rPr>
              <a:t>un passif et </a:t>
            </a:r>
            <a:r>
              <a:rPr lang="fr-CA" sz="1200" noProof="0" dirty="0">
                <a:latin typeface="Gill Sans" panose="020B0502020104020203" pitchFamily="34" charset="0"/>
              </a:rPr>
              <a:t>sont remboursables à la bande. Il ne s’agit pas d’une contribution, mais d’un prêt; donc, les conditions de l’accord ne sont pas respectées.</a:t>
            </a:r>
          </a:p>
          <a:p>
            <a:pPr marL="228600" indent="-228600">
              <a:buFont typeface="+mj-lt"/>
              <a:buAutoNum type="arabicPeriod"/>
            </a:pPr>
            <a:endParaRPr lang="fr-CA" sz="1200" noProof="0" dirty="0">
              <a:latin typeface="Gill Sans" panose="020B0502020104020203" pitchFamily="34" charset="0"/>
            </a:endParaRPr>
          </a:p>
          <a:p>
            <a:pPr marL="228600" indent="-228600">
              <a:buFont typeface="+mj-lt"/>
              <a:buNone/>
            </a:pPr>
            <a:r>
              <a:rPr lang="fr-CA" sz="1200" b="1" noProof="0" dirty="0">
                <a:latin typeface="Gill Sans" panose="020B0502020104020203" pitchFamily="34" charset="0"/>
              </a:rPr>
              <a:t>Conséquences :</a:t>
            </a:r>
          </a:p>
          <a:p>
            <a:pPr marL="228600" indent="-228600" defTabSz="914400" eaLnBrk="0" fontAlgn="base" hangingPunct="0">
              <a:spcBef>
                <a:spcPct val="30000"/>
              </a:spcBef>
              <a:spcAft>
                <a:spcPct val="0"/>
              </a:spcAft>
              <a:buFont typeface="+mj-lt"/>
              <a:buAutoNum type="arabicPeriod"/>
              <a:defRPr/>
            </a:pPr>
            <a:r>
              <a:rPr kumimoji="1" lang="fr-CA" sz="1200" b="0" i="0" u="none" strike="noStrike" kern="1200" baseline="0" dirty="0">
                <a:solidFill>
                  <a:schemeClr val="tx1"/>
                </a:solidFill>
              </a:rPr>
              <a:t>On déclare des déficits dans les états financiers, ce qui indique que les ensembles d’habitation ne sont pas </a:t>
            </a:r>
            <a:r>
              <a:rPr kumimoji="1" lang="fr-CA" sz="1200" b="0" i="0" u="none" strike="noStrike" kern="1200" baseline="0" dirty="0" smtClean="0">
                <a:solidFill>
                  <a:schemeClr val="tx1"/>
                </a:solidFill>
              </a:rPr>
              <a:t>financièrement viables</a:t>
            </a:r>
            <a:r>
              <a:rPr lang="fr-CA" sz="1200" noProof="0" dirty="0" smtClean="0">
                <a:latin typeface="Gill Sans" panose="020B0502020104020203" pitchFamily="34" charset="0"/>
              </a:rPr>
              <a:t>.</a:t>
            </a:r>
            <a:endParaRPr lang="fr-CA" sz="1200" noProof="0" dirty="0">
              <a:latin typeface="Gill Sans" panose="020B0502020104020203" pitchFamily="34" charset="0"/>
            </a:endParaRPr>
          </a:p>
          <a:p>
            <a:pPr marL="228600" indent="-228600" defTabSz="914400" eaLnBrk="0" fontAlgn="base" hangingPunct="0">
              <a:spcBef>
                <a:spcPct val="30000"/>
              </a:spcBef>
              <a:spcAft>
                <a:spcPct val="0"/>
              </a:spcAft>
              <a:buFont typeface="+mj-lt"/>
              <a:buAutoNum type="arabicPeriod"/>
              <a:defRPr/>
            </a:pPr>
            <a:r>
              <a:rPr lang="fr-CA" sz="1200" noProof="0" dirty="0" smtClean="0">
                <a:latin typeface="Gill Sans" panose="020B0502020104020203" pitchFamily="34" charset="0"/>
              </a:rPr>
              <a:t>L’insuffisance des produits empêchera la </a:t>
            </a:r>
            <a:r>
              <a:rPr lang="fr-CA" sz="1200" noProof="0" dirty="0">
                <a:latin typeface="Gill Sans" panose="020B0502020104020203" pitchFamily="34" charset="0"/>
              </a:rPr>
              <a:t>communauté de disposer des ressources financières nécessaires à l’entretien des logements et à la planification des </a:t>
            </a:r>
            <a:r>
              <a:rPr lang="fr-CA" sz="1200" noProof="0" dirty="0" smtClean="0">
                <a:latin typeface="Gill Sans" panose="020B0502020104020203" pitchFamily="34" charset="0"/>
              </a:rPr>
              <a:t>charges </a:t>
            </a:r>
            <a:r>
              <a:rPr lang="fr-CA" sz="1200" noProof="0" dirty="0">
                <a:latin typeface="Gill Sans" panose="020B0502020104020203" pitchFamily="34" charset="0"/>
              </a:rPr>
              <a:t>ultérieures, étant donné l’augmentation des </a:t>
            </a:r>
            <a:r>
              <a:rPr lang="fr-CA" sz="1200" noProof="0" dirty="0" smtClean="0">
                <a:latin typeface="Gill Sans" panose="020B0502020104020203" pitchFamily="34" charset="0"/>
              </a:rPr>
              <a:t>charges de </a:t>
            </a:r>
            <a:r>
              <a:rPr lang="fr-CA" sz="1200" noProof="0" dirty="0">
                <a:latin typeface="Gill Sans" panose="020B0502020104020203" pitchFamily="34" charset="0"/>
              </a:rPr>
              <a:t>fonctionnement.</a:t>
            </a:r>
          </a:p>
          <a:p>
            <a:pPr marL="228600" indent="-228600" defTabSz="914400" eaLnBrk="0" fontAlgn="base" hangingPunct="0">
              <a:spcBef>
                <a:spcPct val="30000"/>
              </a:spcBef>
              <a:spcAft>
                <a:spcPct val="0"/>
              </a:spcAft>
              <a:buFont typeface="+mj-lt"/>
              <a:buAutoNum type="arabicPeriod"/>
              <a:defRPr/>
            </a:pPr>
            <a:r>
              <a:rPr kumimoji="1" lang="fr-CA" sz="1200" b="0" i="0" u="none" strike="noStrike" kern="1200" baseline="0" dirty="0" smtClean="0">
                <a:solidFill>
                  <a:schemeClr val="tx1"/>
                </a:solidFill>
              </a:rPr>
              <a:t>Des surplus ne sont pas générés pendant les </a:t>
            </a:r>
            <a:r>
              <a:rPr kumimoji="1" lang="fr-CA" sz="1200" b="0" i="0" u="none" strike="noStrike" kern="1200" baseline="0" dirty="0">
                <a:solidFill>
                  <a:schemeClr val="tx1"/>
                </a:solidFill>
              </a:rPr>
              <a:t>premières années pour </a:t>
            </a:r>
            <a:r>
              <a:rPr kumimoji="1" lang="fr-CA" sz="1200" b="0" i="0" u="none" strike="noStrike" kern="1200" baseline="0" dirty="0" smtClean="0">
                <a:solidFill>
                  <a:schemeClr val="tx1"/>
                </a:solidFill>
              </a:rPr>
              <a:t>couvrir les déficits futurs</a:t>
            </a:r>
            <a:r>
              <a:rPr lang="fr-CA" sz="1200" noProof="0" dirty="0" smtClean="0">
                <a:latin typeface="Gill Sans" panose="020B0502020104020203" pitchFamily="34" charset="0"/>
              </a:rPr>
              <a:t>.</a:t>
            </a:r>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fr-CA" smtClean="0"/>
              <a:pPr/>
              <a:t>8</a:t>
            </a:fld>
            <a:endParaRPr lang="fr-CA" dirty="0"/>
          </a:p>
        </p:txBody>
      </p:sp>
    </p:spTree>
    <p:extLst>
      <p:ext uri="{BB962C8B-B14F-4D97-AF65-F5344CB8AC3E}">
        <p14:creationId xmlns:p14="http://schemas.microsoft.com/office/powerpoint/2010/main" val="59889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B88B0F5-CE8C-4614-9A8D-7575F954BBE1}" type="slidenum">
              <a:rPr lang="fr-CA" smtClean="0"/>
              <a:pPr/>
              <a:t>9</a:t>
            </a:fld>
            <a:endParaRPr lang="fr-CA" dirty="0"/>
          </a:p>
        </p:txBody>
      </p:sp>
    </p:spTree>
    <p:extLst>
      <p:ext uri="{BB962C8B-B14F-4D97-AF65-F5344CB8AC3E}">
        <p14:creationId xmlns:p14="http://schemas.microsoft.com/office/powerpoint/2010/main" val="2915498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 y="0"/>
            <a:ext cx="9144000" cy="3429000"/>
          </a:xfrm>
          <a:prstGeom prst="rect">
            <a:avLst/>
          </a:prstGeom>
        </p:spPr>
      </p:pic>
      <p:sp>
        <p:nvSpPr>
          <p:cNvPr id="12" name="Freeform 11"/>
          <p:cNvSpPr/>
          <p:nvPr userDrawn="1"/>
        </p:nvSpPr>
        <p:spPr>
          <a:xfrm>
            <a:off x="0" y="2135209"/>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rgbClr val="00629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Freeform 9"/>
          <p:cNvSpPr/>
          <p:nvPr userDrawn="1"/>
        </p:nvSpPr>
        <p:spPr>
          <a:xfrm>
            <a:off x="0" y="2406731"/>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dirty="0"/>
          </a:p>
        </p:txBody>
      </p:sp>
      <p:grpSp>
        <p:nvGrpSpPr>
          <p:cNvPr id="16" name="Group 15"/>
          <p:cNvGrpSpPr/>
          <p:nvPr userDrawn="1"/>
        </p:nvGrpSpPr>
        <p:grpSpPr>
          <a:xfrm>
            <a:off x="6423837" y="1601665"/>
            <a:ext cx="2240966" cy="2240966"/>
            <a:chOff x="6559301" y="1910502"/>
            <a:chExt cx="2240966" cy="2240966"/>
          </a:xfrm>
        </p:grpSpPr>
        <p:sp>
          <p:nvSpPr>
            <p:cNvPr id="17" name="Oval 16"/>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 name="Oval 17"/>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4" name="Oval 3"/>
          <p:cNvSpPr/>
          <p:nvPr userDrawn="1"/>
        </p:nvSpPr>
        <p:spPr>
          <a:xfrm>
            <a:off x="6572023" y="1745082"/>
            <a:ext cx="1939389" cy="1939389"/>
          </a:xfrm>
          <a:prstGeom prst="ellipse">
            <a:avLst/>
          </a:prstGeom>
          <a:blipFill dpi="0" rotWithShape="1">
            <a:blip r:embed="rId3">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Subtitle 2"/>
          <p:cNvSpPr>
            <a:spLocks noGrp="1"/>
          </p:cNvSpPr>
          <p:nvPr userDrawn="1">
            <p:ph type="subTitle" idx="1" hasCustomPrompt="1"/>
          </p:nvPr>
        </p:nvSpPr>
        <p:spPr>
          <a:xfrm>
            <a:off x="246322" y="3765007"/>
            <a:ext cx="6536472" cy="518711"/>
          </a:xfrm>
          <a:prstGeom prst="rect">
            <a:avLst/>
          </a:prstGeom>
        </p:spPr>
        <p:txBody>
          <a:bodyPr/>
          <a:lstStyle>
            <a:lvl1pPr marL="0" indent="0" algn="l">
              <a:lnSpc>
                <a:spcPts val="1900"/>
              </a:lnSpc>
              <a:spcBef>
                <a:spcPts val="600"/>
              </a:spcBef>
              <a:buNone/>
              <a:defRPr sz="1800" b="1">
                <a:solidFill>
                  <a:srgbClr val="63666A"/>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Cover Insert Subtitle of Presentation</a:t>
            </a:r>
          </a:p>
        </p:txBody>
      </p:sp>
      <p:sp>
        <p:nvSpPr>
          <p:cNvPr id="38" name="Text Placeholder 36"/>
          <p:cNvSpPr>
            <a:spLocks noGrp="1"/>
          </p:cNvSpPr>
          <p:nvPr userDrawn="1">
            <p:ph type="body" sz="quarter" idx="12" hasCustomPrompt="1"/>
          </p:nvPr>
        </p:nvSpPr>
        <p:spPr>
          <a:xfrm>
            <a:off x="246746" y="2793817"/>
            <a:ext cx="6539042" cy="1003806"/>
          </a:xfrm>
          <a:prstGeom prst="rect">
            <a:avLst/>
          </a:prstGeom>
        </p:spPr>
        <p:txBody>
          <a:bodyPr anchor="b" anchorCtr="0"/>
          <a:lstStyle>
            <a:lvl1pPr marL="0" indent="0">
              <a:lnSpc>
                <a:spcPts val="3800"/>
              </a:lnSpc>
              <a:spcBef>
                <a:spcPct val="0"/>
              </a:spcBef>
              <a:buNone/>
              <a:defRPr sz="3600">
                <a:solidFill>
                  <a:srgbClr val="63666A"/>
                </a:solidFill>
                <a:latin typeface="+mj-lt"/>
              </a:defRPr>
            </a:lvl1pPr>
          </a:lstStyle>
          <a:p>
            <a:pPr lvl="0"/>
            <a:r>
              <a:rPr lang="en-US"/>
              <a:t>Insert Title of Presentation</a:t>
            </a:r>
          </a:p>
        </p:txBody>
      </p:sp>
      <p:pic>
        <p:nvPicPr>
          <p:cNvPr id="13" name="Image 12">
            <a:extLst>
              <a:ext uri="{FF2B5EF4-FFF2-40B4-BE49-F238E27FC236}">
                <a16:creationId xmlns:a16="http://schemas.microsoft.com/office/drawing/2014/main" xmlns="" id="{20F5FDD1-B0AE-4BCA-9C6A-B9715049CC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709" y="3814749"/>
            <a:ext cx="9121558" cy="1322770"/>
          </a:xfrm>
          <a:prstGeom prst="rect">
            <a:avLst/>
          </a:prstGeom>
          <a:noFill/>
          <a:ln>
            <a:noFill/>
          </a:ln>
        </p:spPr>
      </p:pic>
    </p:spTree>
    <p:extLst>
      <p:ext uri="{BB962C8B-B14F-4D97-AF65-F5344CB8AC3E}">
        <p14:creationId xmlns:p14="http://schemas.microsoft.com/office/powerpoint/2010/main" val="367839121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3" name="Rectangle 12"/>
          <p:cNvSpPr/>
          <p:nvPr userDrawn="1"/>
        </p:nvSpPr>
        <p:spPr>
          <a:xfrm>
            <a:off x="0" y="2338"/>
            <a:ext cx="9143999" cy="4152688"/>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Rectangle 2"/>
          <p:cNvSpPr/>
          <p:nvPr userDrawn="1"/>
        </p:nvSpPr>
        <p:spPr>
          <a:xfrm>
            <a:off x="0" y="4393090"/>
            <a:ext cx="9143999" cy="75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Freeform 18"/>
          <p:cNvSpPr/>
          <p:nvPr userDrawn="1"/>
        </p:nvSpPr>
        <p:spPr>
          <a:xfrm>
            <a:off x="0" y="2131895"/>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Title 3"/>
          <p:cNvSpPr>
            <a:spLocks noGrp="1"/>
          </p:cNvSpPr>
          <p:nvPr>
            <p:ph type="title"/>
          </p:nvPr>
        </p:nvSpPr>
        <p:spPr>
          <a:xfrm>
            <a:off x="322067" y="233726"/>
            <a:ext cx="7188805" cy="2391192"/>
          </a:xfrm>
        </p:spPr>
        <p:txBody>
          <a:bodyPr/>
          <a:lstStyle>
            <a:lvl1pPr>
              <a:lnSpc>
                <a:spcPts val="3200"/>
              </a:lnSpc>
              <a:defRPr sz="3000">
                <a:latin typeface="+mj-lt"/>
              </a:defRPr>
            </a:lvl1pPr>
          </a:lstStyle>
          <a:p>
            <a:r>
              <a:rPr lang="en-US"/>
              <a:t>Click to edit Master title style</a:t>
            </a:r>
          </a:p>
        </p:txBody>
      </p:sp>
      <p:sp>
        <p:nvSpPr>
          <p:cNvPr id="20" name="Freeform 19"/>
          <p:cNvSpPr/>
          <p:nvPr userDrawn="1"/>
        </p:nvSpPr>
        <p:spPr>
          <a:xfrm>
            <a:off x="0" y="2391382"/>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dirty="0"/>
          </a:p>
        </p:txBody>
      </p:sp>
      <p:grpSp>
        <p:nvGrpSpPr>
          <p:cNvPr id="22" name="Group 21"/>
          <p:cNvGrpSpPr/>
          <p:nvPr userDrawn="1"/>
        </p:nvGrpSpPr>
        <p:grpSpPr>
          <a:xfrm>
            <a:off x="6599114" y="1914060"/>
            <a:ext cx="2240966" cy="2240966"/>
            <a:chOff x="6559301" y="1910502"/>
            <a:chExt cx="2240966" cy="2240966"/>
          </a:xfrm>
        </p:grpSpPr>
        <p:sp>
          <p:nvSpPr>
            <p:cNvPr id="24" name="Oval 23"/>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5" name="Oval 24"/>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1292" t="-719" r="22128" b="2732"/>
          <a:stretch>
            <a:fillRect/>
          </a:stretch>
        </p:blipFill>
        <p:spPr>
          <a:xfrm>
            <a:off x="6716336" y="2037791"/>
            <a:ext cx="1999621" cy="1959075"/>
          </a:xfrm>
          <a:prstGeom prst="ellipse">
            <a:avLst/>
          </a:prstGeom>
        </p:spPr>
      </p:pic>
    </p:spTree>
    <p:extLst>
      <p:ext uri="{BB962C8B-B14F-4D97-AF65-F5344CB8AC3E}">
        <p14:creationId xmlns:p14="http://schemas.microsoft.com/office/powerpoint/2010/main" val="25877068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_1 column">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578996" y="1531201"/>
            <a:ext cx="8329530" cy="3080632"/>
          </a:xfrm>
          <a:prstGeom prst="rect">
            <a:avLst/>
          </a:prstGeom>
        </p:spPr>
        <p:txBody>
          <a:bodyPr/>
          <a:lstStyle>
            <a:lvl1pPr marL="285750" indent="-285750">
              <a:lnSpc>
                <a:spcPts val="2000"/>
              </a:lnSpc>
              <a:spcBef>
                <a:spcPct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ct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ct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a:t>List Item</a:t>
            </a:r>
          </a:p>
          <a:p>
            <a:pPr lvl="1"/>
            <a:r>
              <a:rPr lang="en-CA"/>
              <a:t>List Item</a:t>
            </a:r>
          </a:p>
          <a:p>
            <a:pPr lvl="2"/>
            <a:r>
              <a:rPr lang="en-CA"/>
              <a:t>List Item</a:t>
            </a:r>
          </a:p>
          <a:p>
            <a:pPr lvl="3"/>
            <a:r>
              <a:rPr lang="en-CA"/>
              <a:t>List Item</a:t>
            </a:r>
          </a:p>
          <a:p>
            <a:pPr lvl="4"/>
            <a:r>
              <a:rPr lang="en-CA"/>
              <a:t>List Item</a:t>
            </a:r>
            <a:endParaRPr lang="en-US"/>
          </a:p>
        </p:txBody>
      </p:sp>
      <p:sp>
        <p:nvSpPr>
          <p:cNvPr id="5"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lvl1pPr>
              <a:defRPr>
                <a:latin typeface="+mj-lt"/>
              </a:defRPr>
            </a:lvl1pPr>
          </a:lstStyle>
          <a:p>
            <a:r>
              <a:rPr lang="en-US"/>
              <a:t>Click to edit Master title style</a:t>
            </a:r>
            <a:endParaRPr lang="en-CA"/>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l="10792" t="2470" r="10567" b="-618"/>
          <a:stretch>
            <a:fillRect/>
          </a:stretch>
        </p:blipFill>
        <p:spPr>
          <a:xfrm>
            <a:off x="7679167" y="432078"/>
            <a:ext cx="1065027" cy="1024933"/>
          </a:xfrm>
          <a:prstGeom prst="ellipse">
            <a:avLst/>
          </a:prstGeom>
        </p:spPr>
      </p:pic>
    </p:spTree>
    <p:extLst>
      <p:ext uri="{BB962C8B-B14F-4D97-AF65-F5344CB8AC3E}">
        <p14:creationId xmlns:p14="http://schemas.microsoft.com/office/powerpoint/2010/main" val="18158518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2 column">
    <p:spTree>
      <p:nvGrpSpPr>
        <p:cNvPr id="1" name=""/>
        <p:cNvGrpSpPr/>
        <p:nvPr/>
      </p:nvGrpSpPr>
      <p:grpSpPr>
        <a:xfrm>
          <a:off x="0" y="0"/>
          <a:ext cx="0" cy="0"/>
          <a:chOff x="0" y="0"/>
          <a:chExt cx="0" cy="0"/>
        </a:xfrm>
      </p:grpSpPr>
      <p:sp>
        <p:nvSpPr>
          <p:cNvPr id="12" name="Content Placeholder 2"/>
          <p:cNvSpPr>
            <a:spLocks noGrp="1"/>
          </p:cNvSpPr>
          <p:nvPr>
            <p:ph idx="14" hasCustomPrompt="1"/>
          </p:nvPr>
        </p:nvSpPr>
        <p:spPr>
          <a:xfrm>
            <a:off x="578995" y="1531864"/>
            <a:ext cx="4052871" cy="3081600"/>
          </a:xfrm>
          <a:prstGeom prst="rect">
            <a:avLst/>
          </a:prstGeom>
        </p:spPr>
        <p:txBody>
          <a:bodyPr/>
          <a:lstStyle>
            <a:lvl1pPr marL="285750" indent="-285750">
              <a:lnSpc>
                <a:spcPts val="2000"/>
              </a:lnSpc>
              <a:spcBef>
                <a:spcPct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ct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ct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a:t>List Item</a:t>
            </a:r>
          </a:p>
          <a:p>
            <a:pPr lvl="1"/>
            <a:r>
              <a:rPr lang="en-CA"/>
              <a:t>List Item</a:t>
            </a:r>
          </a:p>
          <a:p>
            <a:pPr lvl="2"/>
            <a:r>
              <a:rPr lang="en-CA"/>
              <a:t>List Item</a:t>
            </a:r>
          </a:p>
          <a:p>
            <a:pPr lvl="3"/>
            <a:r>
              <a:rPr lang="en-CA"/>
              <a:t>List Item</a:t>
            </a:r>
          </a:p>
          <a:p>
            <a:pPr lvl="4"/>
            <a:r>
              <a:rPr lang="en-CA"/>
              <a:t>List Item</a:t>
            </a:r>
            <a:endParaRPr lang="en-US"/>
          </a:p>
        </p:txBody>
      </p:sp>
      <p:sp>
        <p:nvSpPr>
          <p:cNvPr id="14" name="Content Placeholder 2"/>
          <p:cNvSpPr>
            <a:spLocks noGrp="1"/>
          </p:cNvSpPr>
          <p:nvPr>
            <p:ph idx="15" hasCustomPrompt="1"/>
          </p:nvPr>
        </p:nvSpPr>
        <p:spPr>
          <a:xfrm>
            <a:off x="4859455" y="1531864"/>
            <a:ext cx="4052871" cy="3081600"/>
          </a:xfrm>
          <a:prstGeom prst="rect">
            <a:avLst/>
          </a:prstGeom>
        </p:spPr>
        <p:txBody>
          <a:bodyPr/>
          <a:lstStyle>
            <a:lvl1pPr marL="285750" indent="-285750">
              <a:lnSpc>
                <a:spcPts val="2000"/>
              </a:lnSpc>
              <a:spcBef>
                <a:spcPct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ct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ct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a:t>List Item</a:t>
            </a:r>
          </a:p>
          <a:p>
            <a:pPr lvl="1"/>
            <a:r>
              <a:rPr lang="en-CA"/>
              <a:t>List Item</a:t>
            </a:r>
          </a:p>
          <a:p>
            <a:pPr lvl="2"/>
            <a:r>
              <a:rPr lang="en-CA"/>
              <a:t>List Item</a:t>
            </a:r>
          </a:p>
          <a:p>
            <a:pPr lvl="3"/>
            <a:r>
              <a:rPr lang="en-CA"/>
              <a:t>List Item</a:t>
            </a:r>
          </a:p>
          <a:p>
            <a:pPr lvl="4"/>
            <a:r>
              <a:rPr lang="en-CA"/>
              <a:t>List Item</a:t>
            </a:r>
            <a:endParaRPr lang="en-US"/>
          </a:p>
        </p:txBody>
      </p:sp>
      <p:sp>
        <p:nvSpPr>
          <p:cNvPr id="8"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a:t>Click to edit Master title style</a:t>
            </a:r>
            <a:endParaRPr lang="en-CA"/>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273291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Content images">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a:t>Click to edit Master title style</a:t>
            </a:r>
            <a:endParaRPr lang="en-CA"/>
          </a:p>
        </p:txBody>
      </p:sp>
      <p:sp>
        <p:nvSpPr>
          <p:cNvPr id="10"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3" name="Content Placeholder 2"/>
          <p:cNvSpPr>
            <a:spLocks noGrp="1"/>
          </p:cNvSpPr>
          <p:nvPr>
            <p:ph idx="14" hasCustomPrompt="1"/>
          </p:nvPr>
        </p:nvSpPr>
        <p:spPr>
          <a:xfrm>
            <a:off x="578994" y="1531864"/>
            <a:ext cx="5175695" cy="3081600"/>
          </a:xfrm>
          <a:prstGeom prst="rect">
            <a:avLst/>
          </a:prstGeom>
        </p:spPr>
        <p:txBody>
          <a:bodyPr/>
          <a:lstStyle>
            <a:lvl1pPr marL="285750" indent="-285750">
              <a:lnSpc>
                <a:spcPts val="2000"/>
              </a:lnSpc>
              <a:spcBef>
                <a:spcPct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ct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ct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ct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a:t>List Item</a:t>
            </a:r>
          </a:p>
          <a:p>
            <a:pPr lvl="1"/>
            <a:r>
              <a:rPr lang="en-CA"/>
              <a:t>List Item</a:t>
            </a:r>
          </a:p>
          <a:p>
            <a:pPr lvl="2"/>
            <a:r>
              <a:rPr lang="en-CA"/>
              <a:t>List Item</a:t>
            </a:r>
          </a:p>
          <a:p>
            <a:pPr lvl="3"/>
            <a:r>
              <a:rPr lang="en-CA"/>
              <a:t>List Item</a:t>
            </a:r>
          </a:p>
          <a:p>
            <a:pPr lvl="4"/>
            <a:r>
              <a:rPr lang="en-CA"/>
              <a:t>List Item</a:t>
            </a:r>
            <a:endParaRPr lang="en-US"/>
          </a:p>
        </p:txBody>
      </p:sp>
      <p:sp>
        <p:nvSpPr>
          <p:cNvPr id="14" name="Content Placeholder 3"/>
          <p:cNvSpPr>
            <a:spLocks noGrp="1"/>
          </p:cNvSpPr>
          <p:nvPr>
            <p:ph sz="quarter" idx="16" hasCustomPrompt="1"/>
          </p:nvPr>
        </p:nvSpPr>
        <p:spPr>
          <a:xfrm>
            <a:off x="6050845" y="3140903"/>
            <a:ext cx="2880000" cy="1472114"/>
          </a:xfrm>
          <a:prstGeom prst="rect">
            <a:avLst/>
          </a:prstGeom>
          <a:solidFill>
            <a:srgbClr val="D9D9D9"/>
          </a:solidFill>
        </p:spPr>
        <p:txBody>
          <a:bodyPr vert="horz" tIns="1371600" bIns="421200" anchor="ctr" anchorCtr="0"/>
          <a:lstStyle>
            <a:lvl1pPr marL="0" indent="0" algn="ctr">
              <a:lnSpc>
                <a:spcPts val="2500"/>
              </a:lnSpc>
              <a:spcBef>
                <a:spcPct val="0"/>
              </a:spcBef>
              <a:buNone/>
              <a:defRPr sz="2400">
                <a:solidFill>
                  <a:schemeClr val="bg1">
                    <a:lumMod val="50000"/>
                  </a:schemeClr>
                </a:solidFill>
                <a:latin typeface="+mn-lt"/>
                <a:cs typeface="Calibri" panose="020F0502020204030204" pitchFamily="34" charset="0"/>
              </a:defRPr>
            </a:lvl1pPr>
          </a:lstStyle>
          <a:p>
            <a:pPr lvl="0"/>
            <a:r>
              <a:rPr lang="en-US"/>
              <a:t>Insert image</a:t>
            </a:r>
          </a:p>
        </p:txBody>
      </p:sp>
      <p:sp>
        <p:nvSpPr>
          <p:cNvPr id="15" name="Content Placeholder 3"/>
          <p:cNvSpPr>
            <a:spLocks noGrp="1"/>
          </p:cNvSpPr>
          <p:nvPr>
            <p:ph sz="quarter" idx="17" hasCustomPrompt="1"/>
          </p:nvPr>
        </p:nvSpPr>
        <p:spPr>
          <a:xfrm>
            <a:off x="6045250" y="1610193"/>
            <a:ext cx="2880000" cy="1472114"/>
          </a:xfrm>
          <a:prstGeom prst="rect">
            <a:avLst/>
          </a:prstGeom>
          <a:solidFill>
            <a:srgbClr val="D9D9D9"/>
          </a:solidFill>
        </p:spPr>
        <p:txBody>
          <a:bodyPr vert="horz" tIns="1371600" bIns="421200" anchor="ctr" anchorCtr="0"/>
          <a:lstStyle>
            <a:lvl1pPr marL="0" indent="0" algn="ctr">
              <a:lnSpc>
                <a:spcPts val="2500"/>
              </a:lnSpc>
              <a:spcBef>
                <a:spcPct val="0"/>
              </a:spcBef>
              <a:buNone/>
              <a:defRPr sz="2400">
                <a:solidFill>
                  <a:schemeClr val="bg1">
                    <a:lumMod val="50000"/>
                  </a:schemeClr>
                </a:solidFill>
                <a:latin typeface="+mn-lt"/>
                <a:cs typeface="Calibri" panose="020F0502020204030204" pitchFamily="34" charset="0"/>
              </a:defRPr>
            </a:lvl1pPr>
          </a:lstStyle>
          <a:p>
            <a:pPr lvl="0"/>
            <a:r>
              <a:rPr lang="en-US"/>
              <a:t>Insert image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l="9398" t="2739" r="19356" b="-1339"/>
          <a:stretch>
            <a:fillRect/>
          </a:stretch>
        </p:blipFill>
        <p:spPr>
          <a:xfrm>
            <a:off x="7653106" y="402350"/>
            <a:ext cx="1066350" cy="1034563"/>
          </a:xfrm>
          <a:prstGeom prst="ellipse">
            <a:avLst/>
          </a:prstGeom>
        </p:spPr>
      </p:pic>
    </p:spTree>
    <p:extLst>
      <p:ext uri="{BB962C8B-B14F-4D97-AF65-F5344CB8AC3E}">
        <p14:creationId xmlns:p14="http://schemas.microsoft.com/office/powerpoint/2010/main" val="34356367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a:t>Click to edit Master title style</a:t>
            </a:r>
            <a:endParaRPr lang="en-CA"/>
          </a:p>
        </p:txBody>
      </p:sp>
      <p:sp>
        <p:nvSpPr>
          <p:cNvPr id="8"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1" name="Content Placeholder 3"/>
          <p:cNvSpPr>
            <a:spLocks noGrp="1"/>
          </p:cNvSpPr>
          <p:nvPr>
            <p:ph sz="quarter" idx="15" hasCustomPrompt="1"/>
          </p:nvPr>
        </p:nvSpPr>
        <p:spPr>
          <a:xfrm>
            <a:off x="685800" y="1860317"/>
            <a:ext cx="7772400" cy="2753394"/>
          </a:xfrm>
          <a:prstGeom prst="rect">
            <a:avLst/>
          </a:prstGeom>
          <a:solidFill>
            <a:srgbClr val="D9D9D9"/>
          </a:solidFill>
        </p:spPr>
        <p:txBody>
          <a:bodyPr vert="horz" tIns="914400" anchor="ctr" anchorCtr="0"/>
          <a:lstStyle>
            <a:lvl1pPr marL="0" indent="0" algn="ctr">
              <a:lnSpc>
                <a:spcPts val="2500"/>
              </a:lnSpc>
              <a:buNone/>
              <a:defRPr sz="2400">
                <a:solidFill>
                  <a:schemeClr val="bg1">
                    <a:lumMod val="50000"/>
                  </a:schemeClr>
                </a:solidFill>
                <a:latin typeface="+mn-lt"/>
                <a:cs typeface="Calibri" panose="020F0502020204030204" pitchFamily="34" charset="0"/>
              </a:defRPr>
            </a:lvl1pPr>
          </a:lstStyle>
          <a:p>
            <a:pPr lvl="0"/>
            <a:r>
              <a:rPr lang="en-US"/>
              <a:t>Insert graph/image</a:t>
            </a:r>
          </a:p>
        </p:txBody>
      </p:sp>
      <p:sp>
        <p:nvSpPr>
          <p:cNvPr id="12" name="Text Placeholder 13"/>
          <p:cNvSpPr>
            <a:spLocks noGrp="1"/>
          </p:cNvSpPr>
          <p:nvPr>
            <p:ph type="body" sz="quarter" idx="14" hasCustomPrompt="1"/>
          </p:nvPr>
        </p:nvSpPr>
        <p:spPr>
          <a:xfrm>
            <a:off x="574422" y="1531345"/>
            <a:ext cx="7883777" cy="328971"/>
          </a:xfrm>
          <a:prstGeom prst="rect">
            <a:avLst/>
          </a:prstGeom>
        </p:spPr>
        <p:txBody>
          <a:bodyPr vert="horz"/>
          <a:lstStyle>
            <a:lvl1pPr marL="0" indent="0">
              <a:lnSpc>
                <a:spcPts val="2000"/>
              </a:lnSpc>
              <a:buNone/>
              <a:defRPr lang="en-US" sz="1800" b="1" kern="1200">
                <a:solidFill>
                  <a:schemeClr val="tx1">
                    <a:lumMod val="65000"/>
                    <a:lumOff val="35000"/>
                  </a:schemeClr>
                </a:solidFill>
                <a:latin typeface="+mn-lt"/>
                <a:ea typeface="+mn-ea"/>
                <a:cs typeface="Calibri" panose="020F0502020204030204" pitchFamily="34" charset="0"/>
              </a:defRPr>
            </a:lvl1pPr>
          </a:lstStyle>
          <a:p>
            <a:pPr>
              <a:buNone/>
            </a:pPr>
            <a:r>
              <a:rPr lang="en-US" b="1"/>
              <a:t>Insert Subtitle</a:t>
            </a:r>
          </a:p>
        </p:txBody>
      </p:sp>
      <p:sp>
        <p:nvSpPr>
          <p:cNvPr id="6" name="Oval 5"/>
          <p:cNvSpPr/>
          <p:nvPr userDrawn="1"/>
        </p:nvSpPr>
        <p:spPr>
          <a:xfrm>
            <a:off x="7681031" y="413361"/>
            <a:ext cx="1040293" cy="1040293"/>
          </a:xfrm>
          <a:prstGeom prst="ellipse">
            <a:avLst/>
          </a:prstGeom>
          <a:blipFill dpi="0" rotWithShape="1">
            <a:blip r:embed="rId2">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961351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230918" y="1506897"/>
            <a:ext cx="8671532" cy="3280168"/>
          </a:xfrm>
          <a:prstGeom prst="rect">
            <a:avLst/>
          </a:prstGeom>
        </p:spPr>
        <p:txBody>
          <a:bodyPr vert="horz" anchor="ctr" anchorCtr="0"/>
          <a:lstStyle>
            <a:lvl1pPr marL="0" indent="0" algn="ctr">
              <a:lnSpc>
                <a:spcPts val="2900"/>
              </a:lnSpc>
              <a:spcBef>
                <a:spcPct val="0"/>
              </a:spcBef>
              <a:spcAft>
                <a:spcPts val="800"/>
              </a:spcAft>
              <a:buNone/>
              <a:defRPr sz="2800" b="0" i="1">
                <a:solidFill>
                  <a:schemeClr val="accent5"/>
                </a:solidFill>
                <a:latin typeface="+mn-lt"/>
                <a:cs typeface="Calibri" panose="020F0502020204030204" pitchFamily="34" charset="0"/>
              </a:defRPr>
            </a:lvl1pPr>
          </a:lstStyle>
          <a:p>
            <a:pPr lvl="0"/>
            <a:r>
              <a:rPr lang="en-CA"/>
              <a:t>Click to Add Title</a:t>
            </a:r>
            <a:endParaRPr lang="en-US"/>
          </a:p>
        </p:txBody>
      </p:sp>
      <p:sp>
        <p:nvSpPr>
          <p:cNvPr id="6"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4" name="Oval 3"/>
          <p:cNvSpPr/>
          <p:nvPr userDrawn="1"/>
        </p:nvSpPr>
        <p:spPr>
          <a:xfrm>
            <a:off x="7681031" y="413361"/>
            <a:ext cx="1040293" cy="1040293"/>
          </a:xfrm>
          <a:prstGeom prst="ellipse">
            <a:avLst/>
          </a:prstGeom>
          <a:blipFill dpi="0" rotWithShape="1">
            <a:blip r:embed="rId2">
              <a:extLst>
                <a:ext uri="{28A0092B-C50C-407E-A947-70E740481C1C}">
                  <a14:useLocalDpi xmlns:a14="http://schemas.microsoft.com/office/drawing/2010/main" val="0"/>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414490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28599" y="233726"/>
            <a:ext cx="8679927" cy="1407302"/>
            <a:chOff x="228599" y="233726"/>
            <a:chExt cx="8679927" cy="1407302"/>
          </a:xfrm>
        </p:grpSpPr>
        <p:sp>
          <p:nvSpPr>
            <p:cNvPr id="7" name="Rectangle 6"/>
            <p:cNvSpPr/>
            <p:nvPr userDrawn="1"/>
          </p:nvSpPr>
          <p:spPr>
            <a:xfrm>
              <a:off x="229782" y="233726"/>
              <a:ext cx="8678744" cy="13000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Freeform 26"/>
            <p:cNvSpPr/>
            <p:nvPr userDrawn="1"/>
          </p:nvSpPr>
          <p:spPr>
            <a:xfrm>
              <a:off x="228599" y="1012271"/>
              <a:ext cx="8679926" cy="628757"/>
            </a:xfrm>
            <a:custGeom>
              <a:avLst/>
              <a:gdLst>
                <a:gd name="connsiteX0" fmla="*/ 4198753 w 8679926"/>
                <a:gd name="connsiteY0" fmla="*/ 0 h 628757"/>
                <a:gd name="connsiteX1" fmla="*/ 8526262 w 8679926"/>
                <a:gd name="connsiteY1" fmla="*/ 321604 h 628757"/>
                <a:gd name="connsiteX2" fmla="*/ 8679926 w 8679926"/>
                <a:gd name="connsiteY2" fmla="*/ 349561 h 628757"/>
                <a:gd name="connsiteX3" fmla="*/ 8679926 w 8679926"/>
                <a:gd name="connsiteY3" fmla="*/ 628757 h 628757"/>
                <a:gd name="connsiteX4" fmla="*/ 0 w 8679926"/>
                <a:gd name="connsiteY4" fmla="*/ 628757 h 628757"/>
                <a:gd name="connsiteX5" fmla="*/ 0 w 8679926"/>
                <a:gd name="connsiteY5" fmla="*/ 302573 h 628757"/>
                <a:gd name="connsiteX6" fmla="*/ 509409 w 8679926"/>
                <a:gd name="connsiteY6" fmla="*/ 227280 h 628757"/>
                <a:gd name="connsiteX7" fmla="*/ 4198753 w 8679926"/>
                <a:gd name="connsiteY7" fmla="*/ 0 h 62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628757">
                  <a:moveTo>
                    <a:pt x="4198753" y="0"/>
                  </a:moveTo>
                  <a:cubicBezTo>
                    <a:pt x="5801760" y="0"/>
                    <a:pt x="7290950" y="118560"/>
                    <a:pt x="8526262" y="321604"/>
                  </a:cubicBezTo>
                  <a:lnTo>
                    <a:pt x="8679926" y="349561"/>
                  </a:lnTo>
                  <a:lnTo>
                    <a:pt x="8679926" y="628757"/>
                  </a:lnTo>
                  <a:lnTo>
                    <a:pt x="0" y="628757"/>
                  </a:lnTo>
                  <a:lnTo>
                    <a:pt x="0" y="302573"/>
                  </a:lnTo>
                  <a:lnTo>
                    <a:pt x="509409" y="227280"/>
                  </a:lnTo>
                  <a:cubicBezTo>
                    <a:pt x="1606115" y="82333"/>
                    <a:pt x="2862915" y="0"/>
                    <a:pt x="4198753"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dirty="0"/>
            </a:p>
          </p:txBody>
        </p:sp>
        <p:sp>
          <p:nvSpPr>
            <p:cNvPr id="29" name="Freeform 28"/>
            <p:cNvSpPr/>
            <p:nvPr userDrawn="1"/>
          </p:nvSpPr>
          <p:spPr>
            <a:xfrm>
              <a:off x="228599" y="1168809"/>
              <a:ext cx="8679926" cy="472219"/>
            </a:xfrm>
            <a:custGeom>
              <a:avLst/>
              <a:gdLst>
                <a:gd name="connsiteX0" fmla="*/ 4198753 w 8679926"/>
                <a:gd name="connsiteY0" fmla="*/ 0 h 472219"/>
                <a:gd name="connsiteX1" fmla="*/ 8526262 w 8679926"/>
                <a:gd name="connsiteY1" fmla="*/ 321604 h 472219"/>
                <a:gd name="connsiteX2" fmla="*/ 8679926 w 8679926"/>
                <a:gd name="connsiteY2" fmla="*/ 349561 h 472219"/>
                <a:gd name="connsiteX3" fmla="*/ 8679926 w 8679926"/>
                <a:gd name="connsiteY3" fmla="*/ 472219 h 472219"/>
                <a:gd name="connsiteX4" fmla="*/ 0 w 8679926"/>
                <a:gd name="connsiteY4" fmla="*/ 472219 h 472219"/>
                <a:gd name="connsiteX5" fmla="*/ 0 w 8679926"/>
                <a:gd name="connsiteY5" fmla="*/ 302573 h 472219"/>
                <a:gd name="connsiteX6" fmla="*/ 509409 w 8679926"/>
                <a:gd name="connsiteY6" fmla="*/ 227280 h 472219"/>
                <a:gd name="connsiteX7" fmla="*/ 4198753 w 8679926"/>
                <a:gd name="connsiteY7" fmla="*/ 0 h 47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472219">
                  <a:moveTo>
                    <a:pt x="4198753" y="0"/>
                  </a:moveTo>
                  <a:cubicBezTo>
                    <a:pt x="5801760" y="0"/>
                    <a:pt x="7290950" y="118560"/>
                    <a:pt x="8526262" y="321604"/>
                  </a:cubicBezTo>
                  <a:lnTo>
                    <a:pt x="8679926" y="349561"/>
                  </a:lnTo>
                  <a:lnTo>
                    <a:pt x="8679926" y="472219"/>
                  </a:lnTo>
                  <a:lnTo>
                    <a:pt x="0" y="472219"/>
                  </a:lnTo>
                  <a:lnTo>
                    <a:pt x="0" y="302573"/>
                  </a:lnTo>
                  <a:lnTo>
                    <a:pt x="509409" y="227280"/>
                  </a:lnTo>
                  <a:cubicBezTo>
                    <a:pt x="1606115" y="82333"/>
                    <a:pt x="2862915" y="0"/>
                    <a:pt x="419875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dirty="0"/>
            </a:p>
          </p:txBody>
        </p:sp>
      </p:grpSp>
      <p:sp>
        <p:nvSpPr>
          <p:cNvPr id="9" name="TextBox 8"/>
          <p:cNvSpPr txBox="1"/>
          <p:nvPr/>
        </p:nvSpPr>
        <p:spPr>
          <a:xfrm>
            <a:off x="910" y="4615244"/>
            <a:ext cx="9143090" cy="528256"/>
          </a:xfrm>
          <a:prstGeom prst="rect">
            <a:avLst/>
          </a:prstGeom>
          <a:solidFill>
            <a:schemeClr val="bg1"/>
          </a:solidFill>
        </p:spPr>
        <p:txBody>
          <a:bodyPr wrap="square" lIns="0" tIns="0" rIns="0" bIns="0" rtlCol="0" anchor="ctr" anchorCtr="0">
            <a:noAutofit/>
          </a:bodyPr>
          <a:lstStyle/>
          <a:p>
            <a:pPr marL="0" marR="0" indent="0" algn="ctr" defTabSz="914400" rtl="0" eaLnBrk="1" fontAlgn="base" latinLnBrk="0" hangingPunct="1">
              <a:lnSpc>
                <a:spcPct val="100000"/>
              </a:lnSpc>
              <a:spcBef>
                <a:spcPct val="0"/>
              </a:spcBef>
              <a:spcAft>
                <a:spcPct val="0"/>
              </a:spcAft>
              <a:buClrTx/>
              <a:buSzTx/>
              <a:buFontTx/>
              <a:buNone/>
              <a:defRPr/>
            </a:pPr>
            <a:r>
              <a:rPr kumimoji="1" lang="en-US" sz="1000" kern="0" spc="50" dirty="0">
                <a:solidFill>
                  <a:schemeClr val="tx2"/>
                </a:solidFill>
                <a:latin typeface="+mn-lt"/>
                <a:ea typeface="+mn-ea"/>
                <a:cs typeface="Calibri" panose="020F0502020204030204" pitchFamily="34" charset="0"/>
              </a:rPr>
              <a:t> SOCIÉTÉ CANADIENNE D’HYPOTHÈQUES ET DE LOGEMENT </a:t>
            </a:r>
          </a:p>
        </p:txBody>
      </p:sp>
      <p:sp>
        <p:nvSpPr>
          <p:cNvPr id="17"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8865" y="4829239"/>
            <a:ext cx="232286" cy="97426"/>
          </a:xfrm>
          <a:prstGeom prst="rect">
            <a:avLst/>
          </a:prstGeom>
        </p:spPr>
      </p:pic>
      <p:sp>
        <p:nvSpPr>
          <p:cNvPr id="16"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a:t>Click to edit Master title style</a:t>
            </a:r>
            <a:endParaRPr lang="en-CA"/>
          </a:p>
        </p:txBody>
      </p:sp>
      <p:grpSp>
        <p:nvGrpSpPr>
          <p:cNvPr id="14" name="Group 13"/>
          <p:cNvGrpSpPr/>
          <p:nvPr userDrawn="1"/>
        </p:nvGrpSpPr>
        <p:grpSpPr>
          <a:xfrm>
            <a:off x="7601544" y="336432"/>
            <a:ext cx="1202060" cy="1202060"/>
            <a:chOff x="6559301" y="1910502"/>
            <a:chExt cx="2240966" cy="2240966"/>
          </a:xfrm>
        </p:grpSpPr>
        <p:sp>
          <p:nvSpPr>
            <p:cNvPr id="19" name="Oval 18"/>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Oval 19"/>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614761413"/>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64" r:id="rId3"/>
    <p:sldLayoutId id="2147483692" r:id="rId4"/>
    <p:sldLayoutId id="2147483743" r:id="rId5"/>
    <p:sldLayoutId id="2147483740" r:id="rId6"/>
    <p:sldLayoutId id="2147483742" r:id="rId7"/>
  </p:sldLayoutIdLst>
  <p:transition/>
  <p:hf hdr="0" ftr="0" dt="0"/>
  <p:txStyles>
    <p:titleStyle>
      <a:lvl1pPr algn="l" defTabSz="457200" rtl="0" eaLnBrk="1" latinLnBrk="0" hangingPunct="1">
        <a:lnSpc>
          <a:spcPts val="2600"/>
        </a:lnSpc>
        <a:spcBef>
          <a:spcPct val="0"/>
        </a:spcBef>
        <a:buNone/>
        <a:defRPr sz="2400" b="0" i="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3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20.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23.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2.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24.xml"/><Relationship Id="rId5" Type="http://schemas.openxmlformats.org/officeDocument/2006/relationships/slideLayout" Target="../slideLayouts/slideLayout5.xml"/><Relationship Id="rId4" Type="http://schemas.openxmlformats.org/officeDocument/2006/relationships/tags" Target="../tags/tag64.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7.xml"/><Relationship Id="rId7" Type="http://schemas.openxmlformats.org/officeDocument/2006/relationships/notesSlide" Target="../notesSlides/notesSlide25.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7.xml"/><Relationship Id="rId5" Type="http://schemas.openxmlformats.org/officeDocument/2006/relationships/tags" Target="../tags/tag69.xml"/><Relationship Id="rId4" Type="http://schemas.openxmlformats.org/officeDocument/2006/relationships/tags" Target="../tags/tag6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1.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26.xml"/><Relationship Id="rId7" Type="http://schemas.openxmlformats.org/officeDocument/2006/relationships/diagramLayout" Target="../diagrams/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Data" Target="../diagrams/data1.xml"/><Relationship Id="rId5" Type="http://schemas.openxmlformats.org/officeDocument/2006/relationships/notesSlide" Target="../notesSlides/notesSlide9.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custDataLst>
              <p:tags r:id="rId1"/>
            </p:custDataLst>
          </p:nvPr>
        </p:nvSpPr>
        <p:spPr>
          <a:xfrm>
            <a:off x="246322" y="3632659"/>
            <a:ext cx="6536472" cy="518711"/>
          </a:xfrm>
        </p:spPr>
        <p:txBody>
          <a:bodyPr/>
          <a:lstStyle/>
          <a:p>
            <a:r>
              <a:rPr lang="fr-CA" noProof="0" dirty="0"/>
              <a:t>Finances 101 – Programme de logement sans but lucratif dans les réserves (article 95)</a:t>
            </a:r>
          </a:p>
          <a:p>
            <a:endParaRPr lang="fr-CA" noProof="0" dirty="0"/>
          </a:p>
        </p:txBody>
      </p:sp>
      <p:sp>
        <p:nvSpPr>
          <p:cNvPr id="8" name="Text Placeholder 7"/>
          <p:cNvSpPr>
            <a:spLocks noGrp="1"/>
          </p:cNvSpPr>
          <p:nvPr>
            <p:ph type="body" sz="quarter" idx="12"/>
            <p:custDataLst>
              <p:tags r:id="rId2"/>
            </p:custDataLst>
          </p:nvPr>
        </p:nvSpPr>
        <p:spPr>
          <a:xfrm>
            <a:off x="246322" y="2761201"/>
            <a:ext cx="6539042" cy="1003806"/>
          </a:xfrm>
        </p:spPr>
        <p:txBody>
          <a:bodyPr/>
          <a:lstStyle/>
          <a:p>
            <a:r>
              <a:rPr lang="fr-CA" sz="3200" noProof="0" dirty="0" smtClean="0"/>
              <a:t>Gestion </a:t>
            </a:r>
            <a:r>
              <a:rPr lang="fr-CA" sz="3200" noProof="0" dirty="0"/>
              <a:t>fructueuse de votre parc de logements</a:t>
            </a:r>
          </a:p>
        </p:txBody>
      </p:sp>
    </p:spTree>
    <p:extLst>
      <p:ext uri="{BB962C8B-B14F-4D97-AF65-F5344CB8AC3E}">
        <p14:creationId xmlns:p14="http://schemas.microsoft.com/office/powerpoint/2010/main" val="12507958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custDataLst>
              <p:tags r:id="rId1"/>
            </p:custDataLst>
            <p:extLst>
              <p:ext uri="{D42A27DB-BD31-4B8C-83A1-F6EECF244321}">
                <p14:modId xmlns:p14="http://schemas.microsoft.com/office/powerpoint/2010/main" val="4136474443"/>
              </p:ext>
            </p:extLst>
          </p:nvPr>
        </p:nvGraphicFramePr>
        <p:xfrm>
          <a:off x="236892" y="808414"/>
          <a:ext cx="6611474" cy="4305554"/>
        </p:xfrm>
        <a:graphic>
          <a:graphicData uri="http://schemas.openxmlformats.org/drawingml/2006/table">
            <a:tbl>
              <a:tblPr firstRow="1" firstCol="1" bandRow="1">
                <a:tableStyleId>{1FECB4D8-DB02-4DC6-A0A2-4F2EBAE1DC90}</a:tableStyleId>
              </a:tblPr>
              <a:tblGrid>
                <a:gridCol w="3696979">
                  <a:extLst>
                    <a:ext uri="{9D8B030D-6E8A-4147-A177-3AD203B41FA5}">
                      <a16:colId xmlns:a16="http://schemas.microsoft.com/office/drawing/2014/main" xmlns="" val="20000"/>
                    </a:ext>
                  </a:extLst>
                </a:gridCol>
                <a:gridCol w="1063208">
                  <a:extLst>
                    <a:ext uri="{9D8B030D-6E8A-4147-A177-3AD203B41FA5}">
                      <a16:colId xmlns:a16="http://schemas.microsoft.com/office/drawing/2014/main" xmlns="" val="20001"/>
                    </a:ext>
                  </a:extLst>
                </a:gridCol>
                <a:gridCol w="1851287">
                  <a:extLst>
                    <a:ext uri="{9D8B030D-6E8A-4147-A177-3AD203B41FA5}">
                      <a16:colId xmlns:a16="http://schemas.microsoft.com/office/drawing/2014/main" xmlns="" val="20002"/>
                    </a:ext>
                  </a:extLst>
                </a:gridCol>
              </a:tblGrid>
              <a:tr h="139989">
                <a:tc>
                  <a:txBody>
                    <a:bodyPr/>
                    <a:lstStyle/>
                    <a:p>
                      <a:pPr>
                        <a:lnSpc>
                          <a:spcPct val="107000"/>
                        </a:lnSpc>
                        <a:spcAft>
                          <a:spcPct val="0"/>
                        </a:spcAft>
                      </a:pPr>
                      <a:r>
                        <a:rPr lang="fr-CA" sz="1200" noProof="0" dirty="0">
                          <a:effectLst/>
                        </a:rPr>
                        <a:t>Contribution minimale sous forme de </a:t>
                      </a:r>
                      <a:r>
                        <a:rPr lang="fr-CA" sz="1200" noProof="0" dirty="0" smtClean="0">
                          <a:effectLst/>
                        </a:rPr>
                        <a:t>produits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75 000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75 000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0"/>
                  </a:ext>
                </a:extLst>
              </a:tr>
              <a:tr h="139989">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1"/>
                  </a:ext>
                </a:extLst>
              </a:tr>
              <a:tr h="139989">
                <a:tc>
                  <a:txBody>
                    <a:bodyPr/>
                    <a:lstStyle/>
                    <a:p>
                      <a:pPr>
                        <a:lnSpc>
                          <a:spcPct val="107000"/>
                        </a:lnSpc>
                        <a:spcAft>
                          <a:spcPct val="0"/>
                        </a:spcAft>
                      </a:pPr>
                      <a:r>
                        <a:rPr lang="fr-CA" sz="1200" i="1" noProof="0" dirty="0" smtClean="0">
                          <a:effectLst/>
                        </a:rPr>
                        <a:t>Revenus</a:t>
                      </a:r>
                      <a:r>
                        <a:rPr lang="fr-CA" sz="1200" i="1" baseline="0" noProof="0" dirty="0" smtClean="0">
                          <a:effectLst/>
                        </a:rPr>
                        <a:t> </a:t>
                      </a:r>
                      <a:endParaRPr lang="fr-CA" sz="1200" i="1" noProof="0" dirty="0">
                        <a:effectLst/>
                      </a:endParaRPr>
                    </a:p>
                  </a:txBody>
                  <a:tcPr marL="53518" marR="53518" marT="0" marB="0"/>
                </a:tc>
                <a:tc>
                  <a:txBody>
                    <a:bodyPr/>
                    <a:lstStyle/>
                    <a:p>
                      <a:pPr>
                        <a:lnSpc>
                          <a:spcPct val="107000"/>
                        </a:lnSpc>
                        <a:spcAft>
                          <a:spcPct val="0"/>
                        </a:spcAft>
                      </a:pPr>
                      <a:r>
                        <a:rPr lang="fr-CA" sz="1200" noProof="0" dirty="0">
                          <a:effectLst/>
                        </a:rPr>
                        <a:t>Exemple</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Version corrigée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2"/>
                  </a:ext>
                </a:extLst>
              </a:tr>
              <a:tr h="139989">
                <a:tc>
                  <a:txBody>
                    <a:bodyPr/>
                    <a:lstStyle/>
                    <a:p>
                      <a:pPr>
                        <a:lnSpc>
                          <a:spcPct val="107000"/>
                        </a:lnSpc>
                        <a:spcAft>
                          <a:spcPct val="0"/>
                        </a:spcAft>
                      </a:pPr>
                      <a:r>
                        <a:rPr lang="fr-CA" sz="1200" b="0" noProof="0" dirty="0">
                          <a:effectLst/>
                          <a:latin typeface="Calibri" panose="020F0502020204030204" pitchFamily="34" charset="0"/>
                          <a:ea typeface="Calibri" panose="020F0502020204030204" pitchFamily="34" charset="0"/>
                          <a:cs typeface="Times New Roman" panose="02020603050405020304" pitchFamily="18" charset="0"/>
                        </a:rPr>
                        <a:t>Produits </a:t>
                      </a:r>
                      <a:r>
                        <a:rPr lang="fr-CA" sz="1200" b="0" noProof="0" dirty="0" smtClean="0">
                          <a:effectLst/>
                          <a:latin typeface="Calibri" panose="020F0502020204030204" pitchFamily="34" charset="0"/>
                          <a:ea typeface="Calibri" panose="020F0502020204030204" pitchFamily="34" charset="0"/>
                          <a:cs typeface="Times New Roman" panose="02020603050405020304" pitchFamily="18" charset="0"/>
                        </a:rPr>
                        <a:t>de </a:t>
                      </a:r>
                      <a:r>
                        <a:rPr lang="fr-CA" sz="1200" b="0" noProof="0" dirty="0">
                          <a:effectLst/>
                          <a:latin typeface="Calibri" panose="020F0502020204030204" pitchFamily="34" charset="0"/>
                          <a:ea typeface="Calibri" panose="020F0502020204030204" pitchFamily="34" charset="0"/>
                          <a:cs typeface="Times New Roman" panose="02020603050405020304" pitchFamily="18" charset="0"/>
                        </a:rPr>
                        <a:t>location</a:t>
                      </a:r>
                    </a:p>
                  </a:txBody>
                  <a:tcPr marL="53518" marR="53518" marT="0" marB="0"/>
                </a:tc>
                <a:tc>
                  <a:txBody>
                    <a:bodyPr/>
                    <a:lstStyle/>
                    <a:p>
                      <a:pPr>
                        <a:lnSpc>
                          <a:spcPct val="107000"/>
                        </a:lnSpc>
                        <a:spcAft>
                          <a:spcPct val="0"/>
                        </a:spcAft>
                      </a:pPr>
                      <a:r>
                        <a:rPr lang="fr-CA" sz="1200" noProof="0" dirty="0">
                          <a:effectLst/>
                        </a:rPr>
                        <a:t>50 000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50 000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3"/>
                  </a:ext>
                </a:extLst>
              </a:tr>
              <a:tr h="139989">
                <a:tc>
                  <a:txBody>
                    <a:bodyPr/>
                    <a:lstStyle/>
                    <a:p>
                      <a:pPr>
                        <a:lnSpc>
                          <a:spcPct val="107000"/>
                        </a:lnSpc>
                        <a:spcAft>
                          <a:spcPct val="0"/>
                        </a:spcAft>
                      </a:pPr>
                      <a:r>
                        <a:rPr lang="fr-CA" sz="1200" b="0" noProof="0" dirty="0">
                          <a:effectLst/>
                        </a:rPr>
                        <a:t>Subvention de la SCHL</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58 200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58 200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4"/>
                  </a:ext>
                </a:extLst>
              </a:tr>
              <a:tr h="139989">
                <a:tc>
                  <a:txBody>
                    <a:bodyPr/>
                    <a:lstStyle/>
                    <a:p>
                      <a:pPr>
                        <a:lnSpc>
                          <a:spcPct val="107000"/>
                        </a:lnSpc>
                        <a:spcAft>
                          <a:spcPct val="0"/>
                        </a:spcAft>
                      </a:pPr>
                      <a:r>
                        <a:rPr lang="fr-CA" sz="1200" b="0" noProof="0" dirty="0">
                          <a:effectLst/>
                        </a:rPr>
                        <a:t>Contribution de la bande</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25 000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5"/>
                  </a:ext>
                </a:extLst>
              </a:tr>
              <a:tr h="139989">
                <a:tc>
                  <a:txBody>
                    <a:bodyPr/>
                    <a:lstStyle/>
                    <a:p>
                      <a:pPr>
                        <a:lnSpc>
                          <a:spcPct val="107000"/>
                        </a:lnSpc>
                        <a:spcAft>
                          <a:spcPct val="0"/>
                        </a:spcAft>
                      </a:pPr>
                      <a:r>
                        <a:rPr lang="fr-CA" sz="1200" i="1" noProof="0" dirty="0" smtClean="0">
                          <a:effectLst/>
                        </a:rPr>
                        <a:t>Total des produits</a:t>
                      </a:r>
                      <a:endParaRPr lang="fr-CA" sz="1200" i="1" noProof="0" dirty="0">
                        <a:effectLst/>
                      </a:endParaRPr>
                    </a:p>
                  </a:txBody>
                  <a:tcPr marL="53518" marR="53518" marT="0" marB="0"/>
                </a:tc>
                <a:tc>
                  <a:txBody>
                    <a:bodyPr/>
                    <a:lstStyle/>
                    <a:p>
                      <a:pPr>
                        <a:lnSpc>
                          <a:spcPct val="107000"/>
                        </a:lnSpc>
                        <a:spcAft>
                          <a:spcPct val="0"/>
                        </a:spcAft>
                      </a:pPr>
                      <a:r>
                        <a:rPr lang="fr-CA" sz="1200" b="1" i="1" noProof="0" dirty="0">
                          <a:effectLst/>
                        </a:rPr>
                        <a:t>108 200</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i="1" noProof="0" dirty="0">
                          <a:effectLst/>
                        </a:rPr>
                        <a:t>133 200</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6"/>
                  </a:ext>
                </a:extLst>
              </a:tr>
              <a:tr h="139989">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7"/>
                  </a:ext>
                </a:extLst>
              </a:tr>
              <a:tr h="139989">
                <a:tc>
                  <a:txBody>
                    <a:bodyPr/>
                    <a:lstStyle/>
                    <a:p>
                      <a:pPr>
                        <a:lnSpc>
                          <a:spcPct val="107000"/>
                        </a:lnSpc>
                        <a:spcAft>
                          <a:spcPct val="0"/>
                        </a:spcAft>
                      </a:pPr>
                      <a:r>
                        <a:rPr lang="fr-CA" sz="1200" i="1" noProof="0" dirty="0" smtClean="0">
                          <a:effectLst/>
                        </a:rPr>
                        <a:t>Dépenses (frais)</a:t>
                      </a:r>
                      <a:endParaRPr lang="fr-CA" sz="1200" i="1" noProof="0" dirty="0">
                        <a:effectLst/>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8"/>
                  </a:ext>
                </a:extLst>
              </a:tr>
              <a:tr h="139989">
                <a:tc>
                  <a:txBody>
                    <a:bodyPr/>
                    <a:lstStyle/>
                    <a:p>
                      <a:pPr>
                        <a:lnSpc>
                          <a:spcPct val="107000"/>
                        </a:lnSpc>
                        <a:spcAft>
                          <a:spcPct val="0"/>
                        </a:spcAft>
                      </a:pPr>
                      <a:r>
                        <a:rPr lang="fr-CA" sz="1200" b="0" noProof="0" dirty="0">
                          <a:effectLst/>
                        </a:rPr>
                        <a:t>Administration </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6 540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6 540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09"/>
                  </a:ext>
                </a:extLst>
              </a:tr>
              <a:tr h="139989">
                <a:tc>
                  <a:txBody>
                    <a:bodyPr/>
                    <a:lstStyle/>
                    <a:p>
                      <a:pPr>
                        <a:lnSpc>
                          <a:spcPct val="107000"/>
                        </a:lnSpc>
                        <a:spcAft>
                          <a:spcPct val="0"/>
                        </a:spcAft>
                      </a:pPr>
                      <a:r>
                        <a:rPr lang="fr-CA" sz="1200" b="0" noProof="0" dirty="0">
                          <a:effectLst/>
                        </a:rPr>
                        <a:t>Entretien</a:t>
                      </a:r>
                    </a:p>
                  </a:txBody>
                  <a:tcPr marL="53518" marR="53518" marT="0" marB="0"/>
                </a:tc>
                <a:tc>
                  <a:txBody>
                    <a:bodyPr/>
                    <a:lstStyle/>
                    <a:p>
                      <a:pPr>
                        <a:lnSpc>
                          <a:spcPct val="107000"/>
                        </a:lnSpc>
                        <a:spcAft>
                          <a:spcPct val="0"/>
                        </a:spcAft>
                      </a:pPr>
                      <a:r>
                        <a:rPr lang="fr-CA" sz="1200" noProof="0" dirty="0">
                          <a:effectLst/>
                        </a:rPr>
                        <a:t>12 400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12 400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0"/>
                  </a:ext>
                </a:extLst>
              </a:tr>
              <a:tr h="139989">
                <a:tc>
                  <a:txBody>
                    <a:bodyPr/>
                    <a:lstStyle/>
                    <a:p>
                      <a:pPr>
                        <a:lnSpc>
                          <a:spcPct val="107000"/>
                        </a:lnSpc>
                        <a:spcAft>
                          <a:spcPct val="0"/>
                        </a:spcAft>
                      </a:pPr>
                      <a:r>
                        <a:rPr lang="fr-CA" sz="1200" b="0" noProof="0" dirty="0">
                          <a:effectLst/>
                        </a:rPr>
                        <a:t>Assurance</a:t>
                      </a:r>
                    </a:p>
                  </a:txBody>
                  <a:tcPr marL="53518" marR="53518" marT="0" marB="0"/>
                </a:tc>
                <a:tc>
                  <a:txBody>
                    <a:bodyPr/>
                    <a:lstStyle/>
                    <a:p>
                      <a:pPr>
                        <a:lnSpc>
                          <a:spcPct val="107000"/>
                        </a:lnSpc>
                        <a:spcAft>
                          <a:spcPct val="0"/>
                        </a:spcAft>
                      </a:pPr>
                      <a:r>
                        <a:rPr lang="fr-CA" sz="1200" noProof="0" dirty="0">
                          <a:effectLst/>
                        </a:rPr>
                        <a:t>7 875</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7 875</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1"/>
                  </a:ext>
                </a:extLst>
              </a:tr>
              <a:tr h="139989">
                <a:tc>
                  <a:txBody>
                    <a:bodyPr/>
                    <a:lstStyle/>
                    <a:p>
                      <a:pPr>
                        <a:lnSpc>
                          <a:spcPct val="107000"/>
                        </a:lnSpc>
                        <a:spcAft>
                          <a:spcPct val="0"/>
                        </a:spcAft>
                      </a:pPr>
                      <a:r>
                        <a:rPr lang="fr-CA" sz="1200" b="0" noProof="0" dirty="0">
                          <a:effectLst/>
                        </a:rPr>
                        <a:t>Audit</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3 100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3 100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2"/>
                  </a:ext>
                </a:extLst>
              </a:tr>
              <a:tr h="139989">
                <a:tc>
                  <a:txBody>
                    <a:bodyPr/>
                    <a:lstStyle/>
                    <a:p>
                      <a:pPr>
                        <a:lnSpc>
                          <a:spcPct val="107000"/>
                        </a:lnSpc>
                        <a:spcAft>
                          <a:spcPct val="0"/>
                        </a:spcAft>
                      </a:pPr>
                      <a:r>
                        <a:rPr lang="fr-CA" sz="1200" b="0" noProof="0" dirty="0">
                          <a:effectLst/>
                        </a:rPr>
                        <a:t>Intérêts hypothécaires</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62 884</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62 884</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3"/>
                  </a:ext>
                </a:extLst>
              </a:tr>
              <a:tr h="139989">
                <a:tc>
                  <a:txBody>
                    <a:bodyPr/>
                    <a:lstStyle/>
                    <a:p>
                      <a:pPr>
                        <a:lnSpc>
                          <a:spcPct val="107000"/>
                        </a:lnSpc>
                        <a:spcAft>
                          <a:spcPct val="0"/>
                        </a:spcAft>
                      </a:pPr>
                      <a:r>
                        <a:rPr lang="fr-CA" sz="1200" b="0" noProof="0" dirty="0" smtClean="0">
                          <a:effectLst/>
                        </a:rPr>
                        <a:t>Amortissement </a:t>
                      </a:r>
                      <a:endParaRPr lang="fr-CA" sz="1200" b="0" noProof="0" dirty="0">
                        <a:effectLst/>
                      </a:endParaRPr>
                    </a:p>
                  </a:txBody>
                  <a:tcPr marL="53518" marR="53518" marT="0" marB="0"/>
                </a:tc>
                <a:tc>
                  <a:txBody>
                    <a:bodyPr/>
                    <a:lstStyle/>
                    <a:p>
                      <a:pPr>
                        <a:lnSpc>
                          <a:spcPct val="107000"/>
                        </a:lnSpc>
                        <a:spcAft>
                          <a:spcPct val="0"/>
                        </a:spcAft>
                      </a:pPr>
                      <a:r>
                        <a:rPr lang="fr-CA" sz="1200" noProof="0" dirty="0">
                          <a:effectLst/>
                        </a:rPr>
                        <a:t>15 716</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15 716</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4"/>
                  </a:ext>
                </a:extLst>
              </a:tr>
              <a:tr h="139989">
                <a:tc>
                  <a:txBody>
                    <a:bodyPr/>
                    <a:lstStyle/>
                    <a:p>
                      <a:pPr>
                        <a:lnSpc>
                          <a:spcPct val="107000"/>
                        </a:lnSpc>
                        <a:spcAft>
                          <a:spcPct val="0"/>
                        </a:spcAft>
                      </a:pPr>
                      <a:r>
                        <a:rPr lang="fr-CA" sz="1200" b="0" noProof="0" dirty="0">
                          <a:effectLst/>
                        </a:rPr>
                        <a:t>Affectation à la réserve de remplacement</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15 000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15 000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5"/>
                  </a:ext>
                </a:extLst>
              </a:tr>
              <a:tr h="139989">
                <a:tc>
                  <a:txBody>
                    <a:bodyPr/>
                    <a:lstStyle/>
                    <a:p>
                      <a:pPr>
                        <a:lnSpc>
                          <a:spcPct val="107000"/>
                        </a:lnSpc>
                        <a:spcAft>
                          <a:spcPct val="0"/>
                        </a:spcAft>
                      </a:pPr>
                      <a:r>
                        <a:rPr lang="fr-CA" sz="1200" b="0" noProof="0" dirty="0">
                          <a:effectLst/>
                        </a:rPr>
                        <a:t>Services</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1 500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1 500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6"/>
                  </a:ext>
                </a:extLst>
              </a:tr>
              <a:tr h="139989">
                <a:tc>
                  <a:txBody>
                    <a:bodyPr/>
                    <a:lstStyle/>
                    <a:p>
                      <a:pPr>
                        <a:lnSpc>
                          <a:spcPct val="107000"/>
                        </a:lnSpc>
                        <a:spcAft>
                          <a:spcPct val="0"/>
                        </a:spcAft>
                      </a:pPr>
                      <a:r>
                        <a:rPr lang="fr-CA" sz="1200" i="1" noProof="0" dirty="0" smtClean="0">
                          <a:effectLst/>
                        </a:rPr>
                        <a:t>Total des charges</a:t>
                      </a:r>
                      <a:endParaRPr lang="fr-CA" sz="1200"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i="1" noProof="0" dirty="0">
                          <a:effectLst/>
                        </a:rPr>
                        <a:t>125 015</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i="1" noProof="0" dirty="0">
                          <a:effectLst/>
                        </a:rPr>
                        <a:t>125 015</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7"/>
                  </a:ext>
                </a:extLst>
              </a:tr>
              <a:tr h="139989">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8"/>
                  </a:ext>
                </a:extLst>
              </a:tr>
              <a:tr h="139989">
                <a:tc>
                  <a:txBody>
                    <a:bodyPr/>
                    <a:lstStyle/>
                    <a:p>
                      <a:pPr>
                        <a:lnSpc>
                          <a:spcPct val="107000"/>
                        </a:lnSpc>
                        <a:spcAft>
                          <a:spcPct val="0"/>
                        </a:spcAft>
                      </a:pPr>
                      <a:r>
                        <a:rPr lang="fr-CA" sz="1200" noProof="0" dirty="0">
                          <a:effectLst/>
                        </a:rPr>
                        <a:t>Surplus </a:t>
                      </a:r>
                      <a:r>
                        <a:rPr lang="fr-CA" sz="1200" noProof="0" dirty="0" smtClean="0">
                          <a:effectLst/>
                        </a:rPr>
                        <a:t>(</a:t>
                      </a:r>
                      <a:r>
                        <a:rPr lang="fr-CA" sz="1200" noProof="0" dirty="0">
                          <a:effectLst/>
                        </a:rPr>
                        <a:t>déficit) de l’exercice courant</a:t>
                      </a:r>
                    </a:p>
                  </a:txBody>
                  <a:tcPr marL="53518" marR="53518" marT="0" marB="0"/>
                </a:tc>
                <a:tc>
                  <a:txBody>
                    <a:bodyPr/>
                    <a:lstStyle/>
                    <a:p>
                      <a:pPr>
                        <a:lnSpc>
                          <a:spcPct val="107000"/>
                        </a:lnSpc>
                        <a:spcAft>
                          <a:spcPct val="0"/>
                        </a:spcAft>
                      </a:pPr>
                      <a:r>
                        <a:rPr lang="fr-CA" sz="1200" b="1" noProof="0" dirty="0">
                          <a:solidFill>
                            <a:srgbClr val="FF0000"/>
                          </a:solidFill>
                          <a:effectLst/>
                        </a:rPr>
                        <a:t>-16 815</a:t>
                      </a:r>
                      <a:endParaRPr lang="fr-CA" sz="12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noProof="0" dirty="0">
                          <a:effectLst/>
                        </a:rPr>
                        <a:t>8 185</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19"/>
                  </a:ext>
                </a:extLst>
              </a:tr>
              <a:tr h="139989">
                <a:tc>
                  <a:txBody>
                    <a:bodyPr/>
                    <a:lstStyle/>
                    <a:p>
                      <a:pPr>
                        <a:lnSpc>
                          <a:spcPct val="107000"/>
                        </a:lnSpc>
                        <a:spcAft>
                          <a:spcPct val="0"/>
                        </a:spcAft>
                      </a:pPr>
                      <a:r>
                        <a:rPr lang="fr-CA" sz="1200" noProof="0" dirty="0">
                          <a:effectLst/>
                        </a:rPr>
                        <a:t>Surplus </a:t>
                      </a:r>
                      <a:r>
                        <a:rPr lang="fr-CA" sz="1200" noProof="0" dirty="0" smtClean="0">
                          <a:effectLst/>
                        </a:rPr>
                        <a:t>(</a:t>
                      </a:r>
                      <a:r>
                        <a:rPr lang="fr-CA" sz="1200" noProof="0" dirty="0">
                          <a:effectLst/>
                        </a:rPr>
                        <a:t>déficit) au début de l’exercice</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noProof="0" dirty="0">
                          <a:effectLst/>
                        </a:rPr>
                        <a:t>12 500</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noProof="0" dirty="0">
                          <a:effectLst/>
                        </a:rPr>
                        <a:t>0</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20"/>
                  </a:ext>
                </a:extLst>
              </a:tr>
              <a:tr h="139989">
                <a:tc>
                  <a:txBody>
                    <a:bodyPr/>
                    <a:lstStyle/>
                    <a:p>
                      <a:pPr>
                        <a:lnSpc>
                          <a:spcPct val="107000"/>
                        </a:lnSpc>
                        <a:spcAft>
                          <a:spcPct val="0"/>
                        </a:spcAft>
                      </a:pPr>
                      <a:r>
                        <a:rPr lang="fr-CA" sz="1200" noProof="0" dirty="0">
                          <a:effectLst/>
                        </a:rPr>
                        <a:t>Surplus </a:t>
                      </a:r>
                      <a:r>
                        <a:rPr lang="fr-CA" sz="1200" noProof="0" dirty="0" smtClean="0">
                          <a:effectLst/>
                        </a:rPr>
                        <a:t>(</a:t>
                      </a:r>
                      <a:r>
                        <a:rPr lang="fr-CA" sz="1200" noProof="0" dirty="0">
                          <a:effectLst/>
                        </a:rPr>
                        <a:t>déficit) à la </a:t>
                      </a:r>
                      <a:r>
                        <a:rPr lang="fr-CA" sz="1200" noProof="0" dirty="0" smtClean="0">
                          <a:effectLst/>
                        </a:rPr>
                        <a:t>clôture de </a:t>
                      </a:r>
                      <a:r>
                        <a:rPr lang="fr-CA" sz="1200" noProof="0" dirty="0">
                          <a:effectLst/>
                        </a:rPr>
                        <a:t>l’exercice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noProof="0" dirty="0">
                          <a:effectLst/>
                        </a:rPr>
                        <a:t>(4 315)</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ct val="0"/>
                        </a:spcAft>
                      </a:pPr>
                      <a:r>
                        <a:rPr lang="fr-CA" sz="1200" b="1" noProof="0" dirty="0">
                          <a:effectLst/>
                        </a:rPr>
                        <a:t>20 685</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extLst>
                  <a:ext uri="{0D108BD9-81ED-4DB2-BD59-A6C34878D82A}">
                    <a16:rowId xmlns:a16="http://schemas.microsoft.com/office/drawing/2014/main" xmlns="" val="10021"/>
                  </a:ext>
                </a:extLst>
              </a:tr>
            </a:tbl>
          </a:graphicData>
        </a:graphic>
      </p:graphicFrame>
      <p:sp>
        <p:nvSpPr>
          <p:cNvPr id="3" name="Title 2"/>
          <p:cNvSpPr>
            <a:spLocks noGrp="1"/>
          </p:cNvSpPr>
          <p:nvPr>
            <p:ph type="title"/>
            <p:custDataLst>
              <p:tags r:id="rId2"/>
            </p:custDataLst>
          </p:nvPr>
        </p:nvSpPr>
        <p:spPr>
          <a:xfrm>
            <a:off x="253350" y="91236"/>
            <a:ext cx="8107801" cy="801470"/>
          </a:xfrm>
        </p:spPr>
        <p:txBody>
          <a:bodyPr/>
          <a:lstStyle/>
          <a:p>
            <a:r>
              <a:rPr lang="fr-CA" sz="2200" dirty="0"/>
              <a:t>Exemple d’états financiers audités </a:t>
            </a:r>
            <a:r>
              <a:rPr lang="fr-CA" sz="2200" noProof="0" dirty="0"/>
              <a:t>(</a:t>
            </a:r>
            <a:r>
              <a:rPr lang="fr-CA" sz="2200" dirty="0"/>
              <a:t>programme postérieur à 19</a:t>
            </a:r>
            <a:r>
              <a:rPr lang="fr-CA" sz="2200" noProof="0" dirty="0"/>
              <a:t>96)</a:t>
            </a:r>
          </a:p>
        </p:txBody>
      </p:sp>
      <p:sp>
        <p:nvSpPr>
          <p:cNvPr id="4" name="Slide Number Placeholder 3"/>
          <p:cNvSpPr>
            <a:spLocks noGrp="1"/>
          </p:cNvSpPr>
          <p:nvPr>
            <p:ph type="sldNum" sz="quarter" idx="4"/>
            <p:custDataLst>
              <p:tags r:id="rId3"/>
            </p:custDataLst>
          </p:nvPr>
        </p:nvSpPr>
        <p:spPr/>
        <p:txBody>
          <a:bodyPr/>
          <a:lstStyle/>
          <a:p>
            <a:fld id="{F5E4F7E7-D9B8-4E79-84B0-B1C726B6868C}" type="slidenum">
              <a:rPr lang="fr-CA" smtClean="0"/>
              <a:pPr/>
              <a:t>10</a:t>
            </a:fld>
            <a:endParaRPr lang="fr-CA" dirty="0"/>
          </a:p>
        </p:txBody>
      </p:sp>
    </p:spTree>
    <p:extLst>
      <p:ext uri="{BB962C8B-B14F-4D97-AF65-F5344CB8AC3E}">
        <p14:creationId xmlns:p14="http://schemas.microsoft.com/office/powerpoint/2010/main" val="9675817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Dépenses</a:t>
            </a:r>
            <a:endParaRPr lang="fr-CA" noProof="0" dirty="0"/>
          </a:p>
        </p:txBody>
      </p:sp>
    </p:spTree>
    <p:extLst>
      <p:ext uri="{BB962C8B-B14F-4D97-AF65-F5344CB8AC3E}">
        <p14:creationId xmlns:p14="http://schemas.microsoft.com/office/powerpoint/2010/main" val="1272061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noProof="0" dirty="0" smtClean="0"/>
              <a:t>Dépenses (frais) </a:t>
            </a:r>
            <a:endParaRPr lang="fr-CA" noProof="0" dirty="0"/>
          </a:p>
        </p:txBody>
      </p:sp>
      <p:sp>
        <p:nvSpPr>
          <p:cNvPr id="4" name="Slide Number Placeholder 3"/>
          <p:cNvSpPr>
            <a:spLocks noGrp="1"/>
          </p:cNvSpPr>
          <p:nvPr>
            <p:ph type="sldNum" sz="quarter" idx="4"/>
            <p:custDataLst>
              <p:tags r:id="rId2"/>
            </p:custDataLst>
          </p:nvPr>
        </p:nvSpPr>
        <p:spPr/>
        <p:txBody>
          <a:bodyPr/>
          <a:lstStyle/>
          <a:p>
            <a:fld id="{F5E4F7E7-D9B8-4E79-84B0-B1C726B6868C}" type="slidenum">
              <a:rPr lang="fr-CA" smtClean="0"/>
              <a:pPr/>
              <a:t>12</a:t>
            </a:fld>
            <a:endParaRPr lang="fr-CA" dirty="0"/>
          </a:p>
        </p:txBody>
      </p:sp>
      <p:graphicFrame>
        <p:nvGraphicFramePr>
          <p:cNvPr id="27" name="Content Placeholder 26"/>
          <p:cNvGraphicFramePr>
            <a:graphicFrameLocks noGrp="1"/>
          </p:cNvGraphicFramePr>
          <p:nvPr>
            <p:ph idx="13"/>
            <p:custDataLst>
              <p:tags r:id="rId3"/>
            </p:custDataLst>
            <p:extLst>
              <p:ext uri="{D42A27DB-BD31-4B8C-83A1-F6EECF244321}">
                <p14:modId xmlns:p14="http://schemas.microsoft.com/office/powerpoint/2010/main" val="685248057"/>
              </p:ext>
            </p:extLst>
          </p:nvPr>
        </p:nvGraphicFramePr>
        <p:xfrm>
          <a:off x="2676293" y="1277684"/>
          <a:ext cx="4003287" cy="3337560"/>
        </p:xfrm>
        <a:graphic>
          <a:graphicData uri="http://schemas.openxmlformats.org/drawingml/2006/table">
            <a:tbl>
              <a:tblPr bandRow="1">
                <a:tableStyleId>{7DF18680-E054-41AD-8BC1-D1AEF772440D}</a:tableStyleId>
              </a:tblPr>
              <a:tblGrid>
                <a:gridCol w="4003287">
                  <a:extLst>
                    <a:ext uri="{9D8B030D-6E8A-4147-A177-3AD203B41FA5}">
                      <a16:colId xmlns:a16="http://schemas.microsoft.com/office/drawing/2014/main" xmlns="" val="20000"/>
                    </a:ext>
                  </a:extLst>
                </a:gridCol>
              </a:tblGrid>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Assurance-incendie	</a:t>
                      </a:r>
                      <a:endParaRPr lang="fr-CA" noProof="0" dirty="0"/>
                    </a:p>
                  </a:txBody>
                  <a:tcPr/>
                </a:tc>
                <a:extLst>
                  <a:ext uri="{0D108BD9-81ED-4DB2-BD59-A6C34878D82A}">
                    <a16:rowId xmlns:a16="http://schemas.microsoft.com/office/drawing/2014/main" xmlns="" val="10000"/>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Réparations et entretien</a:t>
                      </a:r>
                      <a:endParaRPr lang="fr-CA" noProof="0" dirty="0"/>
                    </a:p>
                  </a:txBody>
                  <a:tcPr/>
                </a:tc>
                <a:extLst>
                  <a:ext uri="{0D108BD9-81ED-4DB2-BD59-A6C34878D82A}">
                    <a16:rowId xmlns:a16="http://schemas.microsoft.com/office/drawing/2014/main" xmlns="" val="10001"/>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Chauffage et eau chaude</a:t>
                      </a:r>
                      <a:endParaRPr lang="fr-CA" noProof="0" dirty="0"/>
                    </a:p>
                  </a:txBody>
                  <a:tcPr/>
                </a:tc>
                <a:extLst>
                  <a:ext uri="{0D108BD9-81ED-4DB2-BD59-A6C34878D82A}">
                    <a16:rowId xmlns:a16="http://schemas.microsoft.com/office/drawing/2014/main" xmlns="" val="10002"/>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Eau et égout	</a:t>
                      </a:r>
                      <a:endParaRPr lang="fr-CA" noProof="0" dirty="0"/>
                    </a:p>
                  </a:txBody>
                  <a:tcPr/>
                </a:tc>
                <a:extLst>
                  <a:ext uri="{0D108BD9-81ED-4DB2-BD59-A6C34878D82A}">
                    <a16:rowId xmlns:a16="http://schemas.microsoft.com/office/drawing/2014/main" xmlns="" val="10003"/>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Administration</a:t>
                      </a:r>
                      <a:endParaRPr lang="fr-CA" noProof="0" dirty="0"/>
                    </a:p>
                  </a:txBody>
                  <a:tcPr/>
                </a:tc>
                <a:extLst>
                  <a:ext uri="{0D108BD9-81ED-4DB2-BD59-A6C34878D82A}">
                    <a16:rowId xmlns:a16="http://schemas.microsoft.com/office/drawing/2014/main" xmlns="" val="10004"/>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b="0" i="0" u="none" strike="noStrike" kern="1200" baseline="0" noProof="0" dirty="0">
                          <a:solidFill>
                            <a:schemeClr val="dk1"/>
                          </a:solidFill>
                          <a:latin typeface="+mn-lt"/>
                          <a:ea typeface="+mn-ea"/>
                          <a:cs typeface="+mn-cs"/>
                        </a:rPr>
                        <a:t>Réserve de remplacement</a:t>
                      </a:r>
                      <a:endParaRPr lang="fr-CA" noProof="0" dirty="0"/>
                    </a:p>
                  </a:txBody>
                  <a:tcPr/>
                </a:tc>
                <a:extLst>
                  <a:ext uri="{0D108BD9-81ED-4DB2-BD59-A6C34878D82A}">
                    <a16:rowId xmlns:a16="http://schemas.microsoft.com/office/drawing/2014/main" xmlns="" val="10005"/>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b="0" i="0" u="none" strike="noStrike" kern="1200" baseline="0" noProof="0" dirty="0">
                          <a:solidFill>
                            <a:schemeClr val="dk1"/>
                          </a:solidFill>
                          <a:latin typeface="+mn-lt"/>
                          <a:ea typeface="+mn-ea"/>
                          <a:cs typeface="+mn-cs"/>
                        </a:rPr>
                        <a:t>Versements sur le prêt</a:t>
                      </a:r>
                      <a:endParaRPr lang="fr-CA" noProof="0" dirty="0"/>
                    </a:p>
                  </a:txBody>
                  <a:tcPr/>
                </a:tc>
                <a:extLst>
                  <a:ext uri="{0D108BD9-81ED-4DB2-BD59-A6C34878D82A}">
                    <a16:rowId xmlns:a16="http://schemas.microsoft.com/office/drawing/2014/main" xmlns="" val="10006"/>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Déneigement et enlèvement des ordures</a:t>
                      </a:r>
                      <a:endParaRPr lang="fr-CA" noProof="0" dirty="0"/>
                    </a:p>
                  </a:txBody>
                  <a:tcPr/>
                </a:tc>
                <a:extLst>
                  <a:ext uri="{0D108BD9-81ED-4DB2-BD59-A6C34878D82A}">
                    <a16:rowId xmlns:a16="http://schemas.microsoft.com/office/drawing/2014/main" xmlns="" val="10007"/>
                  </a:ext>
                </a:extLst>
              </a:tr>
              <a:tr h="370840">
                <a:tc>
                  <a: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fr-CA" sz="1800" noProof="0" dirty="0"/>
                        <a:t>Honoraires d’auditeur et d’avocat</a:t>
                      </a:r>
                      <a:endParaRPr lang="fr-CA" noProof="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3892605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custDataLst>
              <p:tags r:id="rId1"/>
            </p:custDataLst>
          </p:nvPr>
        </p:nvSpPr>
        <p:spPr>
          <a:xfrm>
            <a:off x="741787" y="1640148"/>
            <a:ext cx="4118971" cy="3081600"/>
          </a:xfrm>
        </p:spPr>
        <p:txBody>
          <a:bodyPr/>
          <a:lstStyle/>
          <a:p>
            <a:r>
              <a:rPr lang="fr-CA" noProof="0" dirty="0"/>
              <a:t>Programme postérieur à 1996</a:t>
            </a:r>
          </a:p>
          <a:p>
            <a:pPr lvl="1"/>
            <a:r>
              <a:rPr lang="fr-CA" dirty="0"/>
              <a:t>Une créance irrécouvrable n’est pas considérée comme étant une charge de programme admissible étant donné l’obligation pour la Première Nation de verser une </a:t>
            </a:r>
            <a:r>
              <a:rPr lang="fr-CA" dirty="0" smtClean="0"/>
              <a:t>contribution minimale</a:t>
            </a:r>
            <a:r>
              <a:rPr lang="fr-CA" noProof="0" dirty="0" smtClean="0"/>
              <a:t>.</a:t>
            </a:r>
            <a:r>
              <a:rPr lang="fr-CA" noProof="0" dirty="0"/>
              <a:t>  </a:t>
            </a:r>
          </a:p>
          <a:p>
            <a:r>
              <a:rPr lang="fr-CA" dirty="0"/>
              <a:t>Programme antérieur à 1997</a:t>
            </a:r>
            <a:endParaRPr lang="fr-CA" noProof="0" dirty="0"/>
          </a:p>
          <a:p>
            <a:pPr lvl="1"/>
            <a:r>
              <a:rPr lang="fr-CA" dirty="0"/>
              <a:t>Une créance irrécouvrable peut être constatée si elle est conforme </a:t>
            </a:r>
            <a:r>
              <a:rPr lang="fr-CA" noProof="0" dirty="0"/>
              <a:t>aux lignes directrices et critères de la SCHL</a:t>
            </a:r>
            <a:r>
              <a:rPr lang="fr-CA" noProof="0" dirty="0" smtClean="0"/>
              <a:t>.</a:t>
            </a:r>
            <a:endParaRPr lang="fr-CA" noProof="0" dirty="0"/>
          </a:p>
        </p:txBody>
      </p:sp>
      <p:sp>
        <p:nvSpPr>
          <p:cNvPr id="4" name="Title 3"/>
          <p:cNvSpPr>
            <a:spLocks noGrp="1"/>
          </p:cNvSpPr>
          <p:nvPr>
            <p:ph type="title"/>
            <p:custDataLst>
              <p:tags r:id="rId2"/>
            </p:custDataLst>
          </p:nvPr>
        </p:nvSpPr>
        <p:spPr/>
        <p:txBody>
          <a:bodyPr/>
          <a:lstStyle/>
          <a:p>
            <a:r>
              <a:rPr lang="fr-CA" dirty="0"/>
              <a:t>Créances irrécouvrables</a:t>
            </a:r>
          </a:p>
        </p:txBody>
      </p:sp>
      <p:sp>
        <p:nvSpPr>
          <p:cNvPr id="5" name="Slide Number Placeholder 4"/>
          <p:cNvSpPr>
            <a:spLocks noGrp="1"/>
          </p:cNvSpPr>
          <p:nvPr>
            <p:ph type="sldNum" sz="quarter" idx="4"/>
            <p:custDataLst>
              <p:tags r:id="rId3"/>
            </p:custDataLst>
          </p:nvPr>
        </p:nvSpPr>
        <p:spPr/>
        <p:txBody>
          <a:bodyPr/>
          <a:lstStyle/>
          <a:p>
            <a:fld id="{F5E4F7E7-D9B8-4E79-84B0-B1C726B6868C}" type="slidenum">
              <a:rPr lang="fr-CA" smtClean="0"/>
              <a:pPr/>
              <a:t>13</a:t>
            </a:fld>
            <a:endParaRPr lang="fr-CA" dirty="0"/>
          </a:p>
        </p:txBody>
      </p:sp>
      <p:sp>
        <p:nvSpPr>
          <p:cNvPr id="3" name="TextBox 2"/>
          <p:cNvSpPr txBox="1"/>
          <p:nvPr>
            <p:custDataLst>
              <p:tags r:id="rId4"/>
            </p:custDataLst>
          </p:nvPr>
        </p:nvSpPr>
        <p:spPr>
          <a:xfrm>
            <a:off x="5329989" y="1694107"/>
            <a:ext cx="3290232" cy="2800767"/>
          </a:xfrm>
          <a:prstGeom prst="rect">
            <a:avLst/>
          </a:prstGeom>
          <a:solidFill>
            <a:srgbClr val="00629B"/>
          </a:solidFill>
        </p:spPr>
        <p:txBody>
          <a:bodyPr wrap="square" rtlCol="0">
            <a:spAutoFit/>
          </a:bodyPr>
          <a:lstStyle/>
          <a:p>
            <a:r>
              <a:rPr lang="fr-CA" sz="1600" b="1" dirty="0">
                <a:solidFill>
                  <a:schemeClr val="bg1"/>
                </a:solidFill>
                <a:latin typeface="+mn-lt"/>
              </a:rPr>
              <a:t>Charges liées aux créances irrécouvrables</a:t>
            </a:r>
          </a:p>
          <a:p>
            <a:endParaRPr lang="fr-CA" sz="1600" dirty="0">
              <a:solidFill>
                <a:schemeClr val="bg1"/>
              </a:solidFill>
              <a:latin typeface="+mn-lt"/>
            </a:endParaRPr>
          </a:p>
          <a:p>
            <a:r>
              <a:rPr lang="fr-CA" sz="1600" dirty="0">
                <a:solidFill>
                  <a:schemeClr val="bg1"/>
                </a:solidFill>
                <a:latin typeface="+mn-lt"/>
              </a:rPr>
              <a:t>Les </a:t>
            </a:r>
            <a:r>
              <a:rPr lang="fr-CA" sz="1600" dirty="0" smtClean="0">
                <a:solidFill>
                  <a:schemeClr val="bg1"/>
                </a:solidFill>
                <a:latin typeface="+mn-lt"/>
              </a:rPr>
              <a:t>loyers en souffrance ne </a:t>
            </a:r>
            <a:r>
              <a:rPr lang="fr-CA" sz="1600" dirty="0">
                <a:solidFill>
                  <a:schemeClr val="bg1"/>
                </a:solidFill>
                <a:latin typeface="+mn-lt"/>
              </a:rPr>
              <a:t>doivent pas être comptabilisés comme </a:t>
            </a:r>
            <a:r>
              <a:rPr lang="fr-CA" sz="1600" dirty="0" smtClean="0">
                <a:solidFill>
                  <a:schemeClr val="bg1"/>
                </a:solidFill>
                <a:latin typeface="+mn-lt"/>
              </a:rPr>
              <a:t>des créances irrécouvrables si </a:t>
            </a:r>
            <a:r>
              <a:rPr lang="fr-CA" sz="1600" dirty="0">
                <a:solidFill>
                  <a:schemeClr val="bg1"/>
                </a:solidFill>
                <a:latin typeface="+mn-lt"/>
              </a:rPr>
              <a:t>le locataire </a:t>
            </a:r>
            <a:r>
              <a:rPr lang="fr-CA" sz="1600" dirty="0" smtClean="0">
                <a:solidFill>
                  <a:schemeClr val="bg1"/>
                </a:solidFill>
                <a:latin typeface="+mn-lt"/>
              </a:rPr>
              <a:t>occupe toujours </a:t>
            </a:r>
            <a:r>
              <a:rPr lang="fr-CA" sz="1600" dirty="0">
                <a:solidFill>
                  <a:schemeClr val="bg1"/>
                </a:solidFill>
                <a:latin typeface="+mn-lt"/>
              </a:rPr>
              <a:t>le logement. Il devrait y avoir une politique sur les </a:t>
            </a:r>
            <a:r>
              <a:rPr lang="fr-CA" sz="1600" dirty="0" smtClean="0">
                <a:solidFill>
                  <a:schemeClr val="bg1"/>
                </a:solidFill>
                <a:latin typeface="+mn-lt"/>
              </a:rPr>
              <a:t>loyers en souffrance et </a:t>
            </a:r>
            <a:r>
              <a:rPr lang="fr-CA" sz="1600" dirty="0">
                <a:solidFill>
                  <a:schemeClr val="bg1"/>
                </a:solidFill>
                <a:latin typeface="+mn-lt"/>
              </a:rPr>
              <a:t>une procédure de recouvrement des </a:t>
            </a:r>
            <a:r>
              <a:rPr lang="fr-CA" sz="1600" dirty="0" smtClean="0">
                <a:solidFill>
                  <a:schemeClr val="bg1"/>
                </a:solidFill>
                <a:latin typeface="+mn-lt"/>
              </a:rPr>
              <a:t>montants en souffrance.</a:t>
            </a:r>
            <a:endParaRPr lang="fr-CA" sz="1600" dirty="0">
              <a:latin typeface="+mn-lt"/>
            </a:endParaRPr>
          </a:p>
        </p:txBody>
      </p:sp>
    </p:spTree>
    <p:extLst>
      <p:ext uri="{BB962C8B-B14F-4D97-AF65-F5344CB8AC3E}">
        <p14:creationId xmlns:p14="http://schemas.microsoft.com/office/powerpoint/2010/main" val="41022741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a:t>Réserve de fonctionnement (programme </a:t>
            </a:r>
            <a:r>
              <a:rPr lang="fr-CA" dirty="0"/>
              <a:t>postérieur à 1996</a:t>
            </a:r>
            <a:r>
              <a:rPr lang="fr-CA" noProof="0" dirty="0"/>
              <a:t>) </a:t>
            </a:r>
          </a:p>
        </p:txBody>
      </p:sp>
    </p:spTree>
    <p:extLst>
      <p:ext uri="{BB962C8B-B14F-4D97-AF65-F5344CB8AC3E}">
        <p14:creationId xmlns:p14="http://schemas.microsoft.com/office/powerpoint/2010/main" val="304972515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34099" y="426231"/>
            <a:ext cx="7360242" cy="817456"/>
          </a:xfrm>
        </p:spPr>
        <p:txBody>
          <a:bodyPr/>
          <a:lstStyle/>
          <a:p>
            <a:r>
              <a:rPr lang="fr-CA" noProof="0" dirty="0"/>
              <a:t>Réserve de remplacement – Programme postérieur à 1996</a:t>
            </a:r>
            <a:br>
              <a:rPr lang="fr-CA" noProof="0" dirty="0"/>
            </a:br>
            <a:endParaRPr lang="fr-CA" noProof="0" dirty="0"/>
          </a:p>
        </p:txBody>
      </p:sp>
      <p:sp>
        <p:nvSpPr>
          <p:cNvPr id="3" name="Slide Number Placeholder 2"/>
          <p:cNvSpPr>
            <a:spLocks noGrp="1"/>
          </p:cNvSpPr>
          <p:nvPr>
            <p:ph type="sldNum" sz="quarter" idx="4"/>
            <p:custDataLst>
              <p:tags r:id="rId2"/>
            </p:custDataLst>
          </p:nvPr>
        </p:nvSpPr>
        <p:spPr/>
        <p:txBody>
          <a:bodyPr/>
          <a:lstStyle/>
          <a:p>
            <a:fld id="{F5E4F7E7-D9B8-4E79-84B0-B1C726B6868C}" type="slidenum">
              <a:rPr lang="fr-CA" smtClean="0"/>
              <a:pPr/>
              <a:t>15</a:t>
            </a:fld>
            <a:endParaRPr lang="fr-CA" dirty="0"/>
          </a:p>
        </p:txBody>
      </p:sp>
      <p:sp>
        <p:nvSpPr>
          <p:cNvPr id="4" name="Content Placeholder 3"/>
          <p:cNvSpPr>
            <a:spLocks noGrp="1"/>
          </p:cNvSpPr>
          <p:nvPr>
            <p:ph idx="14"/>
            <p:custDataLst>
              <p:tags r:id="rId3"/>
            </p:custDataLst>
          </p:nvPr>
        </p:nvSpPr>
        <p:spPr>
          <a:xfrm>
            <a:off x="699309" y="1533644"/>
            <a:ext cx="7265596" cy="3081600"/>
          </a:xfrm>
        </p:spPr>
        <p:txBody>
          <a:bodyPr/>
          <a:lstStyle/>
          <a:p>
            <a:pPr>
              <a:spcBef>
                <a:spcPts val="1200"/>
              </a:spcBef>
              <a:spcAft>
                <a:spcPts val="600"/>
              </a:spcAft>
            </a:pPr>
            <a:r>
              <a:rPr lang="fr-CA" sz="1600" dirty="0"/>
              <a:t>Le programme est conçu pour </a:t>
            </a:r>
            <a:r>
              <a:rPr lang="fr-CA" sz="1600" dirty="0" smtClean="0"/>
              <a:t>générer, pendant les premières années, des </a:t>
            </a:r>
            <a:r>
              <a:rPr lang="fr-CA" sz="1600" dirty="0"/>
              <a:t>surplus </a:t>
            </a:r>
            <a:r>
              <a:rPr lang="fr-CA" sz="1600" dirty="0" smtClean="0"/>
              <a:t>qui </a:t>
            </a:r>
            <a:r>
              <a:rPr lang="fr-CA" sz="1600" dirty="0"/>
              <a:t>seront affectés à une réserve de fonctionnement</a:t>
            </a:r>
            <a:r>
              <a:rPr lang="fr-CA" sz="1600" noProof="0" dirty="0" smtClean="0"/>
              <a:t>. </a:t>
            </a:r>
            <a:endParaRPr lang="fr-CA" sz="1600" noProof="0" dirty="0"/>
          </a:p>
          <a:p>
            <a:pPr>
              <a:spcBef>
                <a:spcPts val="1200"/>
              </a:spcBef>
              <a:spcAft>
                <a:spcPts val="600"/>
              </a:spcAft>
            </a:pPr>
            <a:r>
              <a:rPr lang="fr-CA" sz="1600" noProof="0" dirty="0"/>
              <a:t>Ces surplus pourront compenser les </a:t>
            </a:r>
            <a:r>
              <a:rPr lang="fr-CA" sz="1600" noProof="0" dirty="0" smtClean="0"/>
              <a:t>charges </a:t>
            </a:r>
            <a:r>
              <a:rPr lang="fr-CA" sz="1600" noProof="0" dirty="0"/>
              <a:t>de fonctionnement qui devraient </a:t>
            </a:r>
            <a:r>
              <a:rPr lang="fr-CA" sz="1600" noProof="0" dirty="0" smtClean="0"/>
              <a:t>augmenter à </a:t>
            </a:r>
            <a:r>
              <a:rPr lang="fr-CA" sz="1600" noProof="0" dirty="0"/>
              <a:t>mesure que l’ensemble d’habitation vieillit</a:t>
            </a:r>
            <a:r>
              <a:rPr lang="fr-CA" sz="1600" noProof="0" dirty="0" smtClean="0"/>
              <a:t>. </a:t>
            </a:r>
            <a:endParaRPr lang="fr-CA" sz="1600" noProof="0" dirty="0"/>
          </a:p>
          <a:p>
            <a:pPr>
              <a:spcBef>
                <a:spcPts val="1200"/>
              </a:spcBef>
              <a:spcAft>
                <a:spcPts val="600"/>
              </a:spcAft>
            </a:pPr>
            <a:r>
              <a:rPr lang="fr-CA" sz="1600" noProof="0" dirty="0"/>
              <a:t>Le surplus est investi dans un compte distinct portant intérêt et est considéré comme un compte </a:t>
            </a:r>
            <a:r>
              <a:rPr lang="fr-CA" sz="1600" noProof="0" dirty="0" smtClean="0"/>
              <a:t>affecté.</a:t>
            </a:r>
            <a:endParaRPr lang="fr-CA" sz="1600" noProof="0" dirty="0"/>
          </a:p>
          <a:p>
            <a:pPr>
              <a:spcBef>
                <a:spcPts val="1200"/>
              </a:spcBef>
              <a:spcAft>
                <a:spcPts val="600"/>
              </a:spcAft>
            </a:pPr>
            <a:r>
              <a:rPr lang="fr-CA" sz="1600" dirty="0"/>
              <a:t>Cette réserve est destinée au programme de logement et ne doit pas être retournée à la SCHL</a:t>
            </a:r>
            <a:r>
              <a:rPr lang="fr-CA" sz="1600" dirty="0" smtClean="0"/>
              <a:t>.</a:t>
            </a:r>
            <a:endParaRPr lang="fr-CA" sz="1600" noProof="0" dirty="0"/>
          </a:p>
          <a:p>
            <a:pPr>
              <a:spcBef>
                <a:spcPts val="1200"/>
              </a:spcBef>
              <a:spcAft>
                <a:spcPts val="600"/>
              </a:spcAft>
            </a:pPr>
            <a:endParaRPr lang="fr-CA" noProof="0" dirty="0"/>
          </a:p>
          <a:p>
            <a:endParaRPr lang="fr-CA" noProof="0" dirty="0"/>
          </a:p>
        </p:txBody>
      </p:sp>
    </p:spTree>
    <p:extLst>
      <p:ext uri="{BB962C8B-B14F-4D97-AF65-F5344CB8AC3E}">
        <p14:creationId xmlns:p14="http://schemas.microsoft.com/office/powerpoint/2010/main" val="41868524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custDataLst>
              <p:tags r:id="rId1"/>
            </p:custDataLst>
          </p:nvPr>
        </p:nvSpPr>
        <p:spPr>
          <a:xfrm>
            <a:off x="462697" y="1534612"/>
            <a:ext cx="7705120" cy="3080632"/>
          </a:xfrm>
        </p:spPr>
        <p:txBody>
          <a:bodyPr/>
          <a:lstStyle/>
          <a:p>
            <a:r>
              <a:rPr lang="fr-CA" sz="1600" dirty="0"/>
              <a:t>Il n’y a pas de fonds pour compenser les </a:t>
            </a:r>
            <a:r>
              <a:rPr lang="fr-CA" sz="1600" dirty="0" smtClean="0"/>
              <a:t>charges </a:t>
            </a:r>
            <a:r>
              <a:rPr lang="fr-CA" sz="1600" dirty="0"/>
              <a:t>de fonctionnement qui devraient être plus </a:t>
            </a:r>
            <a:r>
              <a:rPr lang="fr-CA" sz="1600" dirty="0" smtClean="0"/>
              <a:t>élevées </a:t>
            </a:r>
            <a:r>
              <a:rPr lang="fr-CA" sz="1600" dirty="0"/>
              <a:t>à mesure que l’ensemble d’habitation vieillit</a:t>
            </a:r>
            <a:r>
              <a:rPr lang="fr-CA" sz="1600" noProof="0" dirty="0"/>
              <a:t>. </a:t>
            </a:r>
          </a:p>
          <a:p>
            <a:endParaRPr lang="fr-CA" sz="1600" noProof="0" dirty="0"/>
          </a:p>
          <a:p>
            <a:r>
              <a:rPr lang="fr-CA" sz="1600" noProof="0" dirty="0">
                <a:solidFill>
                  <a:srgbClr val="FF0000"/>
                </a:solidFill>
              </a:rPr>
              <a:t>Si les réserves ne sont pas </a:t>
            </a:r>
            <a:r>
              <a:rPr lang="fr-CA" sz="1600" noProof="0" dirty="0" smtClean="0">
                <a:solidFill>
                  <a:srgbClr val="FF0000"/>
                </a:solidFill>
              </a:rPr>
              <a:t>établies </a:t>
            </a:r>
            <a:r>
              <a:rPr lang="fr-CA" sz="1600" noProof="0" dirty="0" smtClean="0"/>
              <a:t>au </a:t>
            </a:r>
            <a:r>
              <a:rPr lang="fr-CA" sz="1600" noProof="0" dirty="0"/>
              <a:t>cours des premières </a:t>
            </a:r>
            <a:r>
              <a:rPr lang="fr-CA" sz="1600" noProof="0" dirty="0" smtClean="0"/>
              <a:t>années et </a:t>
            </a:r>
            <a:r>
              <a:rPr lang="fr-CA" sz="1600" noProof="0" dirty="0"/>
              <a:t>si les </a:t>
            </a:r>
            <a:r>
              <a:rPr lang="fr-CA" sz="1600" noProof="0" dirty="0" smtClean="0"/>
              <a:t>revenus  </a:t>
            </a:r>
            <a:r>
              <a:rPr lang="fr-CA" sz="1600" noProof="0" dirty="0"/>
              <a:t>n’augmentent pas à un rythme stable, la communauté n’aura pas la capacité d’assurer l’entretien des </a:t>
            </a:r>
            <a:r>
              <a:rPr lang="fr-CA" sz="1600" noProof="0" dirty="0" smtClean="0"/>
              <a:t>logements à </a:t>
            </a:r>
            <a:r>
              <a:rPr lang="fr-CA" sz="1600" noProof="0" dirty="0"/>
              <a:t>mesure que les </a:t>
            </a:r>
            <a:r>
              <a:rPr lang="fr-CA" sz="1600" noProof="0" dirty="0" smtClean="0"/>
              <a:t>charges </a:t>
            </a:r>
            <a:r>
              <a:rPr lang="fr-CA" sz="1600" noProof="0" dirty="0"/>
              <a:t>augmentent. </a:t>
            </a:r>
          </a:p>
          <a:p>
            <a:endParaRPr lang="fr-CA" sz="1600" dirty="0"/>
          </a:p>
          <a:p>
            <a:r>
              <a:rPr lang="fr-CA" sz="1600" dirty="0"/>
              <a:t>Cette situation met en péril la viabilité future de l’ensemble d’habitation et </a:t>
            </a:r>
            <a:r>
              <a:rPr lang="fr-CA" sz="1600" dirty="0" smtClean="0"/>
              <a:t>la capacité d’assurer </a:t>
            </a:r>
            <a:r>
              <a:rPr lang="fr-CA" sz="1600" dirty="0"/>
              <a:t>un niveau minimal de sécurité et de salubrité.</a:t>
            </a:r>
          </a:p>
          <a:p>
            <a:endParaRPr lang="fr-CA" noProof="0" dirty="0"/>
          </a:p>
          <a:p>
            <a:endParaRPr lang="fr-CA" sz="1400" noProof="0" dirty="0"/>
          </a:p>
          <a:p>
            <a:endParaRPr lang="fr-CA" sz="1400" noProof="0" dirty="0"/>
          </a:p>
        </p:txBody>
      </p:sp>
      <p:sp>
        <p:nvSpPr>
          <p:cNvPr id="3" name="Title 2"/>
          <p:cNvSpPr>
            <a:spLocks noGrp="1"/>
          </p:cNvSpPr>
          <p:nvPr>
            <p:ph type="title"/>
            <p:custDataLst>
              <p:tags r:id="rId2"/>
            </p:custDataLst>
          </p:nvPr>
        </p:nvSpPr>
        <p:spPr>
          <a:xfrm>
            <a:off x="322068" y="233726"/>
            <a:ext cx="6608122" cy="817456"/>
          </a:xfrm>
        </p:spPr>
        <p:txBody>
          <a:bodyPr/>
          <a:lstStyle/>
          <a:p>
            <a:r>
              <a:rPr lang="fr-CA" noProof="0" dirty="0"/>
              <a:t>Conséquences </a:t>
            </a:r>
            <a:r>
              <a:rPr lang="fr-CA" noProof="0" dirty="0" smtClean="0"/>
              <a:t>d’une </a:t>
            </a:r>
            <a:r>
              <a:rPr lang="fr-CA" noProof="0" dirty="0"/>
              <a:t>réserve de </a:t>
            </a:r>
            <a:r>
              <a:rPr lang="fr-CA" noProof="0" dirty="0" smtClean="0"/>
              <a:t>fonctionnement non capitalisée</a:t>
            </a:r>
            <a:endParaRPr lang="fr-CA" noProof="0" dirty="0"/>
          </a:p>
        </p:txBody>
      </p:sp>
      <p:sp>
        <p:nvSpPr>
          <p:cNvPr id="4" name="Slide Number Placeholder 3"/>
          <p:cNvSpPr>
            <a:spLocks noGrp="1"/>
          </p:cNvSpPr>
          <p:nvPr>
            <p:ph type="sldNum" sz="quarter" idx="4"/>
            <p:custDataLst>
              <p:tags r:id="rId3"/>
            </p:custDataLst>
          </p:nvPr>
        </p:nvSpPr>
        <p:spPr/>
        <p:txBody>
          <a:bodyPr/>
          <a:lstStyle/>
          <a:p>
            <a:fld id="{F5E4F7E7-D9B8-4E79-84B0-B1C726B6868C}" type="slidenum">
              <a:rPr lang="fr-CA" smtClean="0"/>
              <a:pPr/>
              <a:t>16</a:t>
            </a:fld>
            <a:endParaRPr lang="fr-CA" dirty="0"/>
          </a:p>
        </p:txBody>
      </p:sp>
    </p:spTree>
    <p:extLst>
      <p:ext uri="{BB962C8B-B14F-4D97-AF65-F5344CB8AC3E}">
        <p14:creationId xmlns:p14="http://schemas.microsoft.com/office/powerpoint/2010/main" val="38831706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3"/>
            <p:custDataLst>
              <p:tags r:id="rId1"/>
            </p:custDataLst>
            <p:extLst>
              <p:ext uri="{D42A27DB-BD31-4B8C-83A1-F6EECF244321}">
                <p14:modId xmlns:p14="http://schemas.microsoft.com/office/powerpoint/2010/main" val="3067738700"/>
              </p:ext>
            </p:extLst>
          </p:nvPr>
        </p:nvGraphicFramePr>
        <p:xfrm>
          <a:off x="791298" y="1695836"/>
          <a:ext cx="7510491" cy="3038300"/>
        </p:xfrm>
        <a:graphic>
          <a:graphicData uri="http://schemas.openxmlformats.org/drawingml/2006/table">
            <a:tbl>
              <a:tblPr firstRow="1" bandRow="1">
                <a:tableStyleId>{F5AB1C69-6EDB-4FF4-983F-18BD219EF322}</a:tableStyleId>
              </a:tblPr>
              <a:tblGrid>
                <a:gridCol w="2998649">
                  <a:extLst>
                    <a:ext uri="{9D8B030D-6E8A-4147-A177-3AD203B41FA5}">
                      <a16:colId xmlns:a16="http://schemas.microsoft.com/office/drawing/2014/main" xmlns="" val="20000"/>
                    </a:ext>
                  </a:extLst>
                </a:gridCol>
                <a:gridCol w="2009273">
                  <a:extLst>
                    <a:ext uri="{9D8B030D-6E8A-4147-A177-3AD203B41FA5}">
                      <a16:colId xmlns:a16="http://schemas.microsoft.com/office/drawing/2014/main" xmlns="" val="20001"/>
                    </a:ext>
                  </a:extLst>
                </a:gridCol>
                <a:gridCol w="2502569">
                  <a:extLst>
                    <a:ext uri="{9D8B030D-6E8A-4147-A177-3AD203B41FA5}">
                      <a16:colId xmlns:a16="http://schemas.microsoft.com/office/drawing/2014/main" xmlns="" val="20002"/>
                    </a:ext>
                  </a:extLst>
                </a:gridCol>
              </a:tblGrid>
              <a:tr h="0">
                <a:tc>
                  <a:txBody>
                    <a:bodyPr/>
                    <a:lstStyle/>
                    <a:p>
                      <a:pPr algn="ctr"/>
                      <a:r>
                        <a:rPr lang="fr-CA" sz="1600" noProof="0" dirty="0"/>
                        <a:t>Réserve de fonctionnement</a:t>
                      </a:r>
                    </a:p>
                  </a:txBody>
                  <a:tcPr marL="85554" marR="85554" marT="34290" marB="34290"/>
                </a:tc>
                <a:tc>
                  <a:txBody>
                    <a:bodyPr/>
                    <a:lstStyle/>
                    <a:p>
                      <a:pPr algn="ctr"/>
                      <a:r>
                        <a:rPr lang="fr-CA" sz="1600" noProof="0" dirty="0"/>
                        <a:t>Non </a:t>
                      </a:r>
                      <a:r>
                        <a:rPr lang="fr-CA" sz="1600" noProof="0" dirty="0" smtClean="0"/>
                        <a:t>capitalisé</a:t>
                      </a:r>
                      <a:endParaRPr lang="fr-CA" sz="1600" noProof="0" dirty="0"/>
                    </a:p>
                  </a:txBody>
                  <a:tcPr marL="85554" marR="85554" marT="34290" marB="34290"/>
                </a:tc>
                <a:tc>
                  <a:txBody>
                    <a:bodyPr/>
                    <a:lstStyle/>
                    <a:p>
                      <a:pPr algn="ctr"/>
                      <a:r>
                        <a:rPr lang="fr-CA" sz="1600" noProof="0" dirty="0" smtClean="0"/>
                        <a:t>Capitalisé</a:t>
                      </a:r>
                      <a:endParaRPr lang="fr-CA" sz="1600" noProof="0" dirty="0"/>
                    </a:p>
                  </a:txBody>
                  <a:tcPr marL="85554" marR="85554" marT="34290" marB="34290"/>
                </a:tc>
                <a:extLst>
                  <a:ext uri="{0D108BD9-81ED-4DB2-BD59-A6C34878D82A}">
                    <a16:rowId xmlns:a16="http://schemas.microsoft.com/office/drawing/2014/main" xmlns="" val="10000"/>
                  </a:ext>
                </a:extLst>
              </a:tr>
              <a:tr h="279752">
                <a:tc>
                  <a:txBody>
                    <a:bodyPr/>
                    <a:lstStyle/>
                    <a:p>
                      <a:pPr algn="l"/>
                      <a:r>
                        <a:rPr lang="fr-CA" sz="1600" noProof="0" dirty="0"/>
                        <a:t>Solde d’ouverture</a:t>
                      </a:r>
                    </a:p>
                  </a:txBody>
                  <a:tcPr marL="85554" marR="85554" marT="34290" marB="34290"/>
                </a:tc>
                <a:tc>
                  <a:txBody>
                    <a:bodyPr/>
                    <a:lstStyle/>
                    <a:p>
                      <a:pPr algn="r"/>
                      <a:r>
                        <a:rPr lang="fr-CA" sz="1600" noProof="0" dirty="0"/>
                        <a:t>15 000 $</a:t>
                      </a:r>
                    </a:p>
                  </a:txBody>
                  <a:tcPr marL="85554" marR="85554" marT="34290" marB="34290"/>
                </a:tc>
                <a:tc>
                  <a:txBody>
                    <a:bodyPr/>
                    <a:lstStyle/>
                    <a:p>
                      <a:pPr algn="r"/>
                      <a:r>
                        <a:rPr lang="fr-CA" sz="1600" noProof="0" dirty="0"/>
                        <a:t>15 000 $</a:t>
                      </a:r>
                    </a:p>
                  </a:txBody>
                  <a:tcPr marL="85554" marR="85554" marT="34290" marB="34290"/>
                </a:tc>
                <a:extLst>
                  <a:ext uri="{0D108BD9-81ED-4DB2-BD59-A6C34878D82A}">
                    <a16:rowId xmlns:a16="http://schemas.microsoft.com/office/drawing/2014/main" xmlns="" val="10001"/>
                  </a:ext>
                </a:extLst>
              </a:tr>
              <a:tr h="363680">
                <a:tc>
                  <a:txBody>
                    <a:bodyPr/>
                    <a:lstStyle/>
                    <a:p>
                      <a:pPr algn="l"/>
                      <a:r>
                        <a:rPr lang="fr-CA" sz="1600" noProof="0" dirty="0"/>
                        <a:t>Intérêts créditeurs</a:t>
                      </a:r>
                    </a:p>
                  </a:txBody>
                  <a:tcPr marL="85554" marR="85554" marT="34290" marB="34290"/>
                </a:tc>
                <a:tc>
                  <a:txBody>
                    <a:bodyPr/>
                    <a:lstStyle/>
                    <a:p>
                      <a:pPr algn="r"/>
                      <a:r>
                        <a:rPr lang="fr-CA" sz="1600" noProof="0" dirty="0"/>
                        <a:t>0 $</a:t>
                      </a:r>
                      <a:endParaRPr lang="fr-CA" sz="1600" b="1" noProof="0" dirty="0"/>
                    </a:p>
                  </a:txBody>
                  <a:tcPr marL="85554" marR="85554" marT="34290" marB="34290"/>
                </a:tc>
                <a:tc>
                  <a:txBody>
                    <a:bodyPr/>
                    <a:lstStyle/>
                    <a:p>
                      <a:pPr algn="r"/>
                      <a:r>
                        <a:rPr lang="fr-CA" sz="1600" noProof="0" dirty="0"/>
                        <a:t>500 $</a:t>
                      </a:r>
                      <a:endParaRPr lang="fr-CA" sz="1600" b="1" noProof="0" dirty="0"/>
                    </a:p>
                  </a:txBody>
                  <a:tcPr marL="85554" marR="85554" marT="34290" marB="34290"/>
                </a:tc>
                <a:extLst>
                  <a:ext uri="{0D108BD9-81ED-4DB2-BD59-A6C34878D82A}">
                    <a16:rowId xmlns:a16="http://schemas.microsoft.com/office/drawing/2014/main" xmlns="" val="10002"/>
                  </a:ext>
                </a:extLst>
              </a:tr>
              <a:tr h="279752">
                <a:tc>
                  <a:txBody>
                    <a:bodyPr/>
                    <a:lstStyle/>
                    <a:p>
                      <a:pPr algn="l"/>
                      <a:r>
                        <a:rPr lang="fr-CA" sz="1600" noProof="0" dirty="0"/>
                        <a:t>Surplus </a:t>
                      </a:r>
                      <a:r>
                        <a:rPr lang="fr-CA" sz="1600" noProof="0" dirty="0" smtClean="0"/>
                        <a:t>(</a:t>
                      </a:r>
                      <a:r>
                        <a:rPr lang="fr-CA" sz="1600" noProof="0" dirty="0"/>
                        <a:t>déficit) de l’exercice courant</a:t>
                      </a:r>
                    </a:p>
                  </a:txBody>
                  <a:tcPr marL="85554" marR="85554" marT="34290" marB="34290"/>
                </a:tc>
                <a:tc>
                  <a:txBody>
                    <a:bodyPr/>
                    <a:lstStyle/>
                    <a:p>
                      <a:pPr algn="r"/>
                      <a:r>
                        <a:rPr lang="fr-CA" sz="1600" noProof="0" dirty="0"/>
                        <a:t>1 500 $</a:t>
                      </a:r>
                    </a:p>
                  </a:txBody>
                  <a:tcPr marL="85554" marR="85554" marT="34290" marB="34290"/>
                </a:tc>
                <a:tc>
                  <a:txBody>
                    <a:bodyPr/>
                    <a:lstStyle/>
                    <a:p>
                      <a:pPr algn="r"/>
                      <a:r>
                        <a:rPr lang="fr-CA" sz="1600" noProof="0" dirty="0"/>
                        <a:t>1 500 $</a:t>
                      </a:r>
                    </a:p>
                  </a:txBody>
                  <a:tcPr marL="85554" marR="85554" marT="34290" marB="34290"/>
                </a:tc>
                <a:extLst>
                  <a:ext uri="{0D108BD9-81ED-4DB2-BD59-A6C34878D82A}">
                    <a16:rowId xmlns:a16="http://schemas.microsoft.com/office/drawing/2014/main" xmlns="" val="10003"/>
                  </a:ext>
                </a:extLst>
              </a:tr>
              <a:tr h="279752">
                <a:tc>
                  <a:txBody>
                    <a:bodyPr/>
                    <a:lstStyle/>
                    <a:p>
                      <a:pPr algn="l"/>
                      <a:r>
                        <a:rPr lang="fr-CA" sz="1600" u="sng" noProof="0" dirty="0"/>
                        <a:t>Solde de clôture</a:t>
                      </a:r>
                    </a:p>
                  </a:txBody>
                  <a:tcPr marL="85554" marR="85554" marT="34290" marB="34290"/>
                </a:tc>
                <a:tc>
                  <a:txBody>
                    <a:bodyPr/>
                    <a:lstStyle/>
                    <a:p>
                      <a:pPr algn="r"/>
                      <a:r>
                        <a:rPr lang="fr-CA" sz="1600" u="sng" noProof="0" dirty="0"/>
                        <a:t>16 500 $</a:t>
                      </a:r>
                    </a:p>
                  </a:txBody>
                  <a:tcPr marL="85554" marR="85554" marT="34290" marB="34290"/>
                </a:tc>
                <a:tc>
                  <a:txBody>
                    <a:bodyPr/>
                    <a:lstStyle/>
                    <a:p>
                      <a:pPr algn="r"/>
                      <a:r>
                        <a:rPr lang="fr-CA" sz="1600" u="sng" noProof="0" dirty="0"/>
                        <a:t>17 000 $</a:t>
                      </a:r>
                    </a:p>
                  </a:txBody>
                  <a:tcPr marL="85554" marR="85554" marT="34290" marB="34290"/>
                </a:tc>
                <a:extLst>
                  <a:ext uri="{0D108BD9-81ED-4DB2-BD59-A6C34878D82A}">
                    <a16:rowId xmlns:a16="http://schemas.microsoft.com/office/drawing/2014/main" xmlns="" val="10004"/>
                  </a:ext>
                </a:extLst>
              </a:tr>
              <a:tr h="279752">
                <a:tc>
                  <a:txBody>
                    <a:bodyPr/>
                    <a:lstStyle/>
                    <a:p>
                      <a:pPr algn="l"/>
                      <a:r>
                        <a:rPr lang="fr-CA" sz="1600" u="sng" noProof="0" dirty="0"/>
                        <a:t>Compte de banque </a:t>
                      </a:r>
                      <a:r>
                        <a:rPr lang="fr-CA" sz="1600" u="sng" noProof="0" dirty="0" smtClean="0"/>
                        <a:t>capitalisé</a:t>
                      </a:r>
                      <a:endParaRPr lang="fr-CA" sz="1600" u="sng" noProof="0" dirty="0"/>
                    </a:p>
                  </a:txBody>
                  <a:tcPr marL="85554" marR="85554" marT="34290" marB="34290"/>
                </a:tc>
                <a:tc>
                  <a:txBody>
                    <a:bodyPr/>
                    <a:lstStyle/>
                    <a:p>
                      <a:pPr algn="r"/>
                      <a:r>
                        <a:rPr lang="fr-CA" sz="1600" u="sng" noProof="0" dirty="0"/>
                        <a:t>0 $</a:t>
                      </a:r>
                    </a:p>
                  </a:txBody>
                  <a:tcPr marL="85554" marR="85554" marT="34290" marB="34290"/>
                </a:tc>
                <a:tc>
                  <a:txBody>
                    <a:bodyPr/>
                    <a:lstStyle/>
                    <a:p>
                      <a:pPr algn="r"/>
                      <a:r>
                        <a:rPr lang="fr-CA" sz="1600" u="sng" noProof="0" dirty="0"/>
                        <a:t> 17 000 $</a:t>
                      </a:r>
                    </a:p>
                  </a:txBody>
                  <a:tcPr marL="85554" marR="85554" marT="34290" marB="34290"/>
                </a:tc>
                <a:extLst>
                  <a:ext uri="{0D108BD9-81ED-4DB2-BD59-A6C34878D82A}">
                    <a16:rowId xmlns:a16="http://schemas.microsoft.com/office/drawing/2014/main" xmlns="" val="10005"/>
                  </a:ext>
                </a:extLst>
              </a:tr>
              <a:tr h="279752">
                <a:tc>
                  <a:txBody>
                    <a:bodyPr/>
                    <a:lstStyle/>
                    <a:p>
                      <a:pPr algn="l"/>
                      <a:r>
                        <a:rPr lang="fr-CA" sz="1600" noProof="0" dirty="0" smtClean="0"/>
                        <a:t>Surcapitalisation</a:t>
                      </a:r>
                      <a:r>
                        <a:rPr lang="fr-CA" sz="1600" baseline="0" noProof="0" dirty="0" smtClean="0"/>
                        <a:t> (sous-capitalisation</a:t>
                      </a:r>
                      <a:r>
                        <a:rPr lang="fr-CA" sz="1600" noProof="0" dirty="0" smtClean="0"/>
                        <a:t>) de la réserve</a:t>
                      </a:r>
                      <a:endParaRPr lang="fr-CA" sz="1600" noProof="0" dirty="0"/>
                    </a:p>
                  </a:txBody>
                  <a:tcPr marL="85554" marR="85554" marT="34290" marB="34290"/>
                </a:tc>
                <a:tc>
                  <a:txBody>
                    <a:bodyPr/>
                    <a:lstStyle/>
                    <a:p>
                      <a:pPr algn="r"/>
                      <a:r>
                        <a:rPr lang="fr-CA" sz="1600" noProof="0" dirty="0"/>
                        <a:t>(16 500 $)</a:t>
                      </a:r>
                      <a:endParaRPr lang="fr-CA" sz="1600" b="1" noProof="0" dirty="0"/>
                    </a:p>
                  </a:txBody>
                  <a:tcPr marL="85554" marR="85554" marT="34290" marB="34290"/>
                </a:tc>
                <a:tc>
                  <a:txBody>
                    <a:bodyPr/>
                    <a:lstStyle/>
                    <a:p>
                      <a:pPr algn="r"/>
                      <a:r>
                        <a:rPr lang="fr-CA" sz="1600" noProof="0" dirty="0"/>
                        <a:t>0 $</a:t>
                      </a:r>
                      <a:endParaRPr lang="fr-CA" sz="1600" b="1" noProof="0" dirty="0"/>
                    </a:p>
                  </a:txBody>
                  <a:tcPr marL="85554" marR="85554" marT="34290" marB="34290"/>
                </a:tc>
                <a:extLst>
                  <a:ext uri="{0D108BD9-81ED-4DB2-BD59-A6C34878D82A}">
                    <a16:rowId xmlns:a16="http://schemas.microsoft.com/office/drawing/2014/main" xmlns="" val="10006"/>
                  </a:ext>
                </a:extLst>
              </a:tr>
              <a:tr h="279752">
                <a:tc>
                  <a:txBody>
                    <a:bodyPr/>
                    <a:lstStyle/>
                    <a:p>
                      <a:endParaRPr lang="fr-CA" sz="1600" noProof="0" dirty="0"/>
                    </a:p>
                  </a:txBody>
                  <a:tcPr marL="85554" marR="85554" marT="34290" marB="34290"/>
                </a:tc>
                <a:tc>
                  <a:txBody>
                    <a:bodyPr/>
                    <a:lstStyle/>
                    <a:p>
                      <a:endParaRPr lang="fr-CA" sz="1600" noProof="0" dirty="0"/>
                    </a:p>
                  </a:txBody>
                  <a:tcPr marL="85554" marR="85554" marT="34290" marB="34290"/>
                </a:tc>
                <a:tc>
                  <a:txBody>
                    <a:bodyPr/>
                    <a:lstStyle/>
                    <a:p>
                      <a:endParaRPr lang="fr-CA" sz="1600" noProof="0" dirty="0"/>
                    </a:p>
                  </a:txBody>
                  <a:tcPr marL="85554" marR="85554" marT="34290" marB="34290"/>
                </a:tc>
                <a:extLst>
                  <a:ext uri="{0D108BD9-81ED-4DB2-BD59-A6C34878D82A}">
                    <a16:rowId xmlns:a16="http://schemas.microsoft.com/office/drawing/2014/main" xmlns="" val="10007"/>
                  </a:ext>
                </a:extLst>
              </a:tr>
            </a:tbl>
          </a:graphicData>
        </a:graphic>
      </p:graphicFrame>
      <p:sp>
        <p:nvSpPr>
          <p:cNvPr id="2" name="Title 1"/>
          <p:cNvSpPr>
            <a:spLocks noGrp="1"/>
          </p:cNvSpPr>
          <p:nvPr>
            <p:ph type="title"/>
            <p:custDataLst>
              <p:tags r:id="rId2"/>
            </p:custDataLst>
          </p:nvPr>
        </p:nvSpPr>
        <p:spPr/>
        <p:txBody>
          <a:bodyPr/>
          <a:lstStyle/>
          <a:p>
            <a:r>
              <a:rPr lang="fr-CA" sz="2100" dirty="0"/>
              <a:t>États financiers audités – Réserve de </a:t>
            </a:r>
            <a:r>
              <a:rPr lang="fr-CA" sz="2100" dirty="0" smtClean="0"/>
              <a:t>fonctionnement</a:t>
            </a:r>
            <a:endParaRPr lang="fr-CA" sz="2100" dirty="0"/>
          </a:p>
        </p:txBody>
      </p:sp>
    </p:spTree>
    <p:extLst>
      <p:ext uri="{BB962C8B-B14F-4D97-AF65-F5344CB8AC3E}">
        <p14:creationId xmlns:p14="http://schemas.microsoft.com/office/powerpoint/2010/main" val="11726830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a:t>Réserve de remplacement </a:t>
            </a:r>
          </a:p>
        </p:txBody>
      </p:sp>
    </p:spTree>
    <p:extLst>
      <p:ext uri="{BB962C8B-B14F-4D97-AF65-F5344CB8AC3E}">
        <p14:creationId xmlns:p14="http://schemas.microsoft.com/office/powerpoint/2010/main" val="1842227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custDataLst>
              <p:tags r:id="rId1"/>
            </p:custDataLst>
          </p:nvPr>
        </p:nvSpPr>
        <p:spPr>
          <a:xfrm>
            <a:off x="530868" y="1533644"/>
            <a:ext cx="8095774" cy="3254924"/>
          </a:xfrm>
        </p:spPr>
        <p:txBody>
          <a:bodyPr/>
          <a:lstStyle/>
          <a:p>
            <a:pPr marL="342900" indent="-342900">
              <a:buFontTx/>
              <a:buChar char="•"/>
            </a:pPr>
            <a:r>
              <a:rPr lang="fr-CA" altLang="en-US" sz="1600" noProof="0" dirty="0"/>
              <a:t>La réserve de remplacement doit être détenue et </a:t>
            </a:r>
            <a:r>
              <a:rPr lang="fr-CA" altLang="en-US" sz="1600" noProof="0" dirty="0" smtClean="0"/>
              <a:t>capitalisée </a:t>
            </a:r>
            <a:r>
              <a:rPr lang="fr-CA" altLang="en-US" sz="1600" noProof="0" dirty="0"/>
              <a:t>dans un compte distinct portant intérêt.</a:t>
            </a:r>
          </a:p>
          <a:p>
            <a:pPr marL="342900" indent="-342900">
              <a:buFontTx/>
              <a:buChar char="•"/>
            </a:pPr>
            <a:endParaRPr lang="fr-CA" altLang="en-US" sz="1600" noProof="0" dirty="0"/>
          </a:p>
          <a:p>
            <a:pPr marL="342900" indent="-342900">
              <a:buFontTx/>
              <a:buChar char="•"/>
            </a:pPr>
            <a:r>
              <a:rPr lang="fr-CA" altLang="en-US" sz="1600" noProof="0" dirty="0"/>
              <a:t>La réserve doit </a:t>
            </a:r>
            <a:r>
              <a:rPr lang="fr-CA" sz="1600" dirty="0"/>
              <a:t>servir aux fins prévues, à savoir le remplacement des éléments usés ou les réparations </a:t>
            </a:r>
            <a:r>
              <a:rPr lang="fr-CA" sz="1600" dirty="0" smtClean="0"/>
              <a:t>majeures</a:t>
            </a:r>
            <a:r>
              <a:rPr lang="fr-CA" altLang="en-US" sz="1600" noProof="0" dirty="0" smtClean="0"/>
              <a:t>.</a:t>
            </a:r>
            <a:endParaRPr lang="fr-CA" altLang="en-US" sz="1600" noProof="0" dirty="0"/>
          </a:p>
          <a:p>
            <a:pPr marL="342900" indent="-342900">
              <a:buFontTx/>
              <a:buChar char="•"/>
            </a:pPr>
            <a:endParaRPr lang="fr-CA" altLang="en-US" sz="1600" noProof="0" dirty="0"/>
          </a:p>
          <a:p>
            <a:pPr marL="342900" indent="-342900">
              <a:buFontTx/>
              <a:buChar char="•"/>
            </a:pPr>
            <a:r>
              <a:rPr lang="fr-CA" sz="1600" dirty="0" smtClean="0"/>
              <a:t>Pour le </a:t>
            </a:r>
            <a:r>
              <a:rPr lang="fr-CA" sz="1600" dirty="0"/>
              <a:t>programme postérieur à 1996, l’approbation préalable de la SCHL n’est pas requise</a:t>
            </a:r>
            <a:r>
              <a:rPr lang="fr-CA" altLang="en-US" sz="1600" noProof="0" dirty="0"/>
              <a:t>. </a:t>
            </a:r>
            <a:r>
              <a:rPr lang="fr-CA" sz="1600" dirty="0"/>
              <a:t>Dans le cadre du programme antérieur à 1997, l’utilisation de la réserve doit faire l’objet d’une approbation préalable de la SCHL. Toutefois, cette approbation préalable peut être </a:t>
            </a:r>
            <a:r>
              <a:rPr lang="fr-CA" sz="1600" dirty="0" smtClean="0"/>
              <a:t>éliminée si </a:t>
            </a:r>
            <a:r>
              <a:rPr lang="fr-CA" sz="1600" dirty="0"/>
              <a:t>une communauté établit un plan de dépenses en immobilisations</a:t>
            </a:r>
            <a:r>
              <a:rPr lang="fr-CA" sz="1600" noProof="0" dirty="0" smtClean="0"/>
              <a:t>.</a:t>
            </a:r>
            <a:endParaRPr lang="fr-CA" sz="1600" noProof="0" dirty="0"/>
          </a:p>
          <a:p>
            <a:endParaRPr lang="fr-CA" sz="1600" noProof="0" dirty="0"/>
          </a:p>
        </p:txBody>
      </p:sp>
      <p:sp>
        <p:nvSpPr>
          <p:cNvPr id="4" name="Title 3"/>
          <p:cNvSpPr>
            <a:spLocks noGrp="1"/>
          </p:cNvSpPr>
          <p:nvPr>
            <p:ph type="title"/>
            <p:custDataLst>
              <p:tags r:id="rId2"/>
            </p:custDataLst>
          </p:nvPr>
        </p:nvSpPr>
        <p:spPr/>
        <p:txBody>
          <a:bodyPr/>
          <a:lstStyle/>
          <a:p>
            <a:r>
              <a:rPr lang="fr-CA" noProof="0" dirty="0"/>
              <a:t>Réserve de remplacement </a:t>
            </a:r>
          </a:p>
        </p:txBody>
      </p:sp>
      <p:sp>
        <p:nvSpPr>
          <p:cNvPr id="5" name="Slide Number Placeholder 4"/>
          <p:cNvSpPr>
            <a:spLocks noGrp="1"/>
          </p:cNvSpPr>
          <p:nvPr>
            <p:ph type="sldNum" sz="quarter" idx="4"/>
            <p:custDataLst>
              <p:tags r:id="rId3"/>
            </p:custDataLst>
          </p:nvPr>
        </p:nvSpPr>
        <p:spPr/>
        <p:txBody>
          <a:bodyPr/>
          <a:lstStyle/>
          <a:p>
            <a:fld id="{F5E4F7E7-D9B8-4E79-84B0-B1C726B6868C}" type="slidenum">
              <a:rPr lang="fr-CA" smtClean="0"/>
              <a:pPr/>
              <a:t>19</a:t>
            </a:fld>
            <a:endParaRPr lang="fr-CA" dirty="0"/>
          </a:p>
        </p:txBody>
      </p:sp>
    </p:spTree>
    <p:extLst>
      <p:ext uri="{BB962C8B-B14F-4D97-AF65-F5344CB8AC3E}">
        <p14:creationId xmlns:p14="http://schemas.microsoft.com/office/powerpoint/2010/main" val="22998939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2067" y="113410"/>
            <a:ext cx="8256449" cy="2391192"/>
          </a:xfrm>
        </p:spPr>
        <p:txBody>
          <a:bodyPr/>
          <a:lstStyle/>
          <a:p>
            <a:r>
              <a:rPr lang="fr-CA" dirty="0"/>
              <a:t>Exigences </a:t>
            </a:r>
            <a:r>
              <a:rPr lang="fr-CA" dirty="0" smtClean="0"/>
              <a:t>de </a:t>
            </a:r>
            <a:r>
              <a:rPr lang="fr-CA" dirty="0"/>
              <a:t>rapports </a:t>
            </a:r>
            <a:r>
              <a:rPr lang="fr-CA" noProof="0" dirty="0"/>
              <a:t>:</a:t>
            </a:r>
            <a:br>
              <a:rPr lang="fr-CA" noProof="0" dirty="0"/>
            </a:br>
            <a:r>
              <a:rPr lang="fr-CA" sz="2400" noProof="0" dirty="0" smtClean="0"/>
              <a:t>Revenus, dépenses, </a:t>
            </a:r>
            <a:r>
              <a:rPr lang="fr-CA" sz="2400" noProof="0" dirty="0"/>
              <a:t>réserve de fonctionnement et réserve de remplacement</a:t>
            </a:r>
            <a:endParaRPr lang="fr-CA" noProof="0" dirty="0"/>
          </a:p>
        </p:txBody>
      </p:sp>
    </p:spTree>
    <p:extLst>
      <p:ext uri="{BB962C8B-B14F-4D97-AF65-F5344CB8AC3E}">
        <p14:creationId xmlns:p14="http://schemas.microsoft.com/office/powerpoint/2010/main" val="8806711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Conséquences d’une réserve de </a:t>
            </a:r>
            <a:r>
              <a:rPr lang="fr-CA" dirty="0" smtClean="0"/>
              <a:t>remplacement non capitalisée ou sous-capitalisée</a:t>
            </a:r>
            <a:endParaRPr lang="fr-CA" noProof="0" dirty="0"/>
          </a:p>
        </p:txBody>
      </p:sp>
      <p:sp>
        <p:nvSpPr>
          <p:cNvPr id="3" name="Slide Number Placeholder 2"/>
          <p:cNvSpPr>
            <a:spLocks noGrp="1"/>
          </p:cNvSpPr>
          <p:nvPr>
            <p:ph type="sldNum" sz="quarter" idx="4"/>
            <p:custDataLst>
              <p:tags r:id="rId2"/>
            </p:custDataLst>
          </p:nvPr>
        </p:nvSpPr>
        <p:spPr/>
        <p:txBody>
          <a:bodyPr/>
          <a:lstStyle/>
          <a:p>
            <a:fld id="{F5E4F7E7-D9B8-4E79-84B0-B1C726B6868C}" type="slidenum">
              <a:rPr lang="fr-CA" smtClean="0"/>
              <a:pPr/>
              <a:t>20</a:t>
            </a:fld>
            <a:endParaRPr lang="fr-CA" dirty="0"/>
          </a:p>
        </p:txBody>
      </p:sp>
      <p:sp>
        <p:nvSpPr>
          <p:cNvPr id="4" name="Content Placeholder 3"/>
          <p:cNvSpPr>
            <a:spLocks noGrp="1"/>
          </p:cNvSpPr>
          <p:nvPr>
            <p:ph sz="quarter" idx="15"/>
            <p:custDataLst>
              <p:tags r:id="rId3"/>
            </p:custDataLst>
          </p:nvPr>
        </p:nvSpPr>
        <p:spPr>
          <a:xfrm>
            <a:off x="951649" y="1643218"/>
            <a:ext cx="7097477" cy="2753394"/>
          </a:xfrm>
          <a:solidFill>
            <a:schemeClr val="bg1"/>
          </a:solidFill>
        </p:spPr>
        <p:txBody>
          <a:bodyPr/>
          <a:lstStyle/>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r>
              <a:rPr lang="fr-CA" sz="1600" noProof="0" dirty="0">
                <a:solidFill>
                  <a:schemeClr val="tx1">
                    <a:lumMod val="65000"/>
                    <a:lumOff val="35000"/>
                  </a:schemeClr>
                </a:solidFill>
              </a:rPr>
              <a:t>Il n’y a pas de fonds pour payer les réparations </a:t>
            </a:r>
            <a:r>
              <a:rPr lang="fr-CA" sz="1600" dirty="0">
                <a:solidFill>
                  <a:schemeClr val="tx1">
                    <a:lumMod val="65000"/>
                    <a:lumOff val="35000"/>
                  </a:schemeClr>
                </a:solidFill>
              </a:rPr>
              <a:t>majeures coûteuses </a:t>
            </a:r>
            <a:r>
              <a:rPr lang="fr-CA" sz="1600" dirty="0" smtClean="0">
                <a:solidFill>
                  <a:schemeClr val="tx1">
                    <a:lumMod val="65000"/>
                    <a:lumOff val="35000"/>
                  </a:schemeClr>
                </a:solidFill>
              </a:rPr>
              <a:t>ou </a:t>
            </a:r>
            <a:r>
              <a:rPr lang="fr-CA" sz="1600" dirty="0">
                <a:solidFill>
                  <a:schemeClr val="tx1">
                    <a:lumMod val="65000"/>
                    <a:lumOff val="35000"/>
                  </a:schemeClr>
                </a:solidFill>
              </a:rPr>
              <a:t>urgentes, ce qui pourrait engendrer des risques pour les locataires et les logements. </a:t>
            </a:r>
            <a:endParaRPr lang="fr-CA" sz="1600" noProof="0" dirty="0">
              <a:solidFill>
                <a:schemeClr val="tx1">
                  <a:lumMod val="65000"/>
                  <a:lumOff val="35000"/>
                </a:schemeClr>
              </a:solidFill>
            </a:endParaRP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endParaRPr lang="fr-CA" sz="1600" noProof="0" dirty="0">
              <a:solidFill>
                <a:schemeClr val="tx1">
                  <a:lumMod val="65000"/>
                  <a:lumOff val="35000"/>
                </a:schemeClr>
              </a:solidFill>
            </a:endParaRP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r>
              <a:rPr lang="fr-CA" sz="1600" dirty="0">
                <a:solidFill>
                  <a:schemeClr val="tx1">
                    <a:lumMod val="65000"/>
                    <a:lumOff val="35000"/>
                  </a:schemeClr>
                </a:solidFill>
              </a:rPr>
              <a:t>Il n’y a pas de fonds pour prolonger la </a:t>
            </a:r>
            <a:r>
              <a:rPr lang="fr-CA" sz="1600" dirty="0" smtClean="0">
                <a:solidFill>
                  <a:schemeClr val="tx1">
                    <a:lumMod val="65000"/>
                    <a:lumOff val="35000"/>
                  </a:schemeClr>
                </a:solidFill>
              </a:rPr>
              <a:t>durée utile </a:t>
            </a:r>
            <a:r>
              <a:rPr lang="fr-CA" sz="1600" dirty="0">
                <a:solidFill>
                  <a:schemeClr val="tx1">
                    <a:lumMod val="65000"/>
                    <a:lumOff val="35000"/>
                  </a:schemeClr>
                </a:solidFill>
              </a:rPr>
              <a:t>des </a:t>
            </a:r>
            <a:r>
              <a:rPr lang="fr-CA" sz="1600" dirty="0" smtClean="0">
                <a:solidFill>
                  <a:schemeClr val="tx1">
                    <a:lumMod val="65000"/>
                    <a:lumOff val="35000"/>
                  </a:schemeClr>
                </a:solidFill>
              </a:rPr>
              <a:t>logements</a:t>
            </a:r>
            <a:r>
              <a:rPr lang="fr-CA" sz="1600" dirty="0">
                <a:solidFill>
                  <a:schemeClr val="tx1">
                    <a:lumMod val="65000"/>
                    <a:lumOff val="35000"/>
                  </a:schemeClr>
                </a:solidFill>
              </a:rPr>
              <a:t>.</a:t>
            </a: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endParaRPr lang="fr-CA" sz="1600" dirty="0">
              <a:solidFill>
                <a:schemeClr val="tx1">
                  <a:lumMod val="65000"/>
                  <a:lumOff val="35000"/>
                </a:schemeClr>
              </a:solidFill>
            </a:endParaRP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r>
              <a:rPr lang="fr-CA" sz="1600" dirty="0">
                <a:solidFill>
                  <a:schemeClr val="tx1">
                    <a:lumMod val="65000"/>
                    <a:lumOff val="35000"/>
                  </a:schemeClr>
                </a:solidFill>
              </a:rPr>
              <a:t>Les </a:t>
            </a:r>
            <a:r>
              <a:rPr lang="fr-CA" sz="1600" dirty="0" smtClean="0">
                <a:solidFill>
                  <a:schemeClr val="tx1">
                    <a:lumMod val="65000"/>
                    <a:lumOff val="35000"/>
                  </a:schemeClr>
                </a:solidFill>
              </a:rPr>
              <a:t>logements visés par le programme </a:t>
            </a:r>
            <a:r>
              <a:rPr lang="fr-CA" sz="1600" dirty="0">
                <a:solidFill>
                  <a:schemeClr val="tx1">
                    <a:lumMod val="65000"/>
                    <a:lumOff val="35000"/>
                  </a:schemeClr>
                </a:solidFill>
              </a:rPr>
              <a:t>de l’article 95 de la SCHL ne sont pas admissibles à d’autres formes d’aide financière (comme le PAREL).</a:t>
            </a:r>
          </a:p>
          <a:p>
            <a:pPr marL="85725" lvl="2" indent="0" defTabSz="914400" fontAlgn="base">
              <a:lnSpc>
                <a:spcPct val="90000"/>
              </a:lnSpc>
              <a:spcBef>
                <a:spcPct val="0"/>
              </a:spcBef>
              <a:spcAft>
                <a:spcPts val="400"/>
              </a:spcAft>
              <a:buClr>
                <a:schemeClr val="accent5"/>
              </a:buClr>
              <a:buNone/>
              <a:defRPr/>
            </a:pPr>
            <a:r>
              <a:rPr lang="fr-CA" sz="1600" noProof="0" dirty="0" smtClean="0">
                <a:solidFill>
                  <a:schemeClr val="tx1">
                    <a:lumMod val="65000"/>
                    <a:lumOff val="35000"/>
                  </a:schemeClr>
                </a:solidFill>
              </a:rPr>
              <a:t> </a:t>
            </a:r>
            <a:endParaRPr lang="fr-CA" sz="1600" noProof="0" dirty="0">
              <a:solidFill>
                <a:schemeClr val="tx1">
                  <a:lumMod val="65000"/>
                  <a:lumOff val="35000"/>
                </a:schemeClr>
              </a:solidFill>
            </a:endParaRPr>
          </a:p>
          <a:p>
            <a:pPr marL="85725" lvl="2" indent="0" defTabSz="914400" fontAlgn="base">
              <a:lnSpc>
                <a:spcPct val="90000"/>
              </a:lnSpc>
              <a:spcBef>
                <a:spcPct val="0"/>
              </a:spcBef>
              <a:spcAft>
                <a:spcPts val="400"/>
              </a:spcAft>
              <a:buClr>
                <a:schemeClr val="accent5"/>
              </a:buClr>
              <a:buNone/>
              <a:defRPr/>
            </a:pPr>
            <a:endParaRPr lang="fr-CA" sz="1600" noProof="0" dirty="0">
              <a:solidFill>
                <a:schemeClr val="tx1">
                  <a:lumMod val="65000"/>
                  <a:lumOff val="35000"/>
                </a:schemeClr>
              </a:solidFill>
            </a:endParaRPr>
          </a:p>
          <a:p>
            <a:pPr defTabSz="914400" fontAlgn="base">
              <a:lnSpc>
                <a:spcPct val="90000"/>
              </a:lnSpc>
              <a:spcBef>
                <a:spcPct val="0"/>
              </a:spcBef>
              <a:spcAft>
                <a:spcPts val="400"/>
              </a:spcAft>
              <a:defRPr/>
            </a:pPr>
            <a:endParaRPr lang="fr-CA" sz="1600" noProof="0" dirty="0"/>
          </a:p>
          <a:p>
            <a:endParaRPr lang="fr-CA" noProof="0" dirty="0"/>
          </a:p>
        </p:txBody>
      </p:sp>
    </p:spTree>
    <p:extLst>
      <p:ext uri="{BB962C8B-B14F-4D97-AF65-F5344CB8AC3E}">
        <p14:creationId xmlns:p14="http://schemas.microsoft.com/office/powerpoint/2010/main" val="13611684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1"/>
            </p:custDataLst>
          </p:nvPr>
        </p:nvSpPr>
        <p:spPr>
          <a:xfrm>
            <a:off x="472468" y="1335076"/>
            <a:ext cx="7973700" cy="3280168"/>
          </a:xfrm>
        </p:spPr>
        <p:txBody>
          <a:bodyPr/>
          <a:lstStyle/>
          <a:p>
            <a:pPr algn="l">
              <a:spcAft>
                <a:spcPts val="1200"/>
              </a:spcAft>
            </a:pPr>
            <a:endParaRPr lang="fr-CA" sz="2000" i="0" noProof="0" dirty="0">
              <a:solidFill>
                <a:schemeClr val="tx1">
                  <a:lumMod val="65000"/>
                  <a:lumOff val="35000"/>
                </a:schemeClr>
              </a:solidFill>
            </a:endParaRPr>
          </a:p>
          <a:p>
            <a:pPr marL="342900" indent="-342900" algn="l">
              <a:lnSpc>
                <a:spcPct val="100000"/>
              </a:lnSpc>
              <a:spcAft>
                <a:spcPts val="1200"/>
              </a:spcAft>
              <a:buClr>
                <a:schemeClr val="accent5"/>
              </a:buClr>
              <a:buFont typeface="Arial" panose="020B0604020202020204" pitchFamily="34" charset="0"/>
              <a:buChar char="•"/>
            </a:pPr>
            <a:r>
              <a:rPr lang="fr-CA" sz="1600" i="0" noProof="0" dirty="0" smtClean="0">
                <a:solidFill>
                  <a:schemeClr val="tx1">
                    <a:lumMod val="65000"/>
                    <a:lumOff val="35000"/>
                  </a:schemeClr>
                </a:solidFill>
              </a:rPr>
              <a:t>Lorsqu’un accord d’exploitation arrive à échéance, </a:t>
            </a:r>
            <a:r>
              <a:rPr lang="fr-CA" sz="1600" i="0" noProof="0" dirty="0">
                <a:solidFill>
                  <a:schemeClr val="tx1">
                    <a:lumMod val="65000"/>
                    <a:lumOff val="35000"/>
                  </a:schemeClr>
                </a:solidFill>
              </a:rPr>
              <a:t>des ajustements sont nécessaires </a:t>
            </a:r>
            <a:r>
              <a:rPr lang="fr-CA" sz="1600" i="0" noProof="0" dirty="0" smtClean="0">
                <a:solidFill>
                  <a:schemeClr val="tx1">
                    <a:lumMod val="65000"/>
                    <a:lumOff val="35000"/>
                  </a:schemeClr>
                </a:solidFill>
              </a:rPr>
              <a:t>afin que la situation financière déclarée reflète le parc </a:t>
            </a:r>
            <a:r>
              <a:rPr lang="fr-CA" sz="1600" i="0" noProof="0" dirty="0">
                <a:solidFill>
                  <a:schemeClr val="tx1">
                    <a:lumMod val="65000"/>
                    <a:lumOff val="35000"/>
                  </a:schemeClr>
                </a:solidFill>
              </a:rPr>
              <a:t>de logements </a:t>
            </a:r>
            <a:r>
              <a:rPr lang="fr-CA" sz="1600" i="0" noProof="0" dirty="0" smtClean="0">
                <a:solidFill>
                  <a:schemeClr val="tx1">
                    <a:lumMod val="65000"/>
                    <a:lumOff val="35000"/>
                  </a:schemeClr>
                </a:solidFill>
              </a:rPr>
              <a:t>actuel.</a:t>
            </a:r>
            <a:endParaRPr lang="fr-CA" sz="1600" i="0" noProof="0" dirty="0">
              <a:solidFill>
                <a:schemeClr val="tx1">
                  <a:lumMod val="65000"/>
                  <a:lumOff val="35000"/>
                </a:schemeClr>
              </a:solidFill>
            </a:endParaRPr>
          </a:p>
          <a:p>
            <a:pPr marL="342900" indent="-342900" algn="l">
              <a:lnSpc>
                <a:spcPct val="100000"/>
              </a:lnSpc>
              <a:spcAft>
                <a:spcPts val="1200"/>
              </a:spcAft>
              <a:buClr>
                <a:schemeClr val="accent5"/>
              </a:buClr>
              <a:buFont typeface="Arial" panose="020B0604020202020204" pitchFamily="34" charset="0"/>
              <a:buChar char="•"/>
            </a:pPr>
            <a:endParaRPr lang="fr-CA" sz="1600" i="0" noProof="0" dirty="0">
              <a:solidFill>
                <a:schemeClr val="tx1">
                  <a:lumMod val="65000"/>
                  <a:lumOff val="35000"/>
                </a:schemeClr>
              </a:solidFill>
            </a:endParaRPr>
          </a:p>
          <a:p>
            <a:pPr marL="342900" indent="-342900" algn="l">
              <a:lnSpc>
                <a:spcPct val="100000"/>
              </a:lnSpc>
              <a:spcAft>
                <a:spcPts val="1200"/>
              </a:spcAft>
              <a:buClr>
                <a:schemeClr val="accent5"/>
              </a:buClr>
              <a:buFont typeface="Arial" panose="020B0604020202020204" pitchFamily="34" charset="0"/>
              <a:buChar char="•"/>
            </a:pPr>
            <a:r>
              <a:rPr lang="fr-CA" sz="1600" i="0" noProof="0" dirty="0">
                <a:solidFill>
                  <a:schemeClr val="tx1">
                    <a:lumMod val="65000"/>
                    <a:lumOff val="35000"/>
                  </a:schemeClr>
                </a:solidFill>
              </a:rPr>
              <a:t>La SCHL fournira des précisions sur les ajustements dans sa lettre de demande d’audit.</a:t>
            </a:r>
          </a:p>
          <a:p>
            <a:pPr>
              <a:spcAft>
                <a:spcPts val="1200"/>
              </a:spcAft>
              <a:buClr>
                <a:schemeClr val="accent5"/>
              </a:buClr>
            </a:pPr>
            <a:endParaRPr lang="fr-CA" noProof="0" dirty="0">
              <a:latin typeface="Calibri" panose="020F0502020204030204" pitchFamily="34" charset="0"/>
            </a:endParaRPr>
          </a:p>
          <a:p>
            <a:endParaRPr lang="fr-CA" noProof="0" dirty="0"/>
          </a:p>
        </p:txBody>
      </p:sp>
      <p:sp>
        <p:nvSpPr>
          <p:cNvPr id="3" name="Slide Number Placeholder 2"/>
          <p:cNvSpPr>
            <a:spLocks noGrp="1"/>
          </p:cNvSpPr>
          <p:nvPr>
            <p:ph type="sldNum" sz="quarter" idx="4"/>
            <p:custDataLst>
              <p:tags r:id="rId2"/>
            </p:custDataLst>
          </p:nvPr>
        </p:nvSpPr>
        <p:spPr/>
        <p:txBody>
          <a:bodyPr/>
          <a:lstStyle/>
          <a:p>
            <a:fld id="{F5E4F7E7-D9B8-4E79-84B0-B1C726B6868C}" type="slidenum">
              <a:rPr lang="fr-CA" smtClean="0"/>
              <a:pPr/>
              <a:t>21</a:t>
            </a:fld>
            <a:endParaRPr lang="fr-CA" dirty="0"/>
          </a:p>
        </p:txBody>
      </p:sp>
      <p:sp>
        <p:nvSpPr>
          <p:cNvPr id="4" name="Rectangle 3"/>
          <p:cNvSpPr/>
          <p:nvPr>
            <p:custDataLst>
              <p:tags r:id="rId3"/>
            </p:custDataLst>
          </p:nvPr>
        </p:nvSpPr>
        <p:spPr>
          <a:xfrm>
            <a:off x="278781" y="193687"/>
            <a:ext cx="6134051" cy="830997"/>
          </a:xfrm>
          <a:prstGeom prst="rect">
            <a:avLst/>
          </a:prstGeom>
        </p:spPr>
        <p:txBody>
          <a:bodyPr wrap="square">
            <a:spAutoFit/>
          </a:bodyPr>
          <a:lstStyle/>
          <a:p>
            <a:pPr>
              <a:spcAft>
                <a:spcPts val="1200"/>
              </a:spcAft>
            </a:pPr>
            <a:r>
              <a:rPr lang="fr-CA" dirty="0" smtClean="0">
                <a:solidFill>
                  <a:schemeClr val="bg1"/>
                </a:solidFill>
                <a:latin typeface="+mj-lt"/>
              </a:rPr>
              <a:t>Arrivée à échéance de </a:t>
            </a:r>
            <a:r>
              <a:rPr lang="fr-CA" dirty="0">
                <a:solidFill>
                  <a:schemeClr val="bg1"/>
                </a:solidFill>
                <a:latin typeface="+mj-lt"/>
              </a:rPr>
              <a:t>l’accord d’exploitation – Ajustements dans les rapports</a:t>
            </a:r>
          </a:p>
        </p:txBody>
      </p:sp>
    </p:spTree>
    <p:extLst>
      <p:ext uri="{BB962C8B-B14F-4D97-AF65-F5344CB8AC3E}">
        <p14:creationId xmlns:p14="http://schemas.microsoft.com/office/powerpoint/2010/main" val="18336176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a:t>Processus de production des rapports financiers </a:t>
            </a:r>
          </a:p>
        </p:txBody>
      </p:sp>
    </p:spTree>
    <p:extLst>
      <p:ext uri="{BB962C8B-B14F-4D97-AF65-F5344CB8AC3E}">
        <p14:creationId xmlns:p14="http://schemas.microsoft.com/office/powerpoint/2010/main" val="25508406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Dossier d’audit</a:t>
            </a:r>
            <a:endParaRPr lang="fr-CA" noProof="0" dirty="0"/>
          </a:p>
        </p:txBody>
      </p:sp>
      <p:sp>
        <p:nvSpPr>
          <p:cNvPr id="8" name="Slide Number Placeholder 5"/>
          <p:cNvSpPr>
            <a:spLocks noGrp="1"/>
          </p:cNvSpPr>
          <p:nvPr>
            <p:ph type="sldNum" sz="quarter" idx="4"/>
            <p:custDataLst>
              <p:tags r:id="rId2"/>
            </p:custDataLst>
          </p:nvPr>
        </p:nvSpPr>
        <p:spPr>
          <a:prstGeom prst="rect">
            <a:avLst/>
          </a:prstGeom>
        </p:spPr>
        <p:txBody>
          <a:bodyPr vert="horz" lIns="91440" tIns="45720" rIns="91440" bIns="45720" rtlCol="0" anchor="ctr"/>
          <a:lstStyle>
            <a:lvl1pPr algn="r">
              <a:defRPr kumimoji="1" lang="en-US" sz="1000" kern="0" spc="50" smtClean="0">
                <a:solidFill>
                  <a:schemeClr val="tx2"/>
                </a:solidFill>
                <a:latin typeface="Calibri" panose="020F0502020204030204" pitchFamily="34" charset="0"/>
                <a:ea typeface="+mn-ea"/>
                <a:cs typeface="Calibri" panose="020F0502020204030204" pitchFamily="34" charset="0"/>
              </a:defRPr>
            </a:lvl1pPr>
          </a:lstStyle>
          <a:p>
            <a:fld id="{8EF8A8B3-02A8-4595-953A-BB95FA835FAA}" type="slidenum">
              <a:rPr lang="fr-CA" smtClean="0"/>
              <a:pPr/>
              <a:t>23</a:t>
            </a:fld>
            <a:endParaRPr lang="fr-CA" dirty="0"/>
          </a:p>
        </p:txBody>
      </p:sp>
      <p:sp>
        <p:nvSpPr>
          <p:cNvPr id="7" name="Content Placeholder 6"/>
          <p:cNvSpPr>
            <a:spLocks noGrp="1"/>
          </p:cNvSpPr>
          <p:nvPr>
            <p:ph idx="14"/>
            <p:custDataLst>
              <p:tags r:id="rId3"/>
            </p:custDataLst>
          </p:nvPr>
        </p:nvSpPr>
        <p:spPr>
          <a:xfrm>
            <a:off x="443070" y="1658358"/>
            <a:ext cx="7518259" cy="3081600"/>
          </a:xfrm>
          <a:prstGeom prst="rect">
            <a:avLst/>
          </a:prstGeom>
        </p:spPr>
        <p:txBody>
          <a:bodyPr/>
          <a:lstStyle/>
          <a:p>
            <a:pPr lvl="1">
              <a:lnSpc>
                <a:spcPct val="100000"/>
              </a:lnSpc>
              <a:spcAft>
                <a:spcPts val="1200"/>
              </a:spcAft>
            </a:pPr>
            <a:r>
              <a:rPr lang="fr-CA" noProof="0" dirty="0"/>
              <a:t>Les états financiers audités doivent être produits dans les quatre mois suivant la </a:t>
            </a:r>
            <a:r>
              <a:rPr lang="fr-CA" noProof="0" dirty="0" smtClean="0"/>
              <a:t>clôture de </a:t>
            </a:r>
            <a:r>
              <a:rPr lang="fr-CA" noProof="0" dirty="0"/>
              <a:t>l’exercice. </a:t>
            </a:r>
            <a:r>
              <a:rPr lang="fr-CA" i="1" noProof="0" dirty="0"/>
              <a:t>(Cette date correspond au 31 juillet dans la plupart des cas, soit quatre mois après le 31 mars.)</a:t>
            </a:r>
          </a:p>
          <a:p>
            <a:pPr lvl="1">
              <a:lnSpc>
                <a:spcPct val="100000"/>
              </a:lnSpc>
              <a:spcAft>
                <a:spcPct val="0"/>
              </a:spcAft>
            </a:pPr>
            <a:r>
              <a:rPr lang="fr-CA" noProof="0" dirty="0"/>
              <a:t>La SCHL envoie une trousse de demande d’audit, qui contient :</a:t>
            </a:r>
          </a:p>
          <a:p>
            <a:pPr marL="285750" lvl="1" indent="0">
              <a:lnSpc>
                <a:spcPct val="100000"/>
              </a:lnSpc>
              <a:spcAft>
                <a:spcPct val="0"/>
              </a:spcAft>
              <a:buNone/>
            </a:pPr>
            <a:endParaRPr lang="fr-CA" sz="1800" noProof="0" dirty="0"/>
          </a:p>
          <a:p>
            <a:pPr lvl="3">
              <a:lnSpc>
                <a:spcPct val="100000"/>
              </a:lnSpc>
              <a:spcAft>
                <a:spcPts val="600"/>
              </a:spcAft>
            </a:pPr>
            <a:r>
              <a:rPr lang="fr-CA" sz="1600" noProof="0" dirty="0" smtClean="0"/>
              <a:t>les </a:t>
            </a:r>
            <a:r>
              <a:rPr lang="fr-CA" sz="1600" noProof="0" dirty="0"/>
              <a:t>données financières sur votre parc de logements;</a:t>
            </a:r>
          </a:p>
          <a:p>
            <a:pPr lvl="3">
              <a:lnSpc>
                <a:spcPct val="100000"/>
              </a:lnSpc>
              <a:spcAft>
                <a:spcPts val="600"/>
              </a:spcAft>
            </a:pPr>
            <a:r>
              <a:rPr lang="fr-CA" sz="1600" noProof="0" dirty="0" smtClean="0"/>
              <a:t>des ressources ou informations pour vous aider et pour clarifier les attentes de l’audit;</a:t>
            </a:r>
            <a:endParaRPr lang="fr-CA" sz="1600" noProof="0" dirty="0"/>
          </a:p>
          <a:p>
            <a:pPr lvl="3">
              <a:lnSpc>
                <a:spcPct val="100000"/>
              </a:lnSpc>
              <a:spcAft>
                <a:spcPts val="600"/>
              </a:spcAft>
            </a:pPr>
            <a:r>
              <a:rPr lang="fr-CA" sz="1600" dirty="0"/>
              <a:t>l</a:t>
            </a:r>
            <a:r>
              <a:rPr lang="fr-CA" sz="1600" noProof="0" dirty="0" smtClean="0"/>
              <a:t>e </a:t>
            </a:r>
            <a:r>
              <a:rPr lang="fr-CA" sz="1600" i="1" noProof="0" dirty="0"/>
              <a:t>Guide pour préparer les états financiers de vos activités de logement dans une réserve.</a:t>
            </a:r>
          </a:p>
          <a:p>
            <a:pPr>
              <a:lnSpc>
                <a:spcPct val="100000"/>
              </a:lnSpc>
            </a:pPr>
            <a:endParaRPr lang="fr-CA" sz="2000" noProof="0" dirty="0">
              <a:latin typeface="Gill Sans" panose="020B0502020104020203" pitchFamily="34" charset="0"/>
            </a:endParaRPr>
          </a:p>
          <a:p>
            <a:pPr>
              <a:lnSpc>
                <a:spcPct val="100000"/>
              </a:lnSpc>
              <a:buNone/>
            </a:pPr>
            <a:endParaRPr lang="fr-CA" noProof="0" dirty="0"/>
          </a:p>
          <a:p>
            <a:pPr marL="0" indent="0">
              <a:buNone/>
            </a:pPr>
            <a:endParaRPr lang="fr-CA" noProof="0" dirty="0"/>
          </a:p>
        </p:txBody>
      </p:sp>
    </p:spTree>
    <p:extLst>
      <p:ext uri="{BB962C8B-B14F-4D97-AF65-F5344CB8AC3E}">
        <p14:creationId xmlns:p14="http://schemas.microsoft.com/office/powerpoint/2010/main" val="25575776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a:t>Ce qu’il faut inclure dans le dossier d’audit</a:t>
            </a:r>
          </a:p>
        </p:txBody>
      </p:sp>
      <p:sp>
        <p:nvSpPr>
          <p:cNvPr id="8" name="Slide Number Placeholder 5"/>
          <p:cNvSpPr>
            <a:spLocks noGrp="1"/>
          </p:cNvSpPr>
          <p:nvPr>
            <p:ph type="sldNum" sz="quarter" idx="4"/>
            <p:custDataLst>
              <p:tags r:id="rId2"/>
            </p:custDataLst>
          </p:nvPr>
        </p:nvSpPr>
        <p:spPr>
          <a:prstGeom prst="rect">
            <a:avLst/>
          </a:prstGeom>
        </p:spPr>
        <p:txBody>
          <a:bodyPr vert="horz" lIns="91440" tIns="45720" rIns="91440" bIns="45720" rtlCol="0" anchor="ctr"/>
          <a:lstStyle>
            <a:lvl1pPr algn="r">
              <a:defRPr kumimoji="1" lang="en-US" sz="1000" kern="0" spc="50" smtClean="0">
                <a:solidFill>
                  <a:schemeClr val="tx2"/>
                </a:solidFill>
                <a:latin typeface="Calibri" panose="020F0502020204030204" pitchFamily="34" charset="0"/>
                <a:ea typeface="+mn-ea"/>
                <a:cs typeface="Calibri" panose="020F0502020204030204" pitchFamily="34" charset="0"/>
              </a:defRPr>
            </a:lvl1pPr>
          </a:lstStyle>
          <a:p>
            <a:fld id="{8EF8A8B3-02A8-4595-953A-BB95FA835FAA}" type="slidenum">
              <a:rPr lang="fr-CA" smtClean="0"/>
              <a:pPr/>
              <a:t>24</a:t>
            </a:fld>
            <a:endParaRPr lang="fr-CA" dirty="0"/>
          </a:p>
        </p:txBody>
      </p:sp>
      <p:sp>
        <p:nvSpPr>
          <p:cNvPr id="7" name="Content Placeholder 6"/>
          <p:cNvSpPr>
            <a:spLocks noGrp="1"/>
          </p:cNvSpPr>
          <p:nvPr>
            <p:ph idx="14"/>
            <p:custDataLst>
              <p:tags r:id="rId3"/>
            </p:custDataLst>
          </p:nvPr>
        </p:nvSpPr>
        <p:spPr>
          <a:xfrm>
            <a:off x="278899" y="1533644"/>
            <a:ext cx="5967522" cy="3081600"/>
          </a:xfrm>
          <a:prstGeom prst="rect">
            <a:avLst/>
          </a:prstGeom>
        </p:spPr>
        <p:txBody>
          <a:bodyPr/>
          <a:lstStyle/>
          <a:p>
            <a:pPr lvl="1"/>
            <a:r>
              <a:rPr lang="fr-CA" noProof="0" dirty="0"/>
              <a:t>Le rapport de l’auditeur</a:t>
            </a:r>
          </a:p>
          <a:p>
            <a:pPr lvl="1"/>
            <a:r>
              <a:rPr lang="fr-CA" dirty="0"/>
              <a:t>L’é</a:t>
            </a:r>
            <a:r>
              <a:rPr lang="fr-CA" noProof="0" dirty="0"/>
              <a:t>tat de la situation financière </a:t>
            </a:r>
            <a:r>
              <a:rPr lang="fr-CA" i="1" noProof="0" dirty="0"/>
              <a:t>(bilan)</a:t>
            </a:r>
          </a:p>
          <a:p>
            <a:pPr lvl="1"/>
            <a:r>
              <a:rPr lang="fr-CA" dirty="0"/>
              <a:t>L’é</a:t>
            </a:r>
            <a:r>
              <a:rPr lang="fr-CA" noProof="0" dirty="0"/>
              <a:t>tat des produits et des </a:t>
            </a:r>
            <a:r>
              <a:rPr lang="fr-CA" dirty="0"/>
              <a:t>charges</a:t>
            </a:r>
            <a:r>
              <a:rPr lang="fr-CA" noProof="0" dirty="0"/>
              <a:t> </a:t>
            </a:r>
            <a:r>
              <a:rPr lang="fr-CA" i="1" noProof="0" dirty="0"/>
              <a:t>(état des résultats)</a:t>
            </a:r>
          </a:p>
          <a:p>
            <a:pPr lvl="1"/>
            <a:r>
              <a:rPr lang="fr-CA" dirty="0"/>
              <a:t>L’é</a:t>
            </a:r>
            <a:r>
              <a:rPr lang="fr-CA" noProof="0" dirty="0"/>
              <a:t>tat des flux de trésorerie</a:t>
            </a:r>
          </a:p>
          <a:p>
            <a:pPr lvl="1"/>
            <a:r>
              <a:rPr lang="fr-CA" dirty="0" smtClean="0"/>
              <a:t>L’état </a:t>
            </a:r>
            <a:r>
              <a:rPr lang="fr-CA" dirty="0"/>
              <a:t>des </a:t>
            </a:r>
            <a:r>
              <a:rPr lang="fr-CA" dirty="0" smtClean="0"/>
              <a:t>fonds de réserve </a:t>
            </a:r>
            <a:r>
              <a:rPr lang="fr-CA" i="1" dirty="0" smtClean="0"/>
              <a:t>(réserve </a:t>
            </a:r>
            <a:r>
              <a:rPr lang="fr-CA" i="1" dirty="0"/>
              <a:t>de remplacement, </a:t>
            </a:r>
            <a:r>
              <a:rPr lang="fr-CA" i="1" dirty="0" smtClean="0"/>
              <a:t>réserve de subventions </a:t>
            </a:r>
            <a:r>
              <a:rPr lang="fr-CA" i="1" dirty="0"/>
              <a:t>excédentaires [programme antérieur à 1997] et réserve de fonctionnement [programme postérieur à 1996]</a:t>
            </a:r>
            <a:r>
              <a:rPr lang="fr-CA" i="1" noProof="0" dirty="0"/>
              <a:t>)</a:t>
            </a:r>
          </a:p>
          <a:p>
            <a:pPr lvl="1"/>
            <a:r>
              <a:rPr lang="fr-CA" noProof="0" dirty="0"/>
              <a:t>Les notes afférentes aux états financiers</a:t>
            </a:r>
          </a:p>
          <a:p>
            <a:pPr lvl="1"/>
            <a:r>
              <a:rPr lang="fr-CA" noProof="0" dirty="0"/>
              <a:t>Le rapport de l’auditeur sur la conformité à l’accord</a:t>
            </a:r>
          </a:p>
          <a:p>
            <a:pPr marL="0" indent="0">
              <a:buNone/>
            </a:pPr>
            <a:endParaRPr lang="fr-CA" noProof="0" dirty="0"/>
          </a:p>
        </p:txBody>
      </p:sp>
      <p:pic>
        <p:nvPicPr>
          <p:cNvPr id="3" name="Picture 2"/>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6246421" y="1983179"/>
            <a:ext cx="2649453" cy="1767165"/>
          </a:xfrm>
          <a:prstGeom prst="rect">
            <a:avLst/>
          </a:prstGeom>
        </p:spPr>
      </p:pic>
    </p:spTree>
    <p:extLst>
      <p:ext uri="{BB962C8B-B14F-4D97-AF65-F5344CB8AC3E}">
        <p14:creationId xmlns:p14="http://schemas.microsoft.com/office/powerpoint/2010/main" val="22960561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custDataLst>
              <p:tags r:id="rId1"/>
            </p:custDataLst>
          </p:nvPr>
        </p:nvSpPr>
        <p:spPr/>
        <p:txBody>
          <a:bodyPr/>
          <a:lstStyle/>
          <a:p>
            <a:r>
              <a:rPr lang="fr-CA" sz="2000" noProof="0" dirty="0"/>
              <a:t>. </a:t>
            </a:r>
          </a:p>
          <a:p>
            <a:endParaRPr lang="fr-CA" sz="2000" noProof="0" dirty="0"/>
          </a:p>
          <a:p>
            <a:endParaRPr lang="fr-CA" sz="2000" noProof="0" dirty="0"/>
          </a:p>
          <a:p>
            <a:endParaRPr lang="fr-CA" sz="2000" noProof="0" dirty="0"/>
          </a:p>
        </p:txBody>
      </p:sp>
      <p:sp>
        <p:nvSpPr>
          <p:cNvPr id="3" name="Slide Number Placeholder 2"/>
          <p:cNvSpPr>
            <a:spLocks noGrp="1"/>
          </p:cNvSpPr>
          <p:nvPr>
            <p:ph type="sldNum" sz="quarter" idx="4"/>
            <p:custDataLst>
              <p:tags r:id="rId2"/>
            </p:custDataLst>
          </p:nvPr>
        </p:nvSpPr>
        <p:spPr/>
        <p:txBody>
          <a:bodyPr/>
          <a:lstStyle/>
          <a:p>
            <a:fld id="{F5E4F7E7-D9B8-4E79-84B0-B1C726B6868C}" type="slidenum">
              <a:rPr lang="fr-CA" smtClean="0"/>
              <a:pPr/>
              <a:t>25</a:t>
            </a:fld>
            <a:endParaRPr lang="fr-CA" dirty="0"/>
          </a:p>
        </p:txBody>
      </p:sp>
      <p:sp>
        <p:nvSpPr>
          <p:cNvPr id="4" name="TextBox 3"/>
          <p:cNvSpPr txBox="1"/>
          <p:nvPr>
            <p:custDataLst>
              <p:tags r:id="rId3"/>
            </p:custDataLst>
          </p:nvPr>
        </p:nvSpPr>
        <p:spPr>
          <a:xfrm>
            <a:off x="627018" y="404949"/>
            <a:ext cx="3579223" cy="461665"/>
          </a:xfrm>
          <a:prstGeom prst="rect">
            <a:avLst/>
          </a:prstGeom>
          <a:noFill/>
        </p:spPr>
        <p:txBody>
          <a:bodyPr wrap="square" rtlCol="0">
            <a:spAutoFit/>
          </a:bodyPr>
          <a:lstStyle/>
          <a:p>
            <a:r>
              <a:rPr lang="fr-CA" dirty="0" smtClean="0">
                <a:solidFill>
                  <a:schemeClr val="bg1"/>
                </a:solidFill>
                <a:latin typeface="+mj-lt"/>
              </a:rPr>
              <a:t>Merci</a:t>
            </a:r>
            <a:endParaRPr lang="fr-CA" dirty="0">
              <a:solidFill>
                <a:schemeClr val="bg1"/>
              </a:solidFill>
              <a:latin typeface="+mj-lt"/>
            </a:endParaRPr>
          </a:p>
        </p:txBody>
      </p:sp>
      <p:pic>
        <p:nvPicPr>
          <p:cNvPr id="5" name="Picture 4"/>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02142" y="1982597"/>
            <a:ext cx="2419350" cy="1676400"/>
          </a:xfrm>
          <a:prstGeom prst="rect">
            <a:avLst/>
          </a:prstGeom>
        </p:spPr>
      </p:pic>
      <p:sp>
        <p:nvSpPr>
          <p:cNvPr id="6" name="TextBox 5"/>
          <p:cNvSpPr txBox="1"/>
          <p:nvPr>
            <p:custDataLst>
              <p:tags r:id="rId5"/>
            </p:custDataLst>
          </p:nvPr>
        </p:nvSpPr>
        <p:spPr>
          <a:xfrm>
            <a:off x="4010297" y="2377440"/>
            <a:ext cx="3136461" cy="1323439"/>
          </a:xfrm>
          <a:prstGeom prst="rect">
            <a:avLst/>
          </a:prstGeom>
          <a:noFill/>
        </p:spPr>
        <p:txBody>
          <a:bodyPr wrap="square" rtlCol="0">
            <a:spAutoFit/>
          </a:bodyPr>
          <a:lstStyle/>
          <a:p>
            <a:r>
              <a:rPr lang="fr-CA" sz="2000" i="1" dirty="0" smtClean="0">
                <a:solidFill>
                  <a:srgbClr val="00629B"/>
                </a:solidFill>
                <a:latin typeface="Gill Sans" panose="020B0502020104020203"/>
              </a:rPr>
              <a:t>Inscrire ici les coordonnées des personnes-ressources de la SCHL, etc.</a:t>
            </a:r>
            <a:endParaRPr lang="fr-CA" sz="2000" i="1" dirty="0">
              <a:solidFill>
                <a:srgbClr val="00629B"/>
              </a:solidFill>
              <a:latin typeface="Gill Sans" panose="020B0502020104020203"/>
            </a:endParaRPr>
          </a:p>
        </p:txBody>
      </p:sp>
    </p:spTree>
    <p:extLst>
      <p:ext uri="{BB962C8B-B14F-4D97-AF65-F5344CB8AC3E}">
        <p14:creationId xmlns:p14="http://schemas.microsoft.com/office/powerpoint/2010/main" val="3366544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smtClean="0"/>
              <a:t>Revenus</a:t>
            </a:r>
            <a:endParaRPr lang="fr-CA" noProof="0" dirty="0"/>
          </a:p>
        </p:txBody>
      </p:sp>
    </p:spTree>
    <p:extLst>
      <p:ext uri="{BB962C8B-B14F-4D97-AF65-F5344CB8AC3E}">
        <p14:creationId xmlns:p14="http://schemas.microsoft.com/office/powerpoint/2010/main" val="19335974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custDataLst>
              <p:tags r:id="rId1"/>
            </p:custDataLst>
          </p:nvPr>
        </p:nvSpPr>
        <p:spPr>
          <a:xfrm>
            <a:off x="543368" y="1409048"/>
            <a:ext cx="5992945" cy="3081600"/>
          </a:xfrm>
        </p:spPr>
        <p:txBody>
          <a:bodyPr/>
          <a:lstStyle/>
          <a:p>
            <a:pPr marL="0" indent="0">
              <a:buNone/>
            </a:pPr>
            <a:endParaRPr lang="fr-CA" noProof="0" dirty="0"/>
          </a:p>
          <a:p>
            <a:r>
              <a:rPr lang="fr-CA" sz="1600" noProof="0" dirty="0"/>
              <a:t>Les Premières Nations doivent maintenir un seuil d’équilibre (loyer + contribution de la bande + aide financière = </a:t>
            </a:r>
            <a:r>
              <a:rPr lang="fr-CA" sz="1600" noProof="0" dirty="0" smtClean="0"/>
              <a:t>charges).</a:t>
            </a:r>
            <a:endParaRPr lang="fr-CA" sz="1600" noProof="0" dirty="0"/>
          </a:p>
          <a:p>
            <a:endParaRPr lang="fr-CA" sz="1600" dirty="0"/>
          </a:p>
          <a:p>
            <a:r>
              <a:rPr lang="fr-CA" sz="1600" dirty="0"/>
              <a:t>Si les logements sont à loyer proportionné au revenu (LPR), l’auditeur doit confirmer que le processus a été respecté.</a:t>
            </a:r>
          </a:p>
          <a:p>
            <a:endParaRPr lang="fr-CA" sz="1600" dirty="0"/>
          </a:p>
          <a:p>
            <a:r>
              <a:rPr lang="fr-CA" sz="1600" noProof="0" dirty="0"/>
              <a:t>Les hausses de loyer doivent être appliquées.</a:t>
            </a:r>
          </a:p>
          <a:p>
            <a:endParaRPr lang="fr-CA" noProof="0" dirty="0"/>
          </a:p>
        </p:txBody>
      </p:sp>
      <p:sp>
        <p:nvSpPr>
          <p:cNvPr id="4" name="Title 3"/>
          <p:cNvSpPr>
            <a:spLocks noGrp="1"/>
          </p:cNvSpPr>
          <p:nvPr>
            <p:ph type="title"/>
            <p:custDataLst>
              <p:tags r:id="rId2"/>
            </p:custDataLst>
          </p:nvPr>
        </p:nvSpPr>
        <p:spPr/>
        <p:txBody>
          <a:bodyPr/>
          <a:lstStyle/>
          <a:p>
            <a:r>
              <a:rPr lang="fr-CA" dirty="0" smtClean="0"/>
              <a:t>Revenus</a:t>
            </a:r>
            <a:r>
              <a:rPr lang="fr-CA" noProof="0" dirty="0" smtClean="0"/>
              <a:t>– </a:t>
            </a:r>
            <a:r>
              <a:rPr lang="fr-CA" dirty="0" smtClean="0"/>
              <a:t>Exigences du Programme antérieur </a:t>
            </a:r>
            <a:r>
              <a:rPr lang="fr-CA" dirty="0"/>
              <a:t>à </a:t>
            </a:r>
            <a:r>
              <a:rPr lang="fr-CA" dirty="0" smtClean="0"/>
              <a:t>1997 </a:t>
            </a:r>
            <a:endParaRPr lang="fr-CA" noProof="0" dirty="0"/>
          </a:p>
        </p:txBody>
      </p:sp>
      <p:sp>
        <p:nvSpPr>
          <p:cNvPr id="5" name="Slide Number Placeholder 4"/>
          <p:cNvSpPr>
            <a:spLocks noGrp="1"/>
          </p:cNvSpPr>
          <p:nvPr>
            <p:ph type="sldNum" sz="quarter" idx="4"/>
            <p:custDataLst>
              <p:tags r:id="rId3"/>
            </p:custDataLst>
          </p:nvPr>
        </p:nvSpPr>
        <p:spPr/>
        <p:txBody>
          <a:bodyPr/>
          <a:lstStyle/>
          <a:p>
            <a:fld id="{F5E4F7E7-D9B8-4E79-84B0-B1C726B6868C}" type="slidenum">
              <a:rPr lang="fr-CA" smtClean="0"/>
              <a:pPr/>
              <a:t>4</a:t>
            </a:fld>
            <a:endParaRPr lang="fr-CA" dirty="0"/>
          </a:p>
        </p:txBody>
      </p:sp>
      <p:pic>
        <p:nvPicPr>
          <p:cNvPr id="6" name="Content Placeholder 6" descr="067CMHC63Rama.jpg"/>
          <p:cNvPicPr>
            <a:picLocks noGrp="1" noChangeAspect="1"/>
          </p:cNvPicPr>
          <p:nvPr>
            <p:ph sz="half" idx="4294967295"/>
            <p:custDataLst>
              <p:tags r:id="rId4"/>
            </p:custDataLst>
          </p:nvPr>
        </p:nvPicPr>
        <p:blipFill>
          <a:blip r:embed="rId7"/>
          <a:srcRect t="5890" b="8575"/>
          <a:stretch>
            <a:fillRect/>
          </a:stretch>
        </p:blipFill>
        <p:spPr>
          <a:xfrm>
            <a:off x="6536314" y="1699064"/>
            <a:ext cx="1949116" cy="2501567"/>
          </a:xfrm>
          <a:prstGeom prst="rect">
            <a:avLst/>
          </a:prstGeom>
        </p:spPr>
      </p:pic>
    </p:spTree>
    <p:extLst>
      <p:ext uri="{BB962C8B-B14F-4D97-AF65-F5344CB8AC3E}">
        <p14:creationId xmlns:p14="http://schemas.microsoft.com/office/powerpoint/2010/main" val="31025037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custDataLst>
              <p:tags r:id="rId1"/>
            </p:custDataLst>
          </p:nvPr>
        </p:nvSpPr>
        <p:spPr>
          <a:xfrm>
            <a:off x="524107" y="1660358"/>
            <a:ext cx="3975703" cy="3080632"/>
          </a:xfrm>
        </p:spPr>
        <p:txBody>
          <a:bodyPr/>
          <a:lstStyle/>
          <a:p>
            <a:r>
              <a:rPr lang="fr-CA" dirty="0"/>
              <a:t>S</a:t>
            </a:r>
            <a:r>
              <a:rPr lang="fr-CA" noProof="0" dirty="0"/>
              <a:t>ources de </a:t>
            </a:r>
            <a:r>
              <a:rPr lang="fr-CA" noProof="0" dirty="0" smtClean="0"/>
              <a:t>revenus</a:t>
            </a:r>
            <a:endParaRPr lang="fr-CA" noProof="0" dirty="0"/>
          </a:p>
          <a:p>
            <a:pPr lvl="2"/>
            <a:r>
              <a:rPr lang="fr-CA" sz="1600" dirty="0"/>
              <a:t>Produits </a:t>
            </a:r>
            <a:r>
              <a:rPr lang="fr-CA" sz="1600" dirty="0" smtClean="0"/>
              <a:t>de </a:t>
            </a:r>
            <a:r>
              <a:rPr lang="fr-CA" sz="1600" dirty="0"/>
              <a:t>location	</a:t>
            </a:r>
          </a:p>
          <a:p>
            <a:pPr lvl="2"/>
            <a:r>
              <a:rPr lang="fr-CA" sz="1600" dirty="0"/>
              <a:t>Subvention en vertu de l’article 95</a:t>
            </a:r>
          </a:p>
          <a:p>
            <a:pPr lvl="2"/>
            <a:r>
              <a:rPr lang="fr-CA" sz="1600" dirty="0"/>
              <a:t>Produits d’intérêts</a:t>
            </a:r>
          </a:p>
          <a:p>
            <a:pPr lvl="2"/>
            <a:r>
              <a:rPr lang="fr-CA" sz="1600" dirty="0"/>
              <a:t>Contribution de la Première Nation</a:t>
            </a:r>
          </a:p>
          <a:p>
            <a:pPr marL="571500" lvl="2" indent="0">
              <a:buNone/>
            </a:pPr>
            <a:endParaRPr lang="fr-CA" sz="1600" noProof="0" dirty="0"/>
          </a:p>
          <a:p>
            <a:r>
              <a:rPr lang="fr-CA" noProof="0" dirty="0"/>
              <a:t>Une contribution sous forme de </a:t>
            </a:r>
            <a:r>
              <a:rPr lang="fr-CA" noProof="0" dirty="0" smtClean="0"/>
              <a:t>produits </a:t>
            </a:r>
            <a:r>
              <a:rPr lang="fr-CA" noProof="0" dirty="0"/>
              <a:t>doit être versée pour les ensembles d’habitation en déficit</a:t>
            </a:r>
            <a:r>
              <a:rPr lang="fr-CA" noProof="0" dirty="0" smtClean="0"/>
              <a:t>. </a:t>
            </a:r>
            <a:endParaRPr lang="fr-CA" noProof="0" dirty="0"/>
          </a:p>
          <a:p>
            <a:pPr marL="0" indent="0">
              <a:buNone/>
            </a:pPr>
            <a:endParaRPr lang="fr-CA" noProof="0" dirty="0"/>
          </a:p>
        </p:txBody>
      </p:sp>
      <p:sp>
        <p:nvSpPr>
          <p:cNvPr id="3" name="Title 2"/>
          <p:cNvSpPr>
            <a:spLocks noGrp="1"/>
          </p:cNvSpPr>
          <p:nvPr>
            <p:ph type="title"/>
            <p:custDataLst>
              <p:tags r:id="rId2"/>
            </p:custDataLst>
          </p:nvPr>
        </p:nvSpPr>
        <p:spPr/>
        <p:txBody>
          <a:bodyPr/>
          <a:lstStyle/>
          <a:p>
            <a:r>
              <a:rPr lang="fr-CA" noProof="0" dirty="0" smtClean="0"/>
              <a:t>Revenus– </a:t>
            </a:r>
            <a:r>
              <a:rPr lang="fr-CA" noProof="0" dirty="0"/>
              <a:t>Programme antérieur à 1997</a:t>
            </a:r>
          </a:p>
        </p:txBody>
      </p:sp>
      <p:sp>
        <p:nvSpPr>
          <p:cNvPr id="4" name="Slide Number Placeholder 3"/>
          <p:cNvSpPr>
            <a:spLocks noGrp="1"/>
          </p:cNvSpPr>
          <p:nvPr>
            <p:ph type="sldNum" sz="quarter" idx="4"/>
            <p:custDataLst>
              <p:tags r:id="rId3"/>
            </p:custDataLst>
          </p:nvPr>
        </p:nvSpPr>
        <p:spPr/>
        <p:txBody>
          <a:bodyPr/>
          <a:lstStyle/>
          <a:p>
            <a:fld id="{F5E4F7E7-D9B8-4E79-84B0-B1C726B6868C}" type="slidenum">
              <a:rPr lang="fr-CA" smtClean="0"/>
              <a:pPr/>
              <a:t>5</a:t>
            </a:fld>
            <a:endParaRPr lang="fr-CA" dirty="0"/>
          </a:p>
        </p:txBody>
      </p:sp>
      <p:sp>
        <p:nvSpPr>
          <p:cNvPr id="6" name="TextBox 5"/>
          <p:cNvSpPr txBox="1"/>
          <p:nvPr>
            <p:custDataLst>
              <p:tags r:id="rId4"/>
            </p:custDataLst>
          </p:nvPr>
        </p:nvSpPr>
        <p:spPr>
          <a:xfrm>
            <a:off x="4692315" y="1660358"/>
            <a:ext cx="3104148" cy="2308324"/>
          </a:xfrm>
          <a:prstGeom prst="rect">
            <a:avLst/>
          </a:prstGeom>
          <a:solidFill>
            <a:srgbClr val="336699"/>
          </a:solidFill>
          <a:ln w="57150">
            <a:noFill/>
          </a:ln>
        </p:spPr>
        <p:txBody>
          <a:bodyPr wrap="square" rtlCol="0">
            <a:spAutoFit/>
          </a:bodyPr>
          <a:lstStyle/>
          <a:p>
            <a:r>
              <a:rPr lang="fr-CA" sz="1600" dirty="0">
                <a:solidFill>
                  <a:schemeClr val="bg1"/>
                </a:solidFill>
                <a:latin typeface="+mn-lt"/>
              </a:rPr>
              <a:t>Lorsque les charges excèdent les produits et que les Premières Nations ne disposent pas des </a:t>
            </a:r>
            <a:r>
              <a:rPr lang="fr-CA" sz="1600" dirty="0" smtClean="0">
                <a:solidFill>
                  <a:schemeClr val="bg1"/>
                </a:solidFill>
                <a:latin typeface="+mn-lt"/>
              </a:rPr>
              <a:t>produits suffisants </a:t>
            </a:r>
            <a:r>
              <a:rPr lang="fr-CA" sz="1600" dirty="0">
                <a:solidFill>
                  <a:schemeClr val="bg1"/>
                </a:solidFill>
                <a:latin typeface="+mn-lt"/>
              </a:rPr>
              <a:t>pour couvrir les </a:t>
            </a:r>
            <a:r>
              <a:rPr lang="fr-CA" sz="1600" dirty="0" smtClean="0">
                <a:solidFill>
                  <a:schemeClr val="bg1"/>
                </a:solidFill>
                <a:latin typeface="+mn-lt"/>
              </a:rPr>
              <a:t>charges </a:t>
            </a:r>
            <a:r>
              <a:rPr lang="fr-CA" sz="1600" dirty="0">
                <a:solidFill>
                  <a:schemeClr val="bg1"/>
                </a:solidFill>
                <a:latin typeface="+mn-lt"/>
              </a:rPr>
              <a:t>ultérieures, la viabilité de l’ensemble et </a:t>
            </a:r>
            <a:r>
              <a:rPr lang="fr-CA" sz="1600" dirty="0" smtClean="0">
                <a:solidFill>
                  <a:schemeClr val="bg1"/>
                </a:solidFill>
                <a:latin typeface="+mn-lt"/>
              </a:rPr>
              <a:t>la capacité d’assurer </a:t>
            </a:r>
            <a:r>
              <a:rPr lang="fr-CA" sz="1600" dirty="0">
                <a:solidFill>
                  <a:schemeClr val="bg1"/>
                </a:solidFill>
                <a:latin typeface="+mn-lt"/>
              </a:rPr>
              <a:t>un niveau minimal de salubrité et de sécurité des logements sont </a:t>
            </a:r>
            <a:r>
              <a:rPr lang="fr-CA" sz="1600" dirty="0" smtClean="0">
                <a:solidFill>
                  <a:schemeClr val="bg1"/>
                </a:solidFill>
                <a:latin typeface="+mn-lt"/>
              </a:rPr>
              <a:t>compromises. </a:t>
            </a:r>
            <a:endParaRPr lang="fr-CA" sz="1600" dirty="0">
              <a:solidFill>
                <a:schemeClr val="bg1"/>
              </a:solidFill>
              <a:latin typeface="+mn-lt"/>
            </a:endParaRPr>
          </a:p>
        </p:txBody>
      </p:sp>
    </p:spTree>
    <p:extLst>
      <p:ext uri="{BB962C8B-B14F-4D97-AF65-F5344CB8AC3E}">
        <p14:creationId xmlns:p14="http://schemas.microsoft.com/office/powerpoint/2010/main" val="39662949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dirty="0"/>
              <a:t>Exemple </a:t>
            </a:r>
            <a:r>
              <a:rPr lang="fr-CA" dirty="0" smtClean="0"/>
              <a:t>d’états </a:t>
            </a:r>
            <a:r>
              <a:rPr lang="fr-CA" noProof="0" dirty="0" smtClean="0"/>
              <a:t>financiers </a:t>
            </a:r>
            <a:r>
              <a:rPr lang="fr-CA" noProof="0" dirty="0"/>
              <a:t>audités (programme antérieur à 1997)</a:t>
            </a:r>
          </a:p>
        </p:txBody>
      </p:sp>
      <p:sp>
        <p:nvSpPr>
          <p:cNvPr id="4" name="Slide Number Placeholder 3"/>
          <p:cNvSpPr>
            <a:spLocks noGrp="1"/>
          </p:cNvSpPr>
          <p:nvPr>
            <p:ph type="sldNum" sz="quarter" idx="4"/>
            <p:custDataLst>
              <p:tags r:id="rId2"/>
            </p:custDataLst>
          </p:nvPr>
        </p:nvSpPr>
        <p:spPr/>
        <p:txBody>
          <a:bodyPr/>
          <a:lstStyle/>
          <a:p>
            <a:fld id="{F5E4F7E7-D9B8-4E79-84B0-B1C726B6868C}" type="slidenum">
              <a:rPr lang="fr-CA" smtClean="0"/>
              <a:pPr/>
              <a:t>6</a:t>
            </a:fld>
            <a:endParaRPr lang="fr-CA" dirty="0"/>
          </a:p>
        </p:txBody>
      </p:sp>
      <p:graphicFrame>
        <p:nvGraphicFramePr>
          <p:cNvPr id="8" name="Content Placeholder 7"/>
          <p:cNvGraphicFramePr>
            <a:graphicFrameLocks noGrp="1"/>
          </p:cNvGraphicFramePr>
          <p:nvPr>
            <p:ph idx="13"/>
            <p:custDataLst>
              <p:tags r:id="rId3"/>
            </p:custDataLst>
            <p:extLst>
              <p:ext uri="{D42A27DB-BD31-4B8C-83A1-F6EECF244321}">
                <p14:modId xmlns:p14="http://schemas.microsoft.com/office/powerpoint/2010/main" val="4104529087"/>
              </p:ext>
            </p:extLst>
          </p:nvPr>
        </p:nvGraphicFramePr>
        <p:xfrm>
          <a:off x="423746" y="1051182"/>
          <a:ext cx="5352585" cy="4109847"/>
        </p:xfrm>
        <a:graphic>
          <a:graphicData uri="http://schemas.openxmlformats.org/drawingml/2006/table">
            <a:tbl>
              <a:tblPr firstRow="1" firstCol="1" bandRow="1">
                <a:tableStyleId>{74C1A8A3-306A-4EB7-A6B1-4F7E0EB9C5D6}</a:tableStyleId>
              </a:tblPr>
              <a:tblGrid>
                <a:gridCol w="2742862">
                  <a:extLst>
                    <a:ext uri="{9D8B030D-6E8A-4147-A177-3AD203B41FA5}">
                      <a16:colId xmlns:a16="http://schemas.microsoft.com/office/drawing/2014/main" xmlns="" val="20000"/>
                    </a:ext>
                  </a:extLst>
                </a:gridCol>
                <a:gridCol w="1139617">
                  <a:extLst>
                    <a:ext uri="{9D8B030D-6E8A-4147-A177-3AD203B41FA5}">
                      <a16:colId xmlns:a16="http://schemas.microsoft.com/office/drawing/2014/main" xmlns="" val="20001"/>
                    </a:ext>
                  </a:extLst>
                </a:gridCol>
                <a:gridCol w="1470106">
                  <a:extLst>
                    <a:ext uri="{9D8B030D-6E8A-4147-A177-3AD203B41FA5}">
                      <a16:colId xmlns:a16="http://schemas.microsoft.com/office/drawing/2014/main" xmlns="" val="20002"/>
                    </a:ext>
                  </a:extLst>
                </a:gridCol>
              </a:tblGrid>
              <a:tr h="133902">
                <a:tc>
                  <a:txBody>
                    <a:bodyPr/>
                    <a:lstStyle/>
                    <a:p>
                      <a:pPr>
                        <a:lnSpc>
                          <a:spcPct val="107000"/>
                        </a:lnSpc>
                        <a:spcAft>
                          <a:spcPct val="0"/>
                        </a:spcAft>
                      </a:pPr>
                      <a:r>
                        <a:rPr lang="fr-CA" sz="1200" i="1" noProof="0" dirty="0" smtClean="0">
                          <a:effectLst/>
                        </a:rPr>
                        <a:t>Revenus </a:t>
                      </a:r>
                      <a:endParaRPr lang="fr-CA" sz="1200" i="1" noProof="0" dirty="0">
                        <a:effectLst/>
                      </a:endParaRPr>
                    </a:p>
                  </a:txBody>
                  <a:tcPr marL="51191" marR="51191" marT="0" marB="0"/>
                </a:tc>
                <a:tc>
                  <a:txBody>
                    <a:bodyPr/>
                    <a:lstStyle/>
                    <a:p>
                      <a:pPr>
                        <a:lnSpc>
                          <a:spcPct val="107000"/>
                        </a:lnSpc>
                        <a:spcAft>
                          <a:spcPct val="0"/>
                        </a:spcAft>
                      </a:pPr>
                      <a:r>
                        <a:rPr lang="fr-CA" sz="1200" noProof="0" dirty="0">
                          <a:effectLst/>
                        </a:rPr>
                        <a:t>Exemple</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Version corrigée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0"/>
                  </a:ext>
                </a:extLst>
              </a:tr>
              <a:tr h="133902">
                <a:tc>
                  <a:txBody>
                    <a:bodyPr/>
                    <a:lstStyle/>
                    <a:p>
                      <a:pPr>
                        <a:lnSpc>
                          <a:spcPct val="107000"/>
                        </a:lnSpc>
                        <a:spcAft>
                          <a:spcPct val="0"/>
                        </a:spcAft>
                      </a:pPr>
                      <a:r>
                        <a:rPr lang="fr-CA" sz="1200" b="0" noProof="0" dirty="0" smtClean="0">
                          <a:effectLst/>
                        </a:rPr>
                        <a:t>Revenus de </a:t>
                      </a:r>
                      <a:r>
                        <a:rPr lang="fr-CA" sz="1200" b="0" noProof="0" dirty="0">
                          <a:effectLst/>
                        </a:rPr>
                        <a:t>location</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50 000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50 000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1"/>
                  </a:ext>
                </a:extLst>
              </a:tr>
              <a:tr h="133902">
                <a:tc>
                  <a:txBody>
                    <a:bodyPr/>
                    <a:lstStyle/>
                    <a:p>
                      <a:pPr>
                        <a:lnSpc>
                          <a:spcPct val="107000"/>
                        </a:lnSpc>
                        <a:spcAft>
                          <a:spcPct val="0"/>
                        </a:spcAft>
                      </a:pPr>
                      <a:r>
                        <a:rPr lang="fr-CA" sz="1200" b="0" noProof="0" dirty="0">
                          <a:effectLst/>
                        </a:rPr>
                        <a:t>Subvention de la SCHL</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58 000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58 200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2"/>
                  </a:ext>
                </a:extLst>
              </a:tr>
              <a:tr h="133902">
                <a:tc>
                  <a:txBody>
                    <a:bodyPr/>
                    <a:lstStyle/>
                    <a:p>
                      <a:pPr>
                        <a:lnSpc>
                          <a:spcPct val="107000"/>
                        </a:lnSpc>
                        <a:spcAft>
                          <a:spcPct val="0"/>
                        </a:spcAft>
                      </a:pPr>
                      <a:r>
                        <a:rPr lang="fr-CA" sz="1200" b="0" noProof="0" dirty="0">
                          <a:effectLst/>
                        </a:rPr>
                        <a:t>Contribution de la bande </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16 815</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3"/>
                  </a:ext>
                </a:extLst>
              </a:tr>
              <a:tr h="133902">
                <a:tc>
                  <a:txBody>
                    <a:bodyPr/>
                    <a:lstStyle/>
                    <a:p>
                      <a:pPr>
                        <a:lnSpc>
                          <a:spcPct val="107000"/>
                        </a:lnSpc>
                        <a:spcAft>
                          <a:spcPct val="0"/>
                        </a:spcAft>
                      </a:pPr>
                      <a:r>
                        <a:rPr lang="fr-CA" sz="1200" i="1" noProof="0" dirty="0" smtClean="0">
                          <a:effectLst/>
                        </a:rPr>
                        <a:t>Total des produits</a:t>
                      </a:r>
                      <a:endParaRPr lang="fr-CA" sz="1200" i="1" noProof="0" dirty="0">
                        <a:effectLst/>
                      </a:endParaRPr>
                    </a:p>
                  </a:txBody>
                  <a:tcPr marL="51191" marR="51191" marT="0" marB="0"/>
                </a:tc>
                <a:tc>
                  <a:txBody>
                    <a:bodyPr/>
                    <a:lstStyle/>
                    <a:p>
                      <a:pPr>
                        <a:lnSpc>
                          <a:spcPct val="107000"/>
                        </a:lnSpc>
                        <a:spcAft>
                          <a:spcPct val="0"/>
                        </a:spcAft>
                      </a:pPr>
                      <a:r>
                        <a:rPr lang="fr-CA" sz="1200" b="1" i="1" noProof="0" dirty="0">
                          <a:effectLst/>
                        </a:rPr>
                        <a:t>108 200</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i="1" noProof="0" dirty="0">
                          <a:effectLst/>
                        </a:rPr>
                        <a:t>125 </a:t>
                      </a:r>
                      <a:r>
                        <a:rPr lang="fr-CA" sz="1200" b="1" i="1" noProof="0" dirty="0" smtClean="0">
                          <a:effectLst/>
                        </a:rPr>
                        <a:t>015</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4"/>
                  </a:ext>
                </a:extLst>
              </a:tr>
              <a:tr h="133902">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5"/>
                  </a:ext>
                </a:extLst>
              </a:tr>
              <a:tr h="133902">
                <a:tc>
                  <a:txBody>
                    <a:bodyPr/>
                    <a:lstStyle/>
                    <a:p>
                      <a:pPr>
                        <a:lnSpc>
                          <a:spcPct val="107000"/>
                        </a:lnSpc>
                        <a:spcAft>
                          <a:spcPct val="0"/>
                        </a:spcAft>
                      </a:pPr>
                      <a:r>
                        <a:rPr lang="fr-CA" sz="1200" i="1" noProof="0" dirty="0" smtClean="0">
                          <a:effectLst/>
                        </a:rPr>
                        <a:t>Dépenses (frais)</a:t>
                      </a:r>
                      <a:endParaRPr lang="fr-CA" sz="1200" i="1" noProof="0" dirty="0">
                        <a:effectLst/>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6"/>
                  </a:ext>
                </a:extLst>
              </a:tr>
              <a:tr h="133902">
                <a:tc>
                  <a:txBody>
                    <a:bodyPr/>
                    <a:lstStyle/>
                    <a:p>
                      <a:pPr>
                        <a:lnSpc>
                          <a:spcPct val="107000"/>
                        </a:lnSpc>
                        <a:spcAft>
                          <a:spcPct val="0"/>
                        </a:spcAft>
                      </a:pPr>
                      <a:r>
                        <a:rPr lang="fr-CA" sz="1200" b="0" noProof="0" dirty="0">
                          <a:effectLst/>
                        </a:rPr>
                        <a:t>Administration</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6 540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6 540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7"/>
                  </a:ext>
                </a:extLst>
              </a:tr>
              <a:tr h="133902">
                <a:tc>
                  <a:txBody>
                    <a:bodyPr/>
                    <a:lstStyle/>
                    <a:p>
                      <a:pPr>
                        <a:lnSpc>
                          <a:spcPct val="107000"/>
                        </a:lnSpc>
                        <a:spcAft>
                          <a:spcPct val="0"/>
                        </a:spcAft>
                      </a:pPr>
                      <a:r>
                        <a:rPr lang="fr-CA" sz="1200" b="0" noProof="0" dirty="0">
                          <a:effectLst/>
                        </a:rPr>
                        <a:t>Entretien</a:t>
                      </a:r>
                    </a:p>
                  </a:txBody>
                  <a:tcPr marL="51191" marR="51191" marT="0" marB="0"/>
                </a:tc>
                <a:tc>
                  <a:txBody>
                    <a:bodyPr/>
                    <a:lstStyle/>
                    <a:p>
                      <a:pPr>
                        <a:lnSpc>
                          <a:spcPct val="107000"/>
                        </a:lnSpc>
                        <a:spcAft>
                          <a:spcPct val="0"/>
                        </a:spcAft>
                      </a:pPr>
                      <a:r>
                        <a:rPr lang="fr-CA" sz="1200" noProof="0" dirty="0">
                          <a:effectLst/>
                        </a:rPr>
                        <a:t> 12 400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12 400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8"/>
                  </a:ext>
                </a:extLst>
              </a:tr>
              <a:tr h="133902">
                <a:tc>
                  <a:txBody>
                    <a:bodyPr/>
                    <a:lstStyle/>
                    <a:p>
                      <a:pPr>
                        <a:lnSpc>
                          <a:spcPct val="107000"/>
                        </a:lnSpc>
                        <a:spcAft>
                          <a:spcPct val="0"/>
                        </a:spcAft>
                      </a:pPr>
                      <a:r>
                        <a:rPr lang="fr-CA" sz="1200" b="0" noProof="0" dirty="0">
                          <a:effectLst/>
                        </a:rPr>
                        <a:t>Assurance</a:t>
                      </a:r>
                    </a:p>
                  </a:txBody>
                  <a:tcPr marL="51191" marR="51191" marT="0" marB="0"/>
                </a:tc>
                <a:tc>
                  <a:txBody>
                    <a:bodyPr/>
                    <a:lstStyle/>
                    <a:p>
                      <a:pPr>
                        <a:lnSpc>
                          <a:spcPct val="107000"/>
                        </a:lnSpc>
                        <a:spcAft>
                          <a:spcPct val="0"/>
                        </a:spcAft>
                      </a:pPr>
                      <a:r>
                        <a:rPr lang="fr-CA" sz="1200" noProof="0" dirty="0">
                          <a:effectLst/>
                        </a:rPr>
                        <a:t> 7 875</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7 875</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09"/>
                  </a:ext>
                </a:extLst>
              </a:tr>
              <a:tr h="133902">
                <a:tc>
                  <a:txBody>
                    <a:bodyPr/>
                    <a:lstStyle/>
                    <a:p>
                      <a:pPr>
                        <a:lnSpc>
                          <a:spcPct val="107000"/>
                        </a:lnSpc>
                        <a:spcAft>
                          <a:spcPct val="0"/>
                        </a:spcAft>
                      </a:pPr>
                      <a:r>
                        <a:rPr lang="fr-CA" sz="1200" b="0" noProof="0" dirty="0">
                          <a:effectLst/>
                        </a:rPr>
                        <a:t>Audit</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3 100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3 100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0"/>
                  </a:ext>
                </a:extLst>
              </a:tr>
              <a:tr h="133902">
                <a:tc>
                  <a:txBody>
                    <a:bodyPr/>
                    <a:lstStyle/>
                    <a:p>
                      <a:pPr>
                        <a:lnSpc>
                          <a:spcPct val="107000"/>
                        </a:lnSpc>
                        <a:spcAft>
                          <a:spcPct val="0"/>
                        </a:spcAft>
                      </a:pPr>
                      <a:r>
                        <a:rPr lang="fr-CA" sz="1200" b="0" noProof="0" dirty="0">
                          <a:effectLst/>
                        </a:rPr>
                        <a:t>Intérêts hypothécaires</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62 884</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62 884</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1"/>
                  </a:ext>
                </a:extLst>
              </a:tr>
              <a:tr h="133902">
                <a:tc>
                  <a:txBody>
                    <a:bodyPr/>
                    <a:lstStyle/>
                    <a:p>
                      <a:pPr>
                        <a:lnSpc>
                          <a:spcPct val="107000"/>
                        </a:lnSpc>
                        <a:spcAft>
                          <a:spcPct val="0"/>
                        </a:spcAft>
                      </a:pPr>
                      <a:r>
                        <a:rPr lang="fr-CA" sz="1200" b="0" noProof="0" dirty="0">
                          <a:effectLst/>
                        </a:rPr>
                        <a:t>Amortissement</a:t>
                      </a:r>
                    </a:p>
                  </a:txBody>
                  <a:tcPr marL="51191" marR="51191" marT="0" marB="0"/>
                </a:tc>
                <a:tc>
                  <a:txBody>
                    <a:bodyPr/>
                    <a:lstStyle/>
                    <a:p>
                      <a:pPr>
                        <a:lnSpc>
                          <a:spcPct val="107000"/>
                        </a:lnSpc>
                        <a:spcAft>
                          <a:spcPct val="0"/>
                        </a:spcAft>
                      </a:pPr>
                      <a:r>
                        <a:rPr lang="fr-CA" sz="1200" noProof="0" dirty="0">
                          <a:effectLst/>
                        </a:rPr>
                        <a:t> 15 716</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15 716</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2"/>
                  </a:ext>
                </a:extLst>
              </a:tr>
              <a:tr h="133902">
                <a:tc>
                  <a:txBody>
                    <a:bodyPr/>
                    <a:lstStyle/>
                    <a:p>
                      <a:pPr>
                        <a:lnSpc>
                          <a:spcPct val="107000"/>
                        </a:lnSpc>
                        <a:spcAft>
                          <a:spcPct val="0"/>
                        </a:spcAft>
                      </a:pPr>
                      <a:r>
                        <a:rPr lang="fr-CA" sz="1200" b="0" noProof="0" dirty="0">
                          <a:effectLst/>
                        </a:rPr>
                        <a:t>Affectation à la réserve de remplacement</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15 000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15 000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3"/>
                  </a:ext>
                </a:extLst>
              </a:tr>
              <a:tr h="162294">
                <a:tc>
                  <a:txBody>
                    <a:bodyPr/>
                    <a:lstStyle/>
                    <a:p>
                      <a:pPr>
                        <a:lnSpc>
                          <a:spcPct val="107000"/>
                        </a:lnSpc>
                        <a:spcAft>
                          <a:spcPct val="0"/>
                        </a:spcAft>
                      </a:pPr>
                      <a:r>
                        <a:rPr lang="fr-CA" sz="1200" b="0" noProof="0" dirty="0">
                          <a:effectLst/>
                        </a:rPr>
                        <a:t>Services </a:t>
                      </a:r>
                      <a:endParaRPr lang="fr-CA" sz="12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1 500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1 500</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4"/>
                  </a:ext>
                </a:extLst>
              </a:tr>
              <a:tr h="133902">
                <a:tc>
                  <a:txBody>
                    <a:bodyPr/>
                    <a:lstStyle/>
                    <a:p>
                      <a:pPr>
                        <a:lnSpc>
                          <a:spcPct val="107000"/>
                        </a:lnSpc>
                        <a:spcAft>
                          <a:spcPct val="0"/>
                        </a:spcAft>
                      </a:pPr>
                      <a:r>
                        <a:rPr lang="fr-CA" sz="1200" b="1" i="1" noProof="0" dirty="0" smtClean="0">
                          <a:effectLst/>
                        </a:rPr>
                        <a:t>Total des charges</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i="1" noProof="0" dirty="0">
                          <a:effectLst/>
                        </a:rPr>
                        <a:t> 125 015</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i="1" noProof="0" dirty="0">
                          <a:effectLst/>
                        </a:rPr>
                        <a:t>125 015</a:t>
                      </a:r>
                      <a:endParaRPr lang="fr-CA" sz="1200" b="1" i="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5"/>
                  </a:ext>
                </a:extLst>
              </a:tr>
              <a:tr h="133902">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6"/>
                  </a:ext>
                </a:extLst>
              </a:tr>
              <a:tr h="133902">
                <a:tc>
                  <a:txBody>
                    <a:bodyPr/>
                    <a:lstStyle/>
                    <a:p>
                      <a:pPr>
                        <a:lnSpc>
                          <a:spcPct val="107000"/>
                        </a:lnSpc>
                        <a:spcAft>
                          <a:spcPct val="0"/>
                        </a:spcAft>
                      </a:pPr>
                      <a:r>
                        <a:rPr lang="fr-CA" sz="1200" noProof="0" dirty="0" smtClean="0">
                          <a:effectLst/>
                        </a:rPr>
                        <a:t>Surplus </a:t>
                      </a:r>
                      <a:r>
                        <a:rPr lang="fr-CA" sz="1200" noProof="0" dirty="0">
                          <a:effectLst/>
                        </a:rPr>
                        <a:t>(déficit) de l’exercice courant </a:t>
                      </a:r>
                    </a:p>
                  </a:txBody>
                  <a:tcPr marL="51191" marR="51191" marT="0" marB="0"/>
                </a:tc>
                <a:tc>
                  <a:txBody>
                    <a:bodyPr/>
                    <a:lstStyle/>
                    <a:p>
                      <a:pPr>
                        <a:lnSpc>
                          <a:spcPct val="107000"/>
                        </a:lnSpc>
                        <a:spcAft>
                          <a:spcPct val="0"/>
                        </a:spcAft>
                      </a:pPr>
                      <a:r>
                        <a:rPr lang="fr-CA" sz="1200" noProof="0" dirty="0">
                          <a:effectLst/>
                        </a:rPr>
                        <a:t> </a:t>
                      </a:r>
                      <a:r>
                        <a:rPr lang="fr-CA" sz="1200" b="1" noProof="0" dirty="0">
                          <a:solidFill>
                            <a:srgbClr val="FF0000"/>
                          </a:solidFill>
                          <a:effectLst/>
                        </a:rPr>
                        <a:t>-16 815</a:t>
                      </a:r>
                      <a:endParaRPr lang="fr-CA" sz="1200" b="1"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noProof="0" dirty="0">
                          <a:effectLst/>
                        </a:rPr>
                        <a:t> 0</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7"/>
                  </a:ext>
                </a:extLst>
              </a:tr>
              <a:tr h="133902">
                <a:tc>
                  <a:txBody>
                    <a:bodyPr/>
                    <a:lstStyle/>
                    <a:p>
                      <a:pPr>
                        <a:lnSpc>
                          <a:spcPct val="107000"/>
                        </a:lnSpc>
                        <a:spcAft>
                          <a:spcPct val="0"/>
                        </a:spcAft>
                      </a:pPr>
                      <a:r>
                        <a:rPr lang="fr-CA" sz="1200" b="1" i="0" u="none" strike="noStrike" kern="1200" baseline="0" dirty="0" smtClean="0">
                          <a:solidFill>
                            <a:schemeClr val="lt1"/>
                          </a:solidFill>
                          <a:latin typeface="+mn-lt"/>
                          <a:ea typeface="+mn-ea"/>
                          <a:cs typeface="+mn-cs"/>
                        </a:rPr>
                        <a:t>Surplus </a:t>
                      </a:r>
                      <a:r>
                        <a:rPr lang="fr-CA" sz="1200" b="1" i="0" u="none" strike="noStrike" kern="1200" baseline="0" dirty="0">
                          <a:solidFill>
                            <a:schemeClr val="lt1"/>
                          </a:solidFill>
                          <a:latin typeface="+mn-lt"/>
                          <a:ea typeface="+mn-ea"/>
                          <a:cs typeface="+mn-cs"/>
                        </a:rPr>
                        <a:t>(déficit) au début de l'exercice</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noProof="0" dirty="0">
                          <a:effectLst/>
                        </a:rPr>
                        <a:t> (64 218)</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noProof="0" dirty="0">
                          <a:effectLst/>
                        </a:rPr>
                        <a:t> 0</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8"/>
                  </a:ext>
                </a:extLst>
              </a:tr>
              <a:tr h="133902">
                <a:tc>
                  <a:txBody>
                    <a:bodyPr/>
                    <a:lstStyle/>
                    <a:p>
                      <a:pPr>
                        <a:lnSpc>
                          <a:spcPct val="107000"/>
                        </a:lnSpc>
                        <a:spcAft>
                          <a:spcPct val="0"/>
                        </a:spcAft>
                      </a:pPr>
                      <a:r>
                        <a:rPr lang="fr-CA" sz="1200" b="1" i="0" u="none" strike="noStrike" kern="1200" baseline="0" dirty="0" smtClean="0">
                          <a:solidFill>
                            <a:schemeClr val="lt1"/>
                          </a:solidFill>
                          <a:latin typeface="+mn-lt"/>
                          <a:ea typeface="+mn-ea"/>
                          <a:cs typeface="+mn-cs"/>
                        </a:rPr>
                        <a:t>Surplus </a:t>
                      </a:r>
                      <a:r>
                        <a:rPr lang="fr-CA" sz="1200" b="1" i="0" u="none" strike="noStrike" kern="1200" baseline="0" dirty="0">
                          <a:solidFill>
                            <a:schemeClr val="lt1"/>
                          </a:solidFill>
                          <a:latin typeface="+mn-lt"/>
                          <a:ea typeface="+mn-ea"/>
                          <a:cs typeface="+mn-cs"/>
                        </a:rPr>
                        <a:t>(déficit) à la </a:t>
                      </a:r>
                      <a:r>
                        <a:rPr lang="fr-CA" sz="1200" b="1" i="0" u="none" strike="noStrike" kern="1200" baseline="0" dirty="0" smtClean="0">
                          <a:solidFill>
                            <a:schemeClr val="lt1"/>
                          </a:solidFill>
                          <a:latin typeface="+mn-lt"/>
                          <a:ea typeface="+mn-ea"/>
                          <a:cs typeface="+mn-cs"/>
                        </a:rPr>
                        <a:t>clôture de </a:t>
                      </a:r>
                      <a:r>
                        <a:rPr lang="fr-CA" sz="1200" b="1" i="0" u="none" strike="noStrike" kern="1200" baseline="0" dirty="0">
                          <a:solidFill>
                            <a:schemeClr val="lt1"/>
                          </a:solidFill>
                          <a:latin typeface="+mn-lt"/>
                          <a:ea typeface="+mn-ea"/>
                          <a:cs typeface="+mn-cs"/>
                        </a:rPr>
                        <a:t>l'exercice</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noProof="0" dirty="0">
                          <a:effectLst/>
                        </a:rPr>
                        <a:t> (81 033)</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b="1" noProof="0" dirty="0">
                          <a:effectLst/>
                        </a:rPr>
                        <a:t> 0</a:t>
                      </a:r>
                      <a:endParaRPr lang="fr-CA" sz="12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19"/>
                  </a:ext>
                </a:extLst>
              </a:tr>
              <a:tr h="133902">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ct val="0"/>
                        </a:spcAft>
                      </a:pPr>
                      <a:r>
                        <a:rPr lang="fr-CA" sz="1200" noProof="0" dirty="0">
                          <a:effectLst/>
                        </a:rPr>
                        <a:t> </a:t>
                      </a:r>
                      <a:endParaRPr lang="fr-CA"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extLst>
                  <a:ext uri="{0D108BD9-81ED-4DB2-BD59-A6C34878D82A}">
                    <a16:rowId xmlns:a16="http://schemas.microsoft.com/office/drawing/2014/main" xmlns="" val="10020"/>
                  </a:ext>
                </a:extLst>
              </a:tr>
            </a:tbl>
          </a:graphicData>
        </a:graphic>
      </p:graphicFrame>
      <p:sp>
        <p:nvSpPr>
          <p:cNvPr id="9" name="TextBox 8"/>
          <p:cNvSpPr txBox="1"/>
          <p:nvPr>
            <p:custDataLst>
              <p:tags r:id="rId4"/>
            </p:custDataLst>
          </p:nvPr>
        </p:nvSpPr>
        <p:spPr>
          <a:xfrm>
            <a:off x="6164973" y="1709044"/>
            <a:ext cx="1807535" cy="2031325"/>
          </a:xfrm>
          <a:prstGeom prst="rect">
            <a:avLst/>
          </a:prstGeom>
          <a:noFill/>
        </p:spPr>
        <p:txBody>
          <a:bodyPr wrap="square" rtlCol="0">
            <a:spAutoFit/>
          </a:bodyPr>
          <a:lstStyle/>
          <a:p>
            <a:r>
              <a:rPr lang="fr-CA" sz="1400" dirty="0">
                <a:latin typeface="+mn-lt"/>
              </a:rPr>
              <a:t>Dans cet exemple, la contribution de la bande était inscrite comme une charge alors qu’il s’agit en fait d’une source </a:t>
            </a:r>
            <a:r>
              <a:rPr lang="fr-CA" sz="1400" dirty="0" smtClean="0">
                <a:latin typeface="+mn-lt"/>
              </a:rPr>
              <a:t>de revenu. </a:t>
            </a:r>
            <a:r>
              <a:rPr lang="fr-CA" sz="1400" dirty="0">
                <a:latin typeface="+mn-lt"/>
              </a:rPr>
              <a:t>Elle ne représente pas un déficit. </a:t>
            </a:r>
          </a:p>
        </p:txBody>
      </p:sp>
    </p:spTree>
    <p:extLst>
      <p:ext uri="{BB962C8B-B14F-4D97-AF65-F5344CB8AC3E}">
        <p14:creationId xmlns:p14="http://schemas.microsoft.com/office/powerpoint/2010/main" val="38599356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96445" y="462996"/>
            <a:ext cx="7188805" cy="817456"/>
          </a:xfrm>
        </p:spPr>
        <p:txBody>
          <a:bodyPr/>
          <a:lstStyle/>
          <a:p>
            <a:r>
              <a:rPr lang="fr-CA" noProof="0" dirty="0" smtClean="0"/>
              <a:t>Programme </a:t>
            </a:r>
            <a:r>
              <a:rPr lang="fr-CA" noProof="0" dirty="0"/>
              <a:t>postérieur à 1996 – Contribution minimale sous forme de </a:t>
            </a:r>
            <a:r>
              <a:rPr lang="fr-CA" noProof="0" dirty="0" smtClean="0"/>
              <a:t>revenu</a:t>
            </a:r>
            <a:r>
              <a:rPr lang="fr-CA" noProof="0" dirty="0"/>
              <a:t/>
            </a:r>
            <a:br>
              <a:rPr lang="fr-CA" noProof="0" dirty="0"/>
            </a:br>
            <a:endParaRPr lang="fr-CA" noProof="0" dirty="0"/>
          </a:p>
        </p:txBody>
      </p:sp>
      <p:sp>
        <p:nvSpPr>
          <p:cNvPr id="3" name="Slide Number Placeholder 2"/>
          <p:cNvSpPr>
            <a:spLocks noGrp="1"/>
          </p:cNvSpPr>
          <p:nvPr>
            <p:ph type="sldNum" sz="quarter" idx="4"/>
            <p:custDataLst>
              <p:tags r:id="rId2"/>
            </p:custDataLst>
          </p:nvPr>
        </p:nvSpPr>
        <p:spPr/>
        <p:txBody>
          <a:bodyPr/>
          <a:lstStyle/>
          <a:p>
            <a:fld id="{F5E4F7E7-D9B8-4E79-84B0-B1C726B6868C}" type="slidenum">
              <a:rPr lang="fr-CA" smtClean="0"/>
              <a:pPr/>
              <a:t>7</a:t>
            </a:fld>
            <a:endParaRPr lang="fr-CA" dirty="0"/>
          </a:p>
        </p:txBody>
      </p:sp>
      <p:sp>
        <p:nvSpPr>
          <p:cNvPr id="4" name="Content Placeholder 3"/>
          <p:cNvSpPr>
            <a:spLocks noGrp="1"/>
          </p:cNvSpPr>
          <p:nvPr>
            <p:ph idx="14"/>
            <p:custDataLst>
              <p:tags r:id="rId3"/>
            </p:custDataLst>
          </p:nvPr>
        </p:nvSpPr>
        <p:spPr>
          <a:xfrm>
            <a:off x="554930" y="1826637"/>
            <a:ext cx="7600529" cy="3316863"/>
          </a:xfrm>
        </p:spPr>
        <p:txBody>
          <a:bodyPr/>
          <a:lstStyle/>
          <a:p>
            <a:pPr>
              <a:buFontTx/>
              <a:buChar char="•"/>
            </a:pPr>
            <a:r>
              <a:rPr lang="fr-CA" sz="1600" dirty="0" smtClean="0"/>
              <a:t>En vertu de l’article</a:t>
            </a:r>
            <a:r>
              <a:rPr lang="fr-CA" sz="1600" dirty="0"/>
              <a:t> </a:t>
            </a:r>
            <a:r>
              <a:rPr lang="fr-CA" sz="1600" dirty="0" smtClean="0"/>
              <a:t>95, </a:t>
            </a:r>
            <a:r>
              <a:rPr lang="fr-CA" sz="1600" dirty="0"/>
              <a:t>les Premières Nations versent chaque année une contribution d’un montant </a:t>
            </a:r>
            <a:r>
              <a:rPr lang="fr-CA" sz="1600" dirty="0" smtClean="0"/>
              <a:t>établi</a:t>
            </a:r>
            <a:r>
              <a:rPr lang="fr-CA" sz="1600" dirty="0"/>
              <a:t>.</a:t>
            </a:r>
            <a:endParaRPr lang="fr-CA" altLang="en-US" sz="1600" dirty="0"/>
          </a:p>
          <a:p>
            <a:pPr>
              <a:buFontTx/>
              <a:buChar char="•"/>
            </a:pPr>
            <a:endParaRPr lang="fr-CA" altLang="en-US" sz="1600" noProof="0" dirty="0"/>
          </a:p>
          <a:p>
            <a:pPr>
              <a:buFontTx/>
              <a:buChar char="•"/>
            </a:pPr>
            <a:r>
              <a:rPr lang="fr-CA" altLang="en-US" sz="1600" noProof="0" dirty="0"/>
              <a:t>Ce montant est déterminé et convenu au moment où l’ensemble d’habitation </a:t>
            </a:r>
            <a:r>
              <a:rPr lang="fr-CA" altLang="en-US" sz="1600" noProof="0" dirty="0" smtClean="0"/>
              <a:t>fait l’objet d’un engagement.</a:t>
            </a:r>
            <a:endParaRPr lang="fr-CA" altLang="en-US" sz="1600" noProof="0" dirty="0"/>
          </a:p>
          <a:p>
            <a:pPr>
              <a:buFontTx/>
              <a:buChar char="•"/>
            </a:pPr>
            <a:endParaRPr lang="fr-CA" altLang="en-US" sz="1600" noProof="0" dirty="0"/>
          </a:p>
          <a:p>
            <a:pPr>
              <a:buFontTx/>
              <a:buChar char="•"/>
            </a:pPr>
            <a:r>
              <a:rPr lang="fr-CA" altLang="en-US" sz="1600" noProof="0" dirty="0"/>
              <a:t>L’accord ne stipule pas la </a:t>
            </a:r>
            <a:r>
              <a:rPr lang="fr-CA" altLang="en-US" sz="1600" dirty="0"/>
              <a:t>source des </a:t>
            </a:r>
            <a:r>
              <a:rPr lang="fr-CA" altLang="en-US" sz="1600" dirty="0" smtClean="0"/>
              <a:t>revenus</a:t>
            </a:r>
            <a:r>
              <a:rPr lang="fr-CA" altLang="en-US" sz="1600" dirty="0"/>
              <a:t>. Ceux-ci pourraient provenir de droits d’occupation </a:t>
            </a:r>
            <a:r>
              <a:rPr lang="fr-CA" altLang="en-US" sz="1600" dirty="0" smtClean="0"/>
              <a:t>ou </a:t>
            </a:r>
            <a:r>
              <a:rPr lang="fr-CA" altLang="en-US" sz="1600" dirty="0"/>
              <a:t>d’une contribution de la Première Nation</a:t>
            </a:r>
            <a:r>
              <a:rPr lang="fr-CA" altLang="en-US" sz="1600" noProof="0" dirty="0"/>
              <a:t>.</a:t>
            </a:r>
          </a:p>
          <a:p>
            <a:endParaRPr lang="fr-CA" sz="1600" noProof="0" dirty="0"/>
          </a:p>
        </p:txBody>
      </p:sp>
    </p:spTree>
    <p:extLst>
      <p:ext uri="{BB962C8B-B14F-4D97-AF65-F5344CB8AC3E}">
        <p14:creationId xmlns:p14="http://schemas.microsoft.com/office/powerpoint/2010/main" val="24719684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custDataLst>
              <p:tags r:id="rId1"/>
            </p:custDataLst>
          </p:nvPr>
        </p:nvSpPr>
        <p:spPr>
          <a:xfrm>
            <a:off x="216569" y="1526440"/>
            <a:ext cx="8657086" cy="3080632"/>
          </a:xfrm>
        </p:spPr>
        <p:txBody>
          <a:bodyPr/>
          <a:lstStyle/>
          <a:p>
            <a:pPr defTabSz="914400" eaLnBrk="0" fontAlgn="base" hangingPunct="0">
              <a:spcBef>
                <a:spcPct val="30000"/>
              </a:spcBef>
              <a:spcAft>
                <a:spcPct val="0"/>
              </a:spcAft>
              <a:defRPr/>
            </a:pPr>
            <a:r>
              <a:rPr lang="fr-CA" sz="1600" dirty="0"/>
              <a:t>Si la </a:t>
            </a:r>
            <a:r>
              <a:rPr lang="fr-CA" sz="1600" dirty="0" smtClean="0"/>
              <a:t>contribution minimale </a:t>
            </a:r>
            <a:r>
              <a:rPr lang="fr-CA" sz="1600" dirty="0"/>
              <a:t>n’est pas versée selon l’accord d’exploitation, les </a:t>
            </a:r>
            <a:r>
              <a:rPr lang="fr-CA" sz="1600" dirty="0" smtClean="0"/>
              <a:t>revenus </a:t>
            </a:r>
            <a:r>
              <a:rPr lang="fr-CA" sz="1600" dirty="0"/>
              <a:t>ne suffisent pas à couvrir les </a:t>
            </a:r>
            <a:r>
              <a:rPr lang="fr-CA" sz="1600" dirty="0" smtClean="0"/>
              <a:t>dépenses</a:t>
            </a:r>
            <a:r>
              <a:rPr lang="fr-CA" sz="1600" noProof="0" dirty="0"/>
              <a:t>. Cela met en péril la viabilité </a:t>
            </a:r>
            <a:r>
              <a:rPr lang="fr-CA" sz="1600" noProof="0" dirty="0" smtClean="0"/>
              <a:t>et la qualité de </a:t>
            </a:r>
            <a:r>
              <a:rPr lang="fr-CA" sz="1600" noProof="0" dirty="0"/>
              <a:t>l’ensemble </a:t>
            </a:r>
            <a:r>
              <a:rPr lang="fr-CA" sz="1600" noProof="0" dirty="0" smtClean="0"/>
              <a:t>d’habitation.</a:t>
            </a:r>
            <a:endParaRPr lang="fr-CA" sz="1600" noProof="0" dirty="0"/>
          </a:p>
          <a:p>
            <a:pPr defTabSz="914400" eaLnBrk="0" fontAlgn="base" hangingPunct="0">
              <a:spcBef>
                <a:spcPct val="30000"/>
              </a:spcBef>
              <a:spcAft>
                <a:spcPct val="0"/>
              </a:spcAft>
              <a:defRPr/>
            </a:pPr>
            <a:endParaRPr lang="fr-CA" sz="1600" noProof="0" dirty="0"/>
          </a:p>
          <a:p>
            <a:pPr defTabSz="914400" eaLnBrk="0" fontAlgn="base" hangingPunct="0">
              <a:spcBef>
                <a:spcPct val="30000"/>
              </a:spcBef>
              <a:spcAft>
                <a:spcPct val="0"/>
              </a:spcAft>
              <a:defRPr/>
            </a:pPr>
            <a:r>
              <a:rPr lang="fr-CA" sz="1600" noProof="0" dirty="0"/>
              <a:t>Les </a:t>
            </a:r>
            <a:r>
              <a:rPr lang="fr-CA" sz="1600" noProof="0" dirty="0" smtClean="0"/>
              <a:t>dépenses </a:t>
            </a:r>
            <a:r>
              <a:rPr lang="fr-CA" sz="1600" noProof="0" dirty="0"/>
              <a:t>qui excèdent les </a:t>
            </a:r>
            <a:r>
              <a:rPr lang="fr-CA" sz="1600" noProof="0" dirty="0" smtClean="0"/>
              <a:t>revenus </a:t>
            </a:r>
            <a:r>
              <a:rPr lang="fr-CA" sz="1600" noProof="0" dirty="0"/>
              <a:t>et qui sont payées par la bande doivent être inscrites comme une contribution aux produits et non comme un passif (prêt), sinon, les états financiers afficheront constamment </a:t>
            </a:r>
            <a:r>
              <a:rPr lang="fr-CA" sz="1600" dirty="0"/>
              <a:t>un déficit</a:t>
            </a:r>
            <a:r>
              <a:rPr lang="fr-CA" sz="1600" noProof="0" dirty="0"/>
              <a:t>. </a:t>
            </a:r>
          </a:p>
          <a:p>
            <a:pPr defTabSz="914400" eaLnBrk="0" fontAlgn="base" hangingPunct="0">
              <a:spcBef>
                <a:spcPct val="30000"/>
              </a:spcBef>
              <a:spcAft>
                <a:spcPct val="0"/>
              </a:spcAft>
              <a:defRPr/>
            </a:pPr>
            <a:endParaRPr lang="fr-CA" sz="1600" noProof="0" dirty="0"/>
          </a:p>
          <a:p>
            <a:pPr defTabSz="914400" eaLnBrk="0" fontAlgn="base" hangingPunct="0">
              <a:spcBef>
                <a:spcPct val="30000"/>
              </a:spcBef>
              <a:spcAft>
                <a:spcPct val="0"/>
              </a:spcAft>
              <a:defRPr/>
            </a:pPr>
            <a:r>
              <a:rPr lang="fr-CA" sz="1600" noProof="0" dirty="0"/>
              <a:t>Conseil : quand vous révisez l’ébauche de votre audit, assurez-vous que les </a:t>
            </a:r>
            <a:r>
              <a:rPr lang="fr-CA" sz="1600" noProof="0" dirty="0" smtClean="0"/>
              <a:t>revenus de location </a:t>
            </a:r>
            <a:r>
              <a:rPr lang="fr-CA" sz="1600" noProof="0" dirty="0"/>
              <a:t>et </a:t>
            </a:r>
            <a:r>
              <a:rPr lang="fr-CA" sz="1600" noProof="0" dirty="0" smtClean="0"/>
              <a:t>les autres revenus sont égaux à </a:t>
            </a:r>
            <a:r>
              <a:rPr lang="fr-CA" sz="1600" noProof="0" dirty="0"/>
              <a:t>la </a:t>
            </a:r>
            <a:r>
              <a:rPr lang="fr-CA" sz="1600" noProof="0" dirty="0" smtClean="0"/>
              <a:t>contribution minimale. </a:t>
            </a:r>
            <a:r>
              <a:rPr lang="fr-CA" sz="1600" noProof="0" dirty="0"/>
              <a:t>Sinon, veillez à ce qu’une contribution de la bande soit inscrite.</a:t>
            </a:r>
          </a:p>
          <a:p>
            <a:pPr marL="457200" indent="-457200" defTabSz="914400" eaLnBrk="0" fontAlgn="base" hangingPunct="0">
              <a:spcBef>
                <a:spcPct val="30000"/>
              </a:spcBef>
              <a:spcAft>
                <a:spcPct val="0"/>
              </a:spcAft>
              <a:buFont typeface="+mj-lt"/>
              <a:buAutoNum type="arabicPeriod"/>
              <a:defRPr/>
            </a:pPr>
            <a:endParaRPr lang="fr-CA" noProof="0" dirty="0"/>
          </a:p>
          <a:p>
            <a:endParaRPr lang="fr-CA" noProof="0" dirty="0"/>
          </a:p>
          <a:p>
            <a:endParaRPr lang="fr-CA" noProof="0" dirty="0"/>
          </a:p>
        </p:txBody>
      </p:sp>
      <p:sp>
        <p:nvSpPr>
          <p:cNvPr id="3" name="Title 2"/>
          <p:cNvSpPr>
            <a:spLocks noGrp="1"/>
          </p:cNvSpPr>
          <p:nvPr>
            <p:ph type="title"/>
            <p:custDataLst>
              <p:tags r:id="rId2"/>
            </p:custDataLst>
          </p:nvPr>
        </p:nvSpPr>
        <p:spPr>
          <a:xfrm>
            <a:off x="334424" y="314371"/>
            <a:ext cx="7188805" cy="817456"/>
          </a:xfrm>
        </p:spPr>
        <p:txBody>
          <a:bodyPr/>
          <a:lstStyle/>
          <a:p>
            <a:r>
              <a:rPr lang="fr-CA" noProof="0" dirty="0"/>
              <a:t>Importance de la </a:t>
            </a:r>
            <a:r>
              <a:rPr lang="fr-CA" dirty="0" smtClean="0"/>
              <a:t>contribution </a:t>
            </a:r>
            <a:r>
              <a:rPr lang="fr-CA" dirty="0"/>
              <a:t>minimale sous forme de </a:t>
            </a:r>
            <a:r>
              <a:rPr lang="fr-CA" dirty="0" smtClean="0"/>
              <a:t>revenu</a:t>
            </a:r>
            <a:endParaRPr lang="fr-CA" noProof="0" dirty="0"/>
          </a:p>
        </p:txBody>
      </p:sp>
      <p:sp>
        <p:nvSpPr>
          <p:cNvPr id="4" name="Slide Number Placeholder 3"/>
          <p:cNvSpPr>
            <a:spLocks noGrp="1"/>
          </p:cNvSpPr>
          <p:nvPr>
            <p:ph type="sldNum" sz="quarter" idx="4"/>
            <p:custDataLst>
              <p:tags r:id="rId3"/>
            </p:custDataLst>
          </p:nvPr>
        </p:nvSpPr>
        <p:spPr/>
        <p:txBody>
          <a:bodyPr/>
          <a:lstStyle/>
          <a:p>
            <a:fld id="{F5E4F7E7-D9B8-4E79-84B0-B1C726B6868C}" type="slidenum">
              <a:rPr lang="fr-CA" smtClean="0"/>
              <a:pPr/>
              <a:t>8</a:t>
            </a:fld>
            <a:endParaRPr lang="fr-CA" dirty="0"/>
          </a:p>
        </p:txBody>
      </p:sp>
    </p:spTree>
    <p:extLst>
      <p:ext uri="{BB962C8B-B14F-4D97-AF65-F5344CB8AC3E}">
        <p14:creationId xmlns:p14="http://schemas.microsoft.com/office/powerpoint/2010/main" val="2824912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custDataLst>
              <p:tags r:id="rId1"/>
            </p:custDataLst>
            <p:extLst>
              <p:ext uri="{D42A27DB-BD31-4B8C-83A1-F6EECF244321}">
                <p14:modId xmlns:p14="http://schemas.microsoft.com/office/powerpoint/2010/main" val="1650696684"/>
              </p:ext>
            </p:extLst>
          </p:nvPr>
        </p:nvGraphicFramePr>
        <p:xfrm>
          <a:off x="579438" y="1392865"/>
          <a:ext cx="8329612" cy="3218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le 2"/>
          <p:cNvSpPr>
            <a:spLocks noGrp="1"/>
          </p:cNvSpPr>
          <p:nvPr>
            <p:ph type="title"/>
            <p:custDataLst>
              <p:tags r:id="rId2"/>
            </p:custDataLst>
          </p:nvPr>
        </p:nvSpPr>
        <p:spPr/>
        <p:txBody>
          <a:bodyPr/>
          <a:lstStyle/>
          <a:p>
            <a:r>
              <a:rPr lang="fr-CA" noProof="0" dirty="0"/>
              <a:t>Raisons pour lesquelles la </a:t>
            </a:r>
            <a:r>
              <a:rPr lang="fr-CA" noProof="0" dirty="0" smtClean="0"/>
              <a:t>contribution minimale </a:t>
            </a:r>
            <a:r>
              <a:rPr lang="fr-CA" noProof="0" dirty="0"/>
              <a:t>n’a pas été versée, en tout ou en partie</a:t>
            </a:r>
          </a:p>
        </p:txBody>
      </p:sp>
      <p:sp>
        <p:nvSpPr>
          <p:cNvPr id="4" name="Slide Number Placeholder 3"/>
          <p:cNvSpPr>
            <a:spLocks noGrp="1"/>
          </p:cNvSpPr>
          <p:nvPr>
            <p:ph type="sldNum" sz="quarter" idx="4"/>
            <p:custDataLst>
              <p:tags r:id="rId3"/>
            </p:custDataLst>
          </p:nvPr>
        </p:nvSpPr>
        <p:spPr/>
        <p:txBody>
          <a:bodyPr/>
          <a:lstStyle/>
          <a:p>
            <a:fld id="{F5E4F7E7-D9B8-4E79-84B0-B1C726B6868C}" type="slidenum">
              <a:rPr lang="fr-CA" smtClean="0"/>
              <a:pPr/>
              <a:t>9</a:t>
            </a:fld>
            <a:endParaRPr lang="fr-CA" dirty="0"/>
          </a:p>
        </p:txBody>
      </p:sp>
    </p:spTree>
    <p:extLst>
      <p:ext uri="{BB962C8B-B14F-4D97-AF65-F5344CB8AC3E}">
        <p14:creationId xmlns:p14="http://schemas.microsoft.com/office/powerpoint/2010/main" val="69271523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7.04.19"/>
  <p:tag name="AS_TITLE" val="Aspose.Slides for .NET 4.0"/>
  <p:tag name="AS_VERSION" val="17.4"/>
  <p:tag name="MMPROD_NEXTUNIQUEID" val="10009"/>
  <p:tag name="MMPROD_UIDATA" val="&lt;database version=&quot;9.0&quot;&gt;&lt;object type=&quot;1&quot; unique_id=&quot;10001&quot;&gt;&lt;object type=&quot;2&quot; unique_id=&quot;10002&quot;&gt;&lt;object type=&quot;3&quot; unique_id=&quot;10126&quot;&gt;&lt;property id=&quot;20148&quot; value=&quot;5&quot;/&gt;&lt;property id=&quot;20300&quot; value=&quot;Slide 2&quot;/&gt;&lt;property id=&quot;20307&quot; value=&quot;269&quot;/&gt;&lt;/object&gt;&lt;object type=&quot;3&quot; unique_id=&quot;10127&quot;&gt;&lt;property id=&quot;20148&quot; value=&quot;5&quot;/&gt;&lt;property id=&quot;20300&quot; value=&quot;Slide 3&quot;/&gt;&lt;property id=&quot;20307&quot; value=&quot;265&quot;/&gt;&lt;/object&gt;&lt;object type=&quot;3&quot; unique_id=&quot;10128&quot;&gt;&lt;property id=&quot;20148&quot; value=&quot;5&quot;/&gt;&lt;property id=&quot;20300&quot; value=&quot;Slide 4&quot;/&gt;&lt;property id=&quot;20307&quot; value=&quot;279&quot;/&gt;&lt;/object&gt;&lt;object type=&quot;3&quot; unique_id=&quot;10129&quot;&gt;&lt;property id=&quot;20148&quot; value=&quot;5&quot;/&gt;&lt;property id=&quot;20300&quot; value=&quot;Slide 5 - &amp;quot;Click to Add Title&amp;quot;&quot;/&gt;&lt;property id=&quot;20307&quot; value=&quot;287&quot;/&gt;&lt;/object&gt;&lt;object type=&quot;3&quot; unique_id=&quot;10130&quot;&gt;&lt;property id=&quot;20148&quot; value=&quot;5&quot;/&gt;&lt;property id=&quot;20300&quot; value=&quot;Slide 6 - &amp;quot;Click to Add Title&amp;quot;&quot;/&gt;&lt;property id=&quot;20307&quot; value=&quot;288&quot;/&gt;&lt;/object&gt;&lt;object type=&quot;3&quot; unique_id=&quot;10131&quot;&gt;&lt;property id=&quot;20148&quot; value=&quot;5&quot;/&gt;&lt;property id=&quot;20300&quot; value=&quot;Slide 7 - &amp;quot;Click to Add Title&amp;quot;&quot;/&gt;&lt;property id=&quot;20307&quot; value=&quot;271&quot;/&gt;&lt;/object&gt;&lt;object type=&quot;3&quot; unique_id=&quot;10132&quot;&gt;&lt;property id=&quot;20148&quot; value=&quot;5&quot;/&gt;&lt;property id=&quot;20300&quot; value=&quot;Slide 8&quot;/&gt;&lt;property id=&quot;20307&quot; value=&quot;283&quot;/&gt;&lt;/object&gt;&lt;object type=&quot;3&quot; unique_id=&quot;10154&quot;&gt;&lt;property id=&quot;20148&quot; value=&quot;5&quot;/&gt;&lt;property id=&quot;20300&quot; value=&quot;Slide 1&quot;/&gt;&lt;property id=&quot;20307&quot; value=&quot;290&quot;/&gt;&lt;/object&gt;&lt;/object&gt;&lt;object type=&quot;8&quot; unique_id=&quot;1000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CorpPPT_Template_16X9_EN">
  <a:themeElements>
    <a:clrScheme name="First_Nations_Colours_2016">
      <a:dk1>
        <a:srgbClr val="000000"/>
      </a:dk1>
      <a:lt1>
        <a:srgbClr val="FFFFFF"/>
      </a:lt1>
      <a:dk2>
        <a:srgbClr val="776E64"/>
      </a:dk2>
      <a:lt2>
        <a:srgbClr val="DA291C"/>
      </a:lt2>
      <a:accent1>
        <a:srgbClr val="FFD100"/>
      </a:accent1>
      <a:accent2>
        <a:srgbClr val="ED8B00"/>
      </a:accent2>
      <a:accent3>
        <a:srgbClr val="84BD00"/>
      </a:accent3>
      <a:accent4>
        <a:srgbClr val="006272"/>
      </a:accent4>
      <a:accent5>
        <a:srgbClr val="00629B"/>
      </a:accent5>
      <a:accent6>
        <a:srgbClr val="3C1053"/>
      </a:accent6>
      <a:hlink>
        <a:srgbClr val="0000FF"/>
      </a:hlink>
      <a:folHlink>
        <a:srgbClr val="67823A"/>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PPT_Template_16X9_EN" id="{F66A7ABF-4B52-40FD-8B4D-6AD6C7E57B62}" vid="{F0DF7E6C-0530-4720-B104-E6B5BFB8B5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CorpPPT_Template_16X9_EN.potx</Template>
  <TotalTime>2625</TotalTime>
  <Words>2859</Words>
  <Application>Microsoft Office PowerPoint</Application>
  <PresentationFormat>On-screen Show (16:9)</PresentationFormat>
  <Paragraphs>376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Gill Sans</vt:lpstr>
      <vt:lpstr>Times New Roman</vt:lpstr>
      <vt:lpstr>CorpPPT_Template_16X9_EN</vt:lpstr>
      <vt:lpstr>PowerPoint Presentation</vt:lpstr>
      <vt:lpstr>Exigences de rapports : Revenus, dépenses, réserve de fonctionnement et réserve de remplacement</vt:lpstr>
      <vt:lpstr>Revenus</vt:lpstr>
      <vt:lpstr>Revenus– Exigences du Programme antérieur à 1997 </vt:lpstr>
      <vt:lpstr>Revenus– Programme antérieur à 1997</vt:lpstr>
      <vt:lpstr>Exemple d’états financiers audités (programme antérieur à 1997)</vt:lpstr>
      <vt:lpstr>Programme postérieur à 1996 – Contribution minimale sous forme de revenu </vt:lpstr>
      <vt:lpstr>Importance de la contribution minimale sous forme de revenu</vt:lpstr>
      <vt:lpstr>Raisons pour lesquelles la contribution minimale n’a pas été versée, en tout ou en partie</vt:lpstr>
      <vt:lpstr>Exemple d’états financiers audités (programme postérieur à 1996)</vt:lpstr>
      <vt:lpstr>Dépenses</vt:lpstr>
      <vt:lpstr>Dépenses (frais) </vt:lpstr>
      <vt:lpstr>Créances irrécouvrables</vt:lpstr>
      <vt:lpstr>Réserve de fonctionnement (programme postérieur à 1996) </vt:lpstr>
      <vt:lpstr>Réserve de remplacement – Programme postérieur à 1996 </vt:lpstr>
      <vt:lpstr>Conséquences d’une réserve de fonctionnement non capitalisée</vt:lpstr>
      <vt:lpstr>États financiers audités – Réserve de fonctionnement</vt:lpstr>
      <vt:lpstr>Réserve de remplacement </vt:lpstr>
      <vt:lpstr>Réserve de remplacement </vt:lpstr>
      <vt:lpstr>Conséquences d’une réserve de remplacement non capitalisée ou sous-capitalisée</vt:lpstr>
      <vt:lpstr>PowerPoint Presentation</vt:lpstr>
      <vt:lpstr>Processus de production des rapports financiers </vt:lpstr>
      <vt:lpstr>Dossier d’audit</vt:lpstr>
      <vt:lpstr>Ce qu’il faut inclure dans le dossier d’audit</vt:lpstr>
      <vt:lpstr>PowerPoint Presentation</vt:lpstr>
    </vt:vector>
  </TitlesOfParts>
  <Company>CMHC-SCHL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CMHC</dc:creator>
  <cp:lastModifiedBy>Julie Cohen</cp:lastModifiedBy>
  <cp:revision>209</cp:revision>
  <cp:lastPrinted>2018-05-09T19:22:29Z</cp:lastPrinted>
  <dcterms:created xsi:type="dcterms:W3CDTF">2016-08-12T21:17:59Z</dcterms:created>
  <dcterms:modified xsi:type="dcterms:W3CDTF">2018-08-21T00:13:39Z</dcterms:modified>
</cp:coreProperties>
</file>