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90" r:id="rId2"/>
    <p:sldId id="306" r:id="rId3"/>
    <p:sldId id="292" r:id="rId4"/>
    <p:sldId id="293" r:id="rId5"/>
    <p:sldId id="294" r:id="rId6"/>
    <p:sldId id="271" r:id="rId7"/>
    <p:sldId id="295" r:id="rId8"/>
    <p:sldId id="296" r:id="rId9"/>
    <p:sldId id="307" r:id="rId10"/>
    <p:sldId id="283" r:id="rId11"/>
    <p:sldId id="291" r:id="rId12"/>
    <p:sldId id="298" r:id="rId13"/>
    <p:sldId id="297" r:id="rId14"/>
    <p:sldId id="308" r:id="rId15"/>
    <p:sldId id="299" r:id="rId16"/>
    <p:sldId id="301" r:id="rId17"/>
    <p:sldId id="302" r:id="rId18"/>
    <p:sldId id="303" r:id="rId19"/>
    <p:sldId id="304" r:id="rId20"/>
    <p:sldId id="305" r:id="rId21"/>
  </p:sldIdLst>
  <p:sldSz cx="9144000" cy="5143500" type="screen16x9"/>
  <p:notesSz cx="7023100" cy="9309100"/>
  <p:custDataLst>
    <p:tags r:id="rId24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A1"/>
    <a:srgbClr val="004165"/>
    <a:srgbClr val="427730"/>
    <a:srgbClr val="D52B1E"/>
    <a:srgbClr val="CC0000"/>
    <a:srgbClr val="C5AE4C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86535" autoAdjust="0"/>
  </p:normalViewPr>
  <p:slideViewPr>
    <p:cSldViewPr snapToGrid="0">
      <p:cViewPr varScale="1">
        <p:scale>
          <a:sx n="80" d="100"/>
          <a:sy n="80" d="100"/>
        </p:scale>
        <p:origin x="136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6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Première Nation peut décider d’augmenter l’affectation à la réserve de remplacement, à condition d’obtenir l’approbation préalable de la SCHL.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804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dirty="0" smtClean="0"/>
              <a:t>RAPPEL : le montant de la réserve de remplacement doit être versé chaque année.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102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/>
              <a:t>Comme l’ensemble est neuf, la réserve de remplacement devrait peu servir dans les cinq premières années. </a:t>
            </a:r>
          </a:p>
          <a:p>
            <a:endParaRPr lang="fr-CA" noProof="0" dirty="0"/>
          </a:p>
          <a:p>
            <a:r>
              <a:rPr lang="fr-CA" noProof="0" dirty="0"/>
              <a:t>Elle peut, par exemple, financer l’achat d’une cuisinière la cinquième année. </a:t>
            </a:r>
            <a:r>
              <a:rPr lang="fr-CA" baseline="0" noProof="0" dirty="0"/>
              <a:t>Ce ne devrait normalement pas être le cas, à moins que les locataires aient été négligents. L’exemple vise principalement à illustrer l’utilisation de la réserve de remplacement.</a:t>
            </a:r>
          </a:p>
          <a:p>
            <a:endParaRPr lang="fr-CA" noProof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noProof="0" dirty="0"/>
              <a:t>Comme l’ensemble est neuf, la réserve de remplacement devrait peu servir. Peut-être que la cinquième année, le service du logement a remplacé une cuisinière </a:t>
            </a:r>
            <a:r>
              <a:rPr lang="fr-CA" noProof="0" dirty="0" smtClean="0"/>
              <a:t>pour 550</a:t>
            </a:r>
            <a:r>
              <a:rPr lang="fr-CA" noProof="0" dirty="0"/>
              <a:t> $, d’où le retrait du même montant</a:t>
            </a:r>
            <a:r>
              <a:rPr lang="fr-CA" noProof="0" dirty="0" smtClean="0"/>
              <a:t>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28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noProof="0" dirty="0"/>
              <a:t>Exemple : </a:t>
            </a:r>
            <a:r>
              <a:rPr lang="fr-CA" sz="1200" noProof="0" dirty="0" smtClean="0"/>
              <a:t>si </a:t>
            </a:r>
            <a:r>
              <a:rPr lang="fr-CA" sz="1200" noProof="0" dirty="0"/>
              <a:t>la nouvelle pièce </a:t>
            </a:r>
            <a:r>
              <a:rPr lang="fr-CA" sz="1200" noProof="0" dirty="0" smtClean="0"/>
              <a:t>pour une </a:t>
            </a:r>
            <a:r>
              <a:rPr lang="fr-CA" sz="1200" noProof="0" dirty="0"/>
              <a:t>laveuse qui a 10 ans coûte 200 $ et que le remplacement de la laveuse coûte 400 $, il est plus rentable de </a:t>
            </a:r>
            <a:r>
              <a:rPr lang="fr-CA" sz="1200" noProof="0" dirty="0" smtClean="0"/>
              <a:t>remplacer la laveuse </a:t>
            </a:r>
            <a:r>
              <a:rPr lang="fr-CA" sz="1200" noProof="0" dirty="0"/>
              <a:t>que de la réparer. </a:t>
            </a:r>
          </a:p>
          <a:p>
            <a:endParaRPr lang="fr-CA" sz="1200" noProof="0" dirty="0"/>
          </a:p>
          <a:p>
            <a:r>
              <a:rPr lang="fr-CA" sz="1200" noProof="0" dirty="0"/>
              <a:t>On remplace généralement les immobilisations par des éléments de même qualité. Par contre, s’il est nécessaire de remplacer un générateur d’air chaud à faible efficacité, vous pouvez choisir un modèle à haute efficacité. </a:t>
            </a:r>
          </a:p>
          <a:p>
            <a:endParaRPr lang="fr-CA" sz="1200" noProof="0" dirty="0"/>
          </a:p>
          <a:p>
            <a:r>
              <a:rPr lang="fr-CA" sz="1200" noProof="0" dirty="0"/>
              <a:t>Les éléments remplacés grâce à la réserve de remplacement doivent avoir fait partie de la construction originale. </a:t>
            </a:r>
          </a:p>
          <a:p>
            <a:endParaRPr lang="fr-CA" sz="1200" noProof="0" dirty="0"/>
          </a:p>
          <a:p>
            <a:r>
              <a:rPr lang="fr-CA" sz="1200" noProof="0" dirty="0" smtClean="0"/>
              <a:t>La réserve </a:t>
            </a:r>
            <a:r>
              <a:rPr lang="fr-CA" sz="1200" noProof="0" dirty="0"/>
              <a:t>de remplacement ne doit pas </a:t>
            </a:r>
            <a:r>
              <a:rPr lang="fr-CA" sz="1200" noProof="0" dirty="0" smtClean="0"/>
              <a:t>servir</a:t>
            </a:r>
            <a:r>
              <a:rPr lang="fr-CA" sz="1200" baseline="0" noProof="0" dirty="0" smtClean="0"/>
              <a:t> à </a:t>
            </a:r>
            <a:r>
              <a:rPr lang="fr-CA" sz="1200" noProof="0" dirty="0" smtClean="0"/>
              <a:t>couvrir </a:t>
            </a:r>
            <a:r>
              <a:rPr lang="fr-CA" sz="1200" noProof="0" dirty="0"/>
              <a:t>les dommages causés par les locataires</a:t>
            </a:r>
            <a:r>
              <a:rPr lang="fr-CA" sz="1200" noProof="0" dirty="0" smtClean="0"/>
              <a:t>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0145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583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noProof="0" dirty="0"/>
              <a:t>La Première Nation doit connaître la différence entre remplacement et entretien. Il arrive souvent que les clients l’ignorent et ne sachent pas quand ou comment utiliser la réserve de remplacement.</a:t>
            </a:r>
          </a:p>
          <a:p>
            <a:endParaRPr lang="fr-CA" altLang="en-US" baseline="0" noProof="0" dirty="0"/>
          </a:p>
          <a:p>
            <a:r>
              <a:rPr lang="fr-CA" altLang="en-US" baseline="0" noProof="0" dirty="0"/>
              <a:t>Exemples de travaux d’entretien : </a:t>
            </a:r>
            <a:r>
              <a:rPr lang="fr-CA" altLang="en-US" baseline="0" noProof="0" dirty="0" smtClean="0"/>
              <a:t>calfeutrage </a:t>
            </a:r>
            <a:r>
              <a:rPr lang="fr-CA" altLang="en-US" baseline="0" noProof="0" dirty="0"/>
              <a:t>de fenêtres, remplacement de moustiquaires, peinture ou remplacement d’un filtre de générateur d’air chaud</a:t>
            </a:r>
          </a:p>
          <a:p>
            <a:r>
              <a:rPr lang="fr-CA" altLang="en-US" baseline="0" noProof="0" dirty="0"/>
              <a:t>Exemples </a:t>
            </a:r>
            <a:r>
              <a:rPr lang="fr-CA" altLang="en-US" baseline="0" noProof="0" dirty="0" smtClean="0"/>
              <a:t>d’éléments couverts par </a:t>
            </a:r>
            <a:r>
              <a:rPr lang="fr-CA" altLang="en-US" baseline="0" noProof="0" dirty="0"/>
              <a:t>la réserve de remplacement : </a:t>
            </a:r>
            <a:r>
              <a:rPr lang="fr-CA" altLang="en-US" baseline="0" noProof="0" dirty="0" smtClean="0"/>
              <a:t>remplacement </a:t>
            </a:r>
            <a:r>
              <a:rPr lang="fr-CA" altLang="en-US" baseline="0" noProof="0" dirty="0"/>
              <a:t>de la toiture, pose d’un nouveau revêtement de sol ou remplacement d’appareils électroménagers fournis (laveuse, sécheuse, réfrigérateur ou cuisinière</a:t>
            </a:r>
            <a:r>
              <a:rPr lang="fr-CA" altLang="en-US" baseline="0" noProof="0" dirty="0" smtClean="0"/>
              <a:t>)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815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en-US" noProof="0" dirty="0" smtClean="0"/>
              <a:t>Le montant de </a:t>
            </a:r>
            <a:r>
              <a:rPr lang="fr-CA" altLang="en-US" noProof="0" dirty="0"/>
              <a:t>6 150 $ a été </a:t>
            </a:r>
            <a:r>
              <a:rPr lang="fr-CA" altLang="en-US" noProof="0" dirty="0" smtClean="0"/>
              <a:t>imputé</a:t>
            </a:r>
            <a:r>
              <a:rPr lang="fr-CA" altLang="en-US" baseline="0" noProof="0" dirty="0" smtClean="0"/>
              <a:t> aux charges </a:t>
            </a:r>
            <a:r>
              <a:rPr lang="fr-CA" altLang="en-US" noProof="0" dirty="0" smtClean="0"/>
              <a:t>d’entretien</a:t>
            </a:r>
            <a:r>
              <a:rPr lang="fr-CA" altLang="en-US" noProof="0" dirty="0"/>
              <a:t>, ce qui a entraîné un déficit de 4 854 $. La SCHL a porté cette erreur à l’attention de la Première Nation et de l’auditeur, et </a:t>
            </a:r>
            <a:r>
              <a:rPr lang="fr-CA" altLang="en-US" noProof="0" dirty="0" smtClean="0"/>
              <a:t>le montant de </a:t>
            </a:r>
            <a:r>
              <a:rPr lang="fr-CA" altLang="en-US" noProof="0" dirty="0"/>
              <a:t>6 150 $ a été </a:t>
            </a:r>
            <a:r>
              <a:rPr lang="fr-CA" altLang="en-US" noProof="0" dirty="0" smtClean="0"/>
              <a:t>imputé </a:t>
            </a:r>
            <a:r>
              <a:rPr lang="fr-CA" altLang="en-US" noProof="0" dirty="0"/>
              <a:t>plutôt à la réserve de remplacement, ce qui a donné un léger surplus de 1 296 $. La méconnaissance de la différence entre </a:t>
            </a:r>
            <a:r>
              <a:rPr lang="fr-CA" altLang="en-US" noProof="0" dirty="0" smtClean="0"/>
              <a:t>les charges d’entretien </a:t>
            </a:r>
            <a:r>
              <a:rPr lang="fr-CA" altLang="en-US" noProof="0" dirty="0"/>
              <a:t>et </a:t>
            </a:r>
            <a:r>
              <a:rPr lang="fr-CA" altLang="en-US" noProof="0" dirty="0" smtClean="0"/>
              <a:t>la réserve </a:t>
            </a:r>
            <a:r>
              <a:rPr lang="fr-CA" altLang="en-US" noProof="0" dirty="0"/>
              <a:t>de remplacement peut </a:t>
            </a:r>
            <a:r>
              <a:rPr lang="fr-CA" altLang="en-US" noProof="0" dirty="0" smtClean="0"/>
              <a:t>entraîner un </a:t>
            </a:r>
            <a:r>
              <a:rPr lang="fr-CA" altLang="en-US" noProof="0" dirty="0"/>
              <a:t>déficit</a:t>
            </a:r>
            <a:r>
              <a:rPr lang="fr-CA" altLang="en-US" noProof="0" dirty="0" smtClean="0"/>
              <a:t>.</a:t>
            </a:r>
            <a:endParaRPr lang="fr-CA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0169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Suggestion : alterner entre cette diapositive et la précédente pour montrer la contribution annuelle et la manière d’inscrire la charge de fonctionnement et le dépôt.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3915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fr-CA" noProof="0" dirty="0"/>
              <a:t>En plus de constituer une violation de l’accord d’exploitation, </a:t>
            </a:r>
            <a:r>
              <a:rPr lang="fr-CA" noProof="0" dirty="0" smtClean="0"/>
              <a:t>la sous-capitalisation</a:t>
            </a:r>
            <a:r>
              <a:rPr lang="fr-CA" baseline="0" noProof="0" dirty="0" smtClean="0"/>
              <a:t> </a:t>
            </a:r>
            <a:r>
              <a:rPr lang="fr-CA" noProof="0" dirty="0" smtClean="0"/>
              <a:t>d’une réserve </a:t>
            </a:r>
            <a:r>
              <a:rPr lang="fr-CA" noProof="0" dirty="0"/>
              <a:t>de remplacement pourrait faire en sorte que la Première Nation n’aura pas les fonds requis pour remplacer les éléments qui ont besoin de l’être</a:t>
            </a:r>
            <a:r>
              <a:rPr lang="fr-CA" noProof="0" dirty="0" smtClean="0"/>
              <a:t>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1961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753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340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453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fr-CA" dirty="0" smtClean="0"/>
              <a:t>Ce compte est distinct du compte général de logement et de votre réserve de remplacement. </a:t>
            </a:r>
          </a:p>
          <a:p>
            <a:pPr defTabSz="933237">
              <a:defRPr/>
            </a:pPr>
            <a:endParaRPr lang="fr-CA" dirty="0" smtClean="0"/>
          </a:p>
          <a:p>
            <a:pPr defTabSz="933237">
              <a:defRPr/>
            </a:pPr>
            <a:r>
              <a:rPr lang="fr-CA" dirty="0" smtClean="0"/>
              <a:t>Les charges de fonctionnement sont plus élevées, comme des budgets d’entretien et de réparation qui augmentent au fur et à mesure que les logements vieillissent.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16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985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/>
              <a:t>Les </a:t>
            </a:r>
            <a:r>
              <a:rPr lang="fr-CA" noProof="0" dirty="0" smtClean="0"/>
              <a:t>charges de </a:t>
            </a:r>
            <a:r>
              <a:rPr lang="fr-CA" noProof="0" dirty="0"/>
              <a:t>fonctionnement </a:t>
            </a:r>
            <a:r>
              <a:rPr lang="fr-CA" noProof="0" dirty="0" smtClean="0"/>
              <a:t>suivantes </a:t>
            </a:r>
            <a:r>
              <a:rPr lang="fr-CA" noProof="0" dirty="0"/>
              <a:t>peuvent augmenter :</a:t>
            </a:r>
          </a:p>
          <a:p>
            <a:endParaRPr lang="fr-CA" baseline="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baseline="0" noProof="0" dirty="0"/>
              <a:t> </a:t>
            </a:r>
            <a:r>
              <a:rPr lang="fr-CA" baseline="0" noProof="0" dirty="0" smtClean="0"/>
              <a:t>Charges d’entretien</a:t>
            </a:r>
            <a:endParaRPr lang="fr-CA" baseline="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baseline="0" noProof="0" dirty="0"/>
              <a:t> </a:t>
            </a:r>
            <a:r>
              <a:rPr lang="fr-CA" baseline="0" noProof="0" dirty="0" smtClean="0"/>
              <a:t>Assurances</a:t>
            </a:r>
            <a:endParaRPr lang="fr-CA" baseline="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baseline="0" noProof="0" dirty="0"/>
              <a:t> </a:t>
            </a:r>
            <a:r>
              <a:rPr lang="fr-CA" baseline="0" noProof="0" dirty="0" smtClean="0"/>
              <a:t>Charges d’administration</a:t>
            </a:r>
            <a:endParaRPr lang="fr-CA" baseline="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baseline="0" noProof="0" dirty="0"/>
              <a:t> Honoraires </a:t>
            </a:r>
            <a:r>
              <a:rPr lang="fr-CA" baseline="0" noProof="0" dirty="0" smtClean="0"/>
              <a:t>professionnels</a:t>
            </a:r>
            <a:endParaRPr lang="fr-CA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957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240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fr-CA" noProof="0" dirty="0"/>
              <a:t>Cette diapositive ne vise qu’à mettre en évidence le surplus</a:t>
            </a:r>
            <a:r>
              <a:rPr lang="fr-CA" noProof="0" dirty="0" smtClean="0"/>
              <a:t>. </a:t>
            </a:r>
            <a:endParaRPr lang="fr-CA" noProof="0" dirty="0"/>
          </a:p>
          <a:p>
            <a:endParaRPr lang="fr-CA" noProof="0" dirty="0"/>
          </a:p>
          <a:p>
            <a:r>
              <a:rPr lang="fr-CA" noProof="0" dirty="0"/>
              <a:t>S’il s’agissait d’un ensemble d’habitation du programme antérieur à 1997, il faudrait transférer </a:t>
            </a:r>
            <a:r>
              <a:rPr lang="fr-CA" noProof="0" dirty="0" smtClean="0"/>
              <a:t>le montant dans une réserve de </a:t>
            </a:r>
            <a:r>
              <a:rPr lang="fr-CA" noProof="0" dirty="0"/>
              <a:t>subventions excédentaires, jusqu’à concurrence de 500 $ par logement. </a:t>
            </a:r>
            <a:r>
              <a:rPr lang="fr-CA" noProof="0" dirty="0" smtClean="0"/>
              <a:t>Le surplus des </a:t>
            </a:r>
            <a:r>
              <a:rPr lang="fr-CA" noProof="0" dirty="0"/>
              <a:t>subventions dépassant 500 $ par logement devrait être retourné à la SCHL.</a:t>
            </a:r>
          </a:p>
          <a:p>
            <a:endParaRPr lang="fr-CA" noProof="0" dirty="0"/>
          </a:p>
          <a:p>
            <a:r>
              <a:rPr lang="fr-CA" noProof="0" dirty="0"/>
              <a:t>En cas de déficit à la clôture de l’exercice, il n’y aurait </a:t>
            </a:r>
            <a:r>
              <a:rPr lang="fr-CA" noProof="0" dirty="0" smtClean="0"/>
              <a:t>aucun montant à </a:t>
            </a:r>
            <a:r>
              <a:rPr lang="fr-CA" noProof="0" dirty="0"/>
              <a:t>transférer dans </a:t>
            </a:r>
            <a:r>
              <a:rPr lang="fr-CA" noProof="0" dirty="0" smtClean="0"/>
              <a:t>une réserve de </a:t>
            </a:r>
            <a:r>
              <a:rPr lang="fr-CA" noProof="0" dirty="0"/>
              <a:t>subventions excédentaires ou </a:t>
            </a:r>
            <a:r>
              <a:rPr lang="fr-CA" noProof="0" dirty="0" smtClean="0"/>
              <a:t>une réserve </a:t>
            </a:r>
            <a:r>
              <a:rPr lang="fr-CA" noProof="0" dirty="0"/>
              <a:t>de fonctionnement. De même, s’il y avait un déficit de fonctionnement </a:t>
            </a:r>
            <a:r>
              <a:rPr lang="fr-CA" noProof="0" dirty="0" smtClean="0"/>
              <a:t>cumulé</a:t>
            </a:r>
            <a:r>
              <a:rPr lang="fr-CA" noProof="0" dirty="0"/>
              <a:t>, </a:t>
            </a:r>
            <a:r>
              <a:rPr lang="fr-CA" noProof="0" dirty="0" smtClean="0"/>
              <a:t>une réserve de </a:t>
            </a:r>
            <a:r>
              <a:rPr lang="fr-CA" noProof="0" dirty="0"/>
              <a:t>subventions excédentaires ou </a:t>
            </a:r>
            <a:r>
              <a:rPr lang="fr-CA" noProof="0" dirty="0" smtClean="0"/>
              <a:t>une réserve </a:t>
            </a:r>
            <a:r>
              <a:rPr lang="fr-CA" noProof="0" dirty="0"/>
              <a:t>de fonctionnement ne </a:t>
            </a:r>
            <a:r>
              <a:rPr lang="fr-CA" noProof="0" dirty="0" smtClean="0"/>
              <a:t>serait </a:t>
            </a:r>
            <a:r>
              <a:rPr lang="fr-CA" noProof="0" dirty="0"/>
              <a:t>pas </a:t>
            </a:r>
            <a:r>
              <a:rPr lang="fr-CA" noProof="0" dirty="0" smtClean="0"/>
              <a:t>requise.</a:t>
            </a:r>
            <a:endParaRPr lang="fr-CA" noProof="0" dirty="0"/>
          </a:p>
          <a:p>
            <a:endParaRPr lang="fr-CA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noProof="0" dirty="0"/>
              <a:t>Ce que doit contenir </a:t>
            </a:r>
            <a:r>
              <a:rPr lang="fr-CA" noProof="0" dirty="0" smtClean="0"/>
              <a:t>une réserve de subventions excédentaires ou une réserve de fonctionnement, </a:t>
            </a:r>
            <a:r>
              <a:rPr lang="fr-CA" noProof="0" dirty="0"/>
              <a:t>ce sont vos surplus </a:t>
            </a:r>
            <a:r>
              <a:rPr lang="fr-CA" noProof="0" dirty="0" smtClean="0"/>
              <a:t>cumulés.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6595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noProof="0" dirty="0" smtClean="0"/>
              <a:t>La </a:t>
            </a:r>
            <a:r>
              <a:rPr lang="fr-CA" baseline="0" noProof="0" dirty="0"/>
              <a:t>réserve de fonctionnement peut être </a:t>
            </a:r>
            <a:r>
              <a:rPr lang="fr-CA" baseline="0" noProof="0" dirty="0" smtClean="0"/>
              <a:t>utilisée </a:t>
            </a:r>
            <a:r>
              <a:rPr lang="fr-CA" baseline="0" noProof="0" dirty="0"/>
              <a:t>pour couvrir une hausse des </a:t>
            </a:r>
            <a:r>
              <a:rPr lang="fr-CA" baseline="0" noProof="0" dirty="0" smtClean="0"/>
              <a:t>charges de </a:t>
            </a:r>
            <a:r>
              <a:rPr lang="fr-CA" baseline="0" noProof="0" dirty="0"/>
              <a:t>fonctionnement (par exemple, pour la peinture). Cependant, si les fonds sont insuffisants, la Première Nation pourrait songer à augmenter les droits d’occupation ou verser une </a:t>
            </a:r>
            <a:r>
              <a:rPr lang="fr-CA" baseline="0" noProof="0" dirty="0" smtClean="0"/>
              <a:t>contribution.</a:t>
            </a:r>
            <a:endParaRPr lang="fr-CA" baseline="0" noProof="0" dirty="0"/>
          </a:p>
          <a:p>
            <a:endParaRPr lang="fr-CA" baseline="0" noProof="0" dirty="0"/>
          </a:p>
          <a:p>
            <a:r>
              <a:rPr lang="fr-CA" baseline="0" noProof="0" dirty="0"/>
              <a:t>Si la Première Nation souhaite augmenter les droits d’occupation, cette augmentation devrait se faire graduellement sur plusieurs années afin d’en limiter l’incidence sur les occupants des logements. Pour l’entretien et les réparations, </a:t>
            </a:r>
            <a:r>
              <a:rPr lang="fr-CA" baseline="0" noProof="0" dirty="0" smtClean="0"/>
              <a:t>un plan est utile pour </a:t>
            </a:r>
            <a:r>
              <a:rPr lang="fr-CA" baseline="0" noProof="0" dirty="0"/>
              <a:t>prévoir les </a:t>
            </a:r>
            <a:r>
              <a:rPr lang="fr-CA" baseline="0" noProof="0" dirty="0" smtClean="0"/>
              <a:t>charges </a:t>
            </a:r>
            <a:r>
              <a:rPr lang="fr-CA" baseline="0" noProof="0" dirty="0"/>
              <a:t>et les </a:t>
            </a:r>
            <a:r>
              <a:rPr lang="fr-CA" baseline="0" noProof="0" dirty="0" smtClean="0"/>
              <a:t>prioriser.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974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01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" y="0"/>
            <a:ext cx="9144000" cy="3429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423837" y="1601665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Cover Insert Subtitle of Presentation</a:t>
            </a:r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ct val="0"/>
              </a:spcBef>
              <a:buNone/>
              <a:defRPr sz="3600" baseline="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>
            <a:fillRect/>
          </a:stretch>
        </p:blipFill>
        <p:spPr>
          <a:xfrm>
            <a:off x="6524608" y="1729755"/>
            <a:ext cx="2032524" cy="2038108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CBB3C51-5318-40EE-8320-A741808064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941"/>
            <a:ext cx="9144000" cy="124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rgbClr val="0062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Freeform 18"/>
          <p:cNvSpPr/>
          <p:nvPr userDrawn="1"/>
        </p:nvSpPr>
        <p:spPr>
          <a:xfrm>
            <a:off x="0" y="2143920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Freeform 19"/>
          <p:cNvSpPr/>
          <p:nvPr userDrawn="1"/>
        </p:nvSpPr>
        <p:spPr>
          <a:xfrm>
            <a:off x="0" y="241545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/>
              <a:t>List Item</a:t>
            </a:r>
          </a:p>
          <a:p>
            <a:pPr lvl="1"/>
            <a:r>
              <a:rPr lang="en-CA"/>
              <a:t>List Item</a:t>
            </a:r>
          </a:p>
          <a:p>
            <a:pPr lvl="2"/>
            <a:r>
              <a:rPr lang="en-CA"/>
              <a:t>List Item</a:t>
            </a:r>
          </a:p>
          <a:p>
            <a:pPr lvl="3"/>
            <a:r>
              <a:rPr lang="en-CA"/>
              <a:t>List Item</a:t>
            </a:r>
          </a:p>
          <a:p>
            <a:pPr lvl="4"/>
            <a:r>
              <a:rPr lang="en-CA"/>
              <a:t>List Item</a:t>
            </a:r>
            <a:endParaRPr lang="en-US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/>
              <a:t>List Item</a:t>
            </a:r>
          </a:p>
          <a:p>
            <a:pPr lvl="1"/>
            <a:r>
              <a:rPr lang="en-CA"/>
              <a:t>List Item</a:t>
            </a:r>
          </a:p>
          <a:p>
            <a:pPr lvl="2"/>
            <a:r>
              <a:rPr lang="en-CA"/>
              <a:t>List Item</a:t>
            </a:r>
          </a:p>
          <a:p>
            <a:pPr lvl="3"/>
            <a:r>
              <a:rPr lang="en-CA"/>
              <a:t>List Item</a:t>
            </a:r>
          </a:p>
          <a:p>
            <a:pPr lvl="4"/>
            <a:r>
              <a:rPr lang="en-CA"/>
              <a:t>List Item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/>
              <a:t>List Item</a:t>
            </a:r>
          </a:p>
          <a:p>
            <a:pPr lvl="1"/>
            <a:r>
              <a:rPr lang="en-CA"/>
              <a:t>List Item</a:t>
            </a:r>
          </a:p>
          <a:p>
            <a:pPr lvl="2"/>
            <a:r>
              <a:rPr lang="en-CA"/>
              <a:t>List Item</a:t>
            </a:r>
          </a:p>
          <a:p>
            <a:pPr lvl="3"/>
            <a:r>
              <a:rPr lang="en-CA"/>
              <a:t>List Item</a:t>
            </a:r>
          </a:p>
          <a:p>
            <a:pPr lvl="4"/>
            <a:r>
              <a:rPr lang="en-CA"/>
              <a:t>List Item</a:t>
            </a:r>
            <a:endParaRPr lang="en-US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ct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/>
              <a:t>List Item</a:t>
            </a:r>
          </a:p>
          <a:p>
            <a:pPr lvl="1"/>
            <a:r>
              <a:rPr lang="en-CA"/>
              <a:t>List Item</a:t>
            </a:r>
          </a:p>
          <a:p>
            <a:pPr lvl="2"/>
            <a:r>
              <a:rPr lang="en-CA"/>
              <a:t>List Item</a:t>
            </a:r>
          </a:p>
          <a:p>
            <a:pPr lvl="3"/>
            <a:r>
              <a:rPr lang="en-CA"/>
              <a:t>List Item</a:t>
            </a:r>
          </a:p>
          <a:p>
            <a:pPr lvl="4"/>
            <a:r>
              <a:rPr lang="en-CA"/>
              <a:t>List Item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7038" r="35335" b="1413"/>
          <a:stretch>
            <a:fillRect/>
          </a:stretch>
        </p:blipFill>
        <p:spPr>
          <a:xfrm>
            <a:off x="7671102" y="397041"/>
            <a:ext cx="1075855" cy="10706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graph/image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ct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/>
              <a:t>Click to Add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000" kern="0" spc="50" dirty="0">
                <a:solidFill>
                  <a:schemeClr val="tx2"/>
                </a:solidFill>
                <a:latin typeface="Gill Sans" pitchFamily="34" charset="0"/>
                <a:ea typeface="+mn-ea"/>
                <a:cs typeface="Calibri" panose="020F0502020204030204" pitchFamily="34" charset="0"/>
              </a:rPr>
              <a:t>SOCIÉTÉ CANADIENNE D’HYPOTHÈQUES ET DE LOGEMENT</a:t>
            </a:r>
            <a:endParaRPr kumimoji="1" lang="en-US" sz="1000" kern="0" spc="50" dirty="0">
              <a:solidFill>
                <a:schemeClr val="tx2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ransition/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3.xml"/><Relationship Id="rId10" Type="http://schemas.openxmlformats.org/officeDocument/2006/relationships/image" Target="../media/image14.emf"/><Relationship Id="rId4" Type="http://schemas.openxmlformats.org/officeDocument/2006/relationships/tags" Target="../tags/tag32.xml"/><Relationship Id="rId9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0.xml"/><Relationship Id="rId10" Type="http://schemas.openxmlformats.org/officeDocument/2006/relationships/image" Target="../media/image15.emf"/><Relationship Id="rId4" Type="http://schemas.openxmlformats.org/officeDocument/2006/relationships/tags" Target="../tags/tag49.xml"/><Relationship Id="rId9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10" Type="http://schemas.openxmlformats.org/officeDocument/2006/relationships/image" Target="../media/image12.emf"/><Relationship Id="rId4" Type="http://schemas.openxmlformats.org/officeDocument/2006/relationships/tags" Target="../tags/tag20.xml"/><Relationship Id="rId9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10" Type="http://schemas.openxmlformats.org/officeDocument/2006/relationships/image" Target="../media/image13.emf"/><Relationship Id="rId4" Type="http://schemas.openxmlformats.org/officeDocument/2006/relationships/tags" Target="../tags/tag24.xml"/><Relationship Id="rId9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40629" y="3500311"/>
            <a:ext cx="5751097" cy="71668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fr-CA" dirty="0" smtClean="0"/>
              <a:t>Réserve de subventions excédentaires, réserve de fonctionnement et réserve de remplacement</a:t>
            </a:r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240629" y="2878042"/>
            <a:ext cx="6539042" cy="647216"/>
          </a:xfrm>
        </p:spPr>
        <p:txBody>
          <a:bodyPr/>
          <a:lstStyle/>
          <a:p>
            <a:r>
              <a:rPr lang="fr-CA" dirty="0" smtClean="0"/>
              <a:t>Fonds de réserve requis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12160" y="1335076"/>
            <a:ext cx="8205243" cy="3280168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endParaRPr lang="fr-CA" altLang="en-US" sz="1700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endParaRPr lang="fr-CA" altLang="en-US" sz="17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réserve de remplacement est </a:t>
            </a: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capitalisée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un compte distinct portant intérêt.</a:t>
            </a: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Toute allocation à 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cette réserve est traitée comme une </a:t>
            </a: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dépense dans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l’état des résultats. </a:t>
            </a: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réserve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remplacement </a:t>
            </a: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doit servir à payer </a:t>
            </a: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remplacement des éléments de bâtiment détériorés ou des réparations majeures</a:t>
            </a:r>
            <a:r>
              <a:rPr lang="fr-CA" altLang="en-US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fr-CA" altLang="en-US" sz="18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fr-CA" altLang="en-US" sz="18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L’approbation préalable de la SCHL n’est pas requise. Toutefois, les auditeurs doivent faire rapport sur l’utilisation des fonds dans le cadre de la présentation des états financiers annuels audités. </a:t>
            </a:r>
          </a:p>
          <a:p>
            <a:pPr algn="l"/>
            <a:endParaRPr lang="fr-CA" sz="1800" b="1" i="0" dirty="0">
              <a:solidFill>
                <a:schemeClr val="tx2"/>
              </a:solidFill>
            </a:endParaRPr>
          </a:p>
          <a:p>
            <a:pPr algn="l"/>
            <a:endParaRPr lang="fr-CA" sz="1800" b="1" i="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6AF52685-4B0F-482C-946C-CC7E54A1649E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7" name="Title 2"/>
          <p:cNvSpPr txBox="1"/>
          <p:nvPr>
            <p:custDataLst>
              <p:tags r:id="rId3"/>
            </p:custDataLst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</a:pPr>
            <a:r>
              <a:rPr kumimoji="0" lang="fr-CA" dirty="0" smtClean="0"/>
              <a:t>Réserve de remplacement </a:t>
            </a:r>
            <a:endParaRPr kumimoji="0" lang="fr-CA" dirty="0"/>
          </a:p>
        </p:txBody>
      </p:sp>
    </p:spTree>
    <p:extLst>
      <p:ext uri="{BB962C8B-B14F-4D97-AF65-F5344CB8AC3E}">
        <p14:creationId xmlns:p14="http://schemas.microsoft.com/office/powerpoint/2010/main" val="41707948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Exemple d’affectation à la réserve de remplacement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11</a:t>
            </a:fld>
            <a:endParaRPr lang="fr-CA" dirty="0"/>
          </a:p>
        </p:txBody>
      </p:sp>
      <p:graphicFrame>
        <p:nvGraphicFramePr>
          <p:cNvPr id="8" name="Objet 3"/>
          <p:cNvGraphicFramePr>
            <a:graphicFrameLocks noGrp="1" noChangeAspect="1"/>
          </p:cNvGraphicFramePr>
          <p:nvPr>
            <p:ph idx="14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72214213"/>
              </p:ext>
            </p:extLst>
          </p:nvPr>
        </p:nvGraphicFramePr>
        <p:xfrm>
          <a:off x="812800" y="1387475"/>
          <a:ext cx="3386138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Feuille de calcul" r:id="rId9" imgW="3981358" imgH="4019581" progId="Excel.Sheet.12">
                  <p:embed/>
                </p:oleObj>
              </mc:Choice>
              <mc:Fallback>
                <p:oleObj name="Feuille de calcul" r:id="rId9" imgW="3981358" imgH="4019581" progId="Excel.Sheet.12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387475"/>
                        <a:ext cx="3386138" cy="341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02107" y="1942928"/>
            <a:ext cx="316430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Dans cet exemple, </a:t>
            </a: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montant à </a:t>
            </a: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transférer chaque année dans la réserve de remplacement est de 4 625 </a:t>
            </a: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$. 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1148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7070519"/>
              </p:ext>
            </p:extLst>
          </p:nvPr>
        </p:nvGraphicFramePr>
        <p:xfrm>
          <a:off x="445169" y="1425970"/>
          <a:ext cx="5594684" cy="27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6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22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0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0798"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Fonds de la RR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An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An</a:t>
                      </a:r>
                      <a:r>
                        <a:rPr lang="fr-CA" sz="1400" baseline="0" noProof="0" dirty="0"/>
                        <a:t> 3</a:t>
                      </a:r>
                      <a:endParaRPr lang="fr-C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An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An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Solde d’ouverture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9 350 $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14 100 $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18 875 $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Intérêts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150 $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Retraits*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(</a:t>
                      </a:r>
                      <a:r>
                        <a:rPr lang="fr-CA" sz="1400" noProof="0" dirty="0" smtClean="0"/>
                        <a:t>550)$</a:t>
                      </a:r>
                      <a:endParaRPr lang="fr-C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480">
                <a:tc>
                  <a:txBody>
                    <a:bodyPr/>
                    <a:lstStyle/>
                    <a:p>
                      <a:r>
                        <a:rPr lang="fr-CA" sz="1400" u="sng" noProof="0" dirty="0" smtClean="0"/>
                        <a:t>Contribution annuelle</a:t>
                      </a:r>
                      <a:endParaRPr lang="fr-CA" sz="1400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b="1" u="sng" noProof="0" dirty="0">
                          <a:solidFill>
                            <a:srgbClr val="0070C0"/>
                          </a:solidFill>
                        </a:rPr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b="1" u="sng" noProof="0" dirty="0">
                          <a:solidFill>
                            <a:srgbClr val="0070C0"/>
                          </a:solidFill>
                        </a:rPr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b="1" u="sng" noProof="0" dirty="0">
                          <a:solidFill>
                            <a:srgbClr val="0070C0"/>
                          </a:solidFill>
                        </a:rPr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b="1" u="sng" noProof="0" dirty="0">
                          <a:solidFill>
                            <a:srgbClr val="0070C0"/>
                          </a:solidFill>
                        </a:rPr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b="1" u="sng" noProof="0" dirty="0">
                          <a:solidFill>
                            <a:srgbClr val="0070C0"/>
                          </a:solidFill>
                        </a:rPr>
                        <a:t>4 625 $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r>
                        <a:rPr lang="fr-CA" sz="1400" noProof="0" dirty="0"/>
                        <a:t>Solde de 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4 625 $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9 350 $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14 100 $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18 875 $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400" noProof="0" dirty="0"/>
                        <a:t>23 125 $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45169" y="278450"/>
            <a:ext cx="648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+mj-lt"/>
              </a:rPr>
              <a:t>Réserve de remplacement (RR) pour un nouvel ensemble (exemple) 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208889" y="1656178"/>
            <a:ext cx="2278323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*Comme l’ensemble est neuf, la réserve de remplacement devrait peu servir. Peut-être que la cinquième année, le service du logement a remplacé une cuisinière pour 550 $, d’où le retrait du même montant. </a:t>
            </a:r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7696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783960" y="1534612"/>
            <a:ext cx="7577191" cy="30806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Normalement, on remplace une immobilisation lorsqu’elle devient dangereuse ou trop coûteuse à réparer</a:t>
            </a:r>
            <a:r>
              <a:rPr lang="fr-CA" dirty="0" smtClean="0"/>
              <a:t>. </a:t>
            </a:r>
            <a:endParaRPr lang="fr-CA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fr-CA" dirty="0"/>
          </a:p>
          <a:p>
            <a:pPr hangingPunct="0">
              <a:lnSpc>
                <a:spcPct val="100000"/>
              </a:lnSpc>
            </a:pPr>
            <a:r>
              <a:rPr lang="fr-CA" dirty="0"/>
              <a:t>L’entretien régulier et les réparations ne peuvent être financés par la réserve de remplacement. </a:t>
            </a:r>
          </a:p>
          <a:p>
            <a:pPr hangingPunct="0">
              <a:lnSpc>
                <a:spcPct val="100000"/>
              </a:lnSpc>
            </a:pPr>
            <a:endParaRPr lang="fr-CA" dirty="0"/>
          </a:p>
          <a:p>
            <a:pPr hangingPunct="0">
              <a:lnSpc>
                <a:spcPct val="100000"/>
              </a:lnSpc>
            </a:pPr>
            <a:r>
              <a:rPr lang="fr-CA" dirty="0"/>
              <a:t>À l’inverse, les remplacements ne peuvent être comptabilisés comme des travaux d’entretien ou de réparation. </a:t>
            </a:r>
          </a:p>
          <a:p>
            <a:pPr>
              <a:lnSpc>
                <a:spcPct val="100000"/>
              </a:lnSpc>
            </a:pP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Réserve de remplacement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35203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Différences entre </a:t>
            </a:r>
            <a:r>
              <a:rPr lang="fr-CA" dirty="0" smtClean="0"/>
              <a:t>les charges </a:t>
            </a:r>
            <a:r>
              <a:rPr lang="fr-CA" dirty="0"/>
              <a:t>d’entretien et la réserve de remplacement</a:t>
            </a:r>
          </a:p>
        </p:txBody>
      </p:sp>
    </p:spTree>
    <p:extLst>
      <p:ext uri="{BB962C8B-B14F-4D97-AF65-F5344CB8AC3E}">
        <p14:creationId xmlns:p14="http://schemas.microsoft.com/office/powerpoint/2010/main" val="2343529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  <p:custDataLst>
              <p:tags r:id="rId1"/>
            </p:custDataLst>
          </p:nvPr>
        </p:nvSpPr>
        <p:spPr>
          <a:xfrm>
            <a:off x="322067" y="1575901"/>
            <a:ext cx="4052871" cy="1271494"/>
          </a:xfrm>
        </p:spPr>
        <p:txBody>
          <a:bodyPr/>
          <a:lstStyle/>
          <a:p>
            <a:r>
              <a:rPr lang="fr-CA" altLang="en-US" b="1" dirty="0"/>
              <a:t>Réserve de remplacement – </a:t>
            </a:r>
            <a:r>
              <a:rPr lang="fr-CA" altLang="en-US" dirty="0"/>
              <a:t>Remplacement d’immobilisations, soit des éléments importants du bâtiment</a:t>
            </a:r>
            <a:r>
              <a:rPr lang="fr-CA" altLang="en-US" b="1" dirty="0"/>
              <a:t>.</a:t>
            </a:r>
          </a:p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64532" y="1547749"/>
            <a:ext cx="4052871" cy="1399988"/>
          </a:xfrm>
          <a:prstGeom prst="rect">
            <a:avLst/>
          </a:prstGeom>
        </p:spPr>
        <p:txBody>
          <a:bodyPr/>
          <a:lstStyle/>
          <a:p>
            <a:r>
              <a:rPr lang="fr-CA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Charges d’entretien </a:t>
            </a:r>
            <a:r>
              <a:rPr lang="fr-CA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-C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Charges liées </a:t>
            </a:r>
            <a:r>
              <a:rPr lang="fr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à l’entretien courant ou aux réparations, dont le but est de préserver </a:t>
            </a:r>
            <a:r>
              <a:rPr lang="fr-C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le rendement prévu d’un </a:t>
            </a:r>
            <a:r>
              <a:rPr lang="fr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élément du bâtiment.</a:t>
            </a:r>
          </a:p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/>
              <a:t>Charges différentes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29173" y="3284039"/>
            <a:ext cx="8281690" cy="915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A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 on ne distingue pas entre ces deux charges,  </a:t>
            </a:r>
            <a:r>
              <a:rPr lang="fr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programme de </a:t>
            </a:r>
            <a:r>
              <a:rPr lang="fr-C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logement pourrait afficher un déficit, </a:t>
            </a:r>
            <a:r>
              <a:rPr lang="fr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notamment si des éléments à porter à la réserve de remplacement sont inscrits plutôt dans </a:t>
            </a:r>
            <a:r>
              <a:rPr lang="fr-C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 charges d’entretien</a:t>
            </a:r>
            <a:r>
              <a:rPr lang="fr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4551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Charges de la réserve de remplacement imputées au budget d’entretien </a:t>
            </a:r>
            <a:r>
              <a:rPr lang="fr-CA" altLang="en-US" sz="2200" dirty="0"/>
              <a:t>(exemple) </a:t>
            </a:r>
            <a:endParaRPr lang="fr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16</a:t>
            </a:fld>
            <a:endParaRPr lang="fr-CA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3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89652089"/>
              </p:ext>
            </p:extLst>
          </p:nvPr>
        </p:nvGraphicFramePr>
        <p:xfrm>
          <a:off x="322067" y="1498127"/>
          <a:ext cx="4229375" cy="294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Feuille de calcul" r:id="rId9" imgW="5095944" imgH="3543418" progId="Excel.Sheet.8">
                  <p:embed/>
                </p:oleObj>
              </mc:Choice>
              <mc:Fallback>
                <p:oleObj name="Feuille de calcul" r:id="rId9" imgW="5095944" imgH="3543418" progId="Excel.Sheet.8">
                  <p:embed/>
                  <p:pic>
                    <p:nvPicPr>
                      <p:cNvPr id="0" name="Picture 7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67" y="1498127"/>
                        <a:ext cx="4229375" cy="29415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748884" y="1524740"/>
            <a:ext cx="4124771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Il y a des conséquences financières à ne pas bien distinguer la différence entre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l’entretien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courant et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réserve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remplacement (RR). </a:t>
            </a:r>
          </a:p>
          <a:p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Dans cet exemple,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montant de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6 150 $ a été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affecté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à des éléments d’immobilisation (fenêtres, portes, revêtement de sol, réfrigérateur et sécheuse).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 montant avait été imputé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 budget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d’entretien, ce qui avait entraîné un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déficit de 4 854 $. </a:t>
            </a:r>
          </a:p>
          <a:p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 retirant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montant du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budget d’entretien pour l’imputer à la réserve de remplacement, on constate un surplus de 1 296 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$.</a:t>
            </a:r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8504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000" dirty="0"/>
              <a:t>Retrait </a:t>
            </a:r>
            <a:r>
              <a:rPr lang="fr-CA" sz="2000" dirty="0" smtClean="0"/>
              <a:t>de </a:t>
            </a:r>
            <a:r>
              <a:rPr lang="fr-CA" sz="2000" dirty="0"/>
              <a:t>la réserve de remplacement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17</a:t>
            </a:fld>
            <a:endParaRPr lang="fr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8700617"/>
              </p:ext>
            </p:extLst>
          </p:nvPr>
        </p:nvGraphicFramePr>
        <p:xfrm>
          <a:off x="735847" y="1941096"/>
          <a:ext cx="4533984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66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6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noProof="0" dirty="0"/>
                        <a:t>Réserve de remplacement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Solde d’ouverture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noProof="0" dirty="0"/>
                        <a:t>12 000 $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Intérêts créditeurs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noProof="0" dirty="0"/>
                        <a:t>200 $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none" noProof="0" dirty="0">
                          <a:effectLst/>
                        </a:rPr>
                        <a:t>Retraits*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u="none" noProof="0" dirty="0">
                          <a:effectLst/>
                        </a:rPr>
                        <a:t>(6 150 $)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sng" noProof="0" dirty="0" smtClean="0"/>
                        <a:t>Contribution annuelle</a:t>
                      </a:r>
                      <a:endParaRPr lang="fr-CA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u="sng" noProof="0" dirty="0"/>
                        <a:t>7 500 $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Solde de 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noProof="0" dirty="0"/>
                        <a:t>13 550 $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02962" y="2350254"/>
            <a:ext cx="1973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montant de </a:t>
            </a: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6 150 $ a été </a:t>
            </a: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porté </a:t>
            </a: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 compte bancaire de la réserve de remplacement, et un retrait a été fait pour couvrir </a:t>
            </a:r>
            <a:r>
              <a:rPr lang="fr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charge.</a:t>
            </a: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8987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578996" y="1531201"/>
            <a:ext cx="7324033" cy="3080632"/>
          </a:xfrm>
        </p:spPr>
        <p:txBody>
          <a:bodyPr/>
          <a:lstStyle/>
          <a:p>
            <a:pPr hangingPunct="0">
              <a:lnSpc>
                <a:spcPct val="100000"/>
              </a:lnSpc>
            </a:pPr>
            <a:r>
              <a:rPr lang="fr-CA" dirty="0" smtClean="0"/>
              <a:t>Lorsqu’elle présente ses états financiers audités à la SCHL, la bande doit inclure la ventilation des charges imputées à la réserve de remplacement, y compris le montant de chaque élément. </a:t>
            </a:r>
          </a:p>
          <a:p>
            <a:pPr marL="0" indent="0" hangingPunct="0">
              <a:lnSpc>
                <a:spcPct val="100000"/>
              </a:lnSpc>
              <a:buNone/>
            </a:pPr>
            <a:endParaRPr lang="fr-CA" dirty="0" smtClean="0"/>
          </a:p>
          <a:p>
            <a:pPr hangingPunct="0">
              <a:lnSpc>
                <a:spcPct val="100000"/>
              </a:lnSpc>
            </a:pPr>
            <a:r>
              <a:rPr lang="fr-CA" dirty="0" smtClean="0"/>
              <a:t>Une fois le prêt remboursé en entier, s’il reste des fonds dans la réserve de remplacement, la bande les conserve.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000" dirty="0" smtClean="0"/>
              <a:t>Réserve de remplacement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76018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  <p:custDataLst>
              <p:tags r:id="rId1"/>
            </p:custDataLst>
          </p:nvPr>
        </p:nvSpPr>
        <p:spPr>
          <a:xfrm>
            <a:off x="592058" y="1388533"/>
            <a:ext cx="7986458" cy="32267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Les </a:t>
            </a:r>
            <a:r>
              <a:rPr lang="fr-CA" dirty="0" smtClean="0"/>
              <a:t>fonds de réserve sont essentiels pour la </a:t>
            </a:r>
            <a:r>
              <a:rPr lang="fr-CA" dirty="0"/>
              <a:t>viabilité à court et à long terme du parc de logements </a:t>
            </a:r>
            <a:r>
              <a:rPr lang="fr-CA" dirty="0" smtClean="0"/>
              <a:t>visés par l’article</a:t>
            </a:r>
            <a:r>
              <a:rPr lang="fr-CA" dirty="0"/>
              <a:t> 95. 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/>
          </a:p>
          <a:p>
            <a:pPr>
              <a:lnSpc>
                <a:spcPct val="100000"/>
              </a:lnSpc>
            </a:pPr>
            <a:r>
              <a:rPr lang="fr-CA" dirty="0"/>
              <a:t>Ces fonds ont pour but de financer des besoins futurs, comme des </a:t>
            </a:r>
            <a:r>
              <a:rPr lang="fr-CA" dirty="0" smtClean="0"/>
              <a:t>charges </a:t>
            </a:r>
            <a:r>
              <a:rPr lang="fr-CA" dirty="0"/>
              <a:t>de fonctionnement en hausse et des immobilisations à remplacer (comme la toiture, les portes, le revêtement extérieur).</a:t>
            </a:r>
          </a:p>
          <a:p>
            <a:pPr>
              <a:lnSpc>
                <a:spcPct val="100000"/>
              </a:lnSpc>
            </a:pPr>
            <a:endParaRPr lang="fr-CA" dirty="0"/>
          </a:p>
          <a:p>
            <a:pPr>
              <a:lnSpc>
                <a:spcPct val="100000"/>
              </a:lnSpc>
            </a:pPr>
            <a:r>
              <a:rPr lang="fr-CA" dirty="0"/>
              <a:t>La capitalisation insuffisante de ces </a:t>
            </a:r>
            <a:r>
              <a:rPr lang="fr-CA" dirty="0" smtClean="0"/>
              <a:t>réserves </a:t>
            </a:r>
            <a:r>
              <a:rPr lang="fr-CA" dirty="0" smtClean="0"/>
              <a:t>est une </a:t>
            </a:r>
            <a:r>
              <a:rPr lang="fr-CA" dirty="0"/>
              <a:t>violation de </a:t>
            </a:r>
            <a:r>
              <a:rPr lang="fr-CA" dirty="0" smtClean="0"/>
              <a:t>l’</a:t>
            </a:r>
            <a:r>
              <a:rPr lang="fr-CA" dirty="0" smtClean="0"/>
              <a:t>entente </a:t>
            </a:r>
            <a:r>
              <a:rPr lang="fr-CA" dirty="0" smtClean="0"/>
              <a:t>d’exploitation</a:t>
            </a:r>
            <a:r>
              <a:rPr lang="fr-CA" dirty="0"/>
              <a:t>, laquelle peut entraîner la suspension de l’aide financière fédérale ou </a:t>
            </a:r>
            <a:r>
              <a:rPr lang="fr-CA" dirty="0" smtClean="0"/>
              <a:t>l’inadmissibilité </a:t>
            </a:r>
            <a:r>
              <a:rPr lang="fr-CA" dirty="0"/>
              <a:t>à des allocations futures du programme de l’article 95.</a:t>
            </a:r>
          </a:p>
          <a:p>
            <a:pPr>
              <a:lnSpc>
                <a:spcPct val="100000"/>
              </a:lnSpc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000" dirty="0" smtClean="0"/>
              <a:t>Les fonds de réserve, essentiels pour la viabilité à long terme </a:t>
            </a:r>
            <a:endParaRPr lang="fr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16463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Réserve de subventions </a:t>
            </a:r>
            <a:r>
              <a:rPr lang="fr-CA" dirty="0"/>
              <a:t>excédentaires et réserve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21655869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000" dirty="0" smtClean="0"/>
              <a:t>. </a:t>
            </a:r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+mj-lt"/>
              </a:rPr>
              <a:t>Merci</a:t>
            </a:r>
            <a:endParaRPr lang="fr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7" name="TextBox 5"/>
          <p:cNvSpPr txBox="1"/>
          <p:nvPr>
            <p:custDataLst>
              <p:tags r:id="rId5"/>
            </p:custDataLst>
          </p:nvPr>
        </p:nvSpPr>
        <p:spPr>
          <a:xfrm>
            <a:off x="4010297" y="2377440"/>
            <a:ext cx="3136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i="1" dirty="0" smtClean="0">
                <a:solidFill>
                  <a:srgbClr val="00629B"/>
                </a:solidFill>
                <a:latin typeface="Gill Sans" panose="020B0502020104020203"/>
              </a:rPr>
              <a:t>Inscrire ici les coordonnées des personnes-ressources de la SCHL, etc.</a:t>
            </a:r>
            <a:endParaRPr lang="fr-CA" sz="2000" i="1" dirty="0">
              <a:solidFill>
                <a:srgbClr val="00629B"/>
              </a:solidFill>
              <a:latin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584536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469233" y="1534612"/>
            <a:ext cx="8181472" cy="321801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fr-CA" altLang="en-US" dirty="0" smtClean="0"/>
              <a:t>Une </a:t>
            </a:r>
            <a:r>
              <a:rPr lang="fr-CA" altLang="en-US" dirty="0" smtClean="0"/>
              <a:t>réserve de </a:t>
            </a:r>
            <a:r>
              <a:rPr lang="fr-CA" altLang="en-US" dirty="0"/>
              <a:t>subventions excédentaires et </a:t>
            </a:r>
            <a:r>
              <a:rPr lang="fr-CA" altLang="en-US" dirty="0" smtClean="0"/>
              <a:t>une réserve </a:t>
            </a:r>
            <a:r>
              <a:rPr lang="fr-CA" altLang="en-US" dirty="0"/>
              <a:t>de fonctionnement </a:t>
            </a:r>
            <a:r>
              <a:rPr lang="fr-CA" altLang="en-US" dirty="0" smtClean="0"/>
              <a:t>doivent être établies </a:t>
            </a:r>
            <a:r>
              <a:rPr lang="fr-CA" altLang="en-US" dirty="0" smtClean="0"/>
              <a:t>pour </a:t>
            </a:r>
            <a:r>
              <a:rPr lang="fr-CA" altLang="en-US" dirty="0" smtClean="0"/>
              <a:t>conserver </a:t>
            </a:r>
            <a:r>
              <a:rPr lang="fr-CA" altLang="en-US" dirty="0"/>
              <a:t>les surplus de fonctionnement </a:t>
            </a:r>
            <a:r>
              <a:rPr lang="fr-CA" altLang="en-US" dirty="0" smtClean="0"/>
              <a:t>de l’ensemble d’habitation.</a:t>
            </a:r>
            <a:endParaRPr lang="fr-CA" altLang="en-US" dirty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endParaRPr lang="fr-CA" altLang="en-US" dirty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fr-CA" altLang="en-US" dirty="0" smtClean="0"/>
              <a:t>Toutes </a:t>
            </a:r>
            <a:r>
              <a:rPr lang="fr-CA" altLang="en-US" dirty="0"/>
              <a:t>deux peuvent </a:t>
            </a:r>
            <a:r>
              <a:rPr lang="fr-CA" altLang="en-US" dirty="0" smtClean="0"/>
              <a:t>compenser </a:t>
            </a:r>
            <a:r>
              <a:rPr lang="fr-CA" altLang="en-US" dirty="0"/>
              <a:t>les déficits de fonctionnement </a:t>
            </a:r>
            <a:r>
              <a:rPr lang="fr-CA" altLang="en-US" dirty="0" smtClean="0"/>
              <a:t>qui peuvent se produire </a:t>
            </a:r>
            <a:r>
              <a:rPr lang="fr-CA" altLang="en-US" dirty="0" smtClean="0"/>
              <a:t>à </a:t>
            </a:r>
            <a:r>
              <a:rPr lang="fr-CA" altLang="en-US" dirty="0"/>
              <a:t>mesure que l’ensemble d’habitation vieillit et que les </a:t>
            </a:r>
            <a:r>
              <a:rPr lang="fr-CA" altLang="en-US" dirty="0" smtClean="0"/>
              <a:t>charges de </a:t>
            </a:r>
            <a:r>
              <a:rPr lang="fr-CA" altLang="en-US" dirty="0"/>
              <a:t>fonctionnement augmentent (par exemple, pour l’entretien</a:t>
            </a:r>
            <a:r>
              <a:rPr lang="fr-CA" altLang="en-US" dirty="0" smtClean="0"/>
              <a:t>). </a:t>
            </a:r>
            <a:endParaRPr lang="fr-CA" altLang="en-US" dirty="0"/>
          </a:p>
          <a:p>
            <a:pPr marL="0" indent="0">
              <a:lnSpc>
                <a:spcPct val="100000"/>
              </a:lnSpc>
              <a:buNone/>
            </a:pPr>
            <a:endParaRPr lang="fr-CA" altLang="en-US" dirty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fr-CA" altLang="en-US" dirty="0" smtClean="0"/>
              <a:t>Chacune de ces réserves est détenue </a:t>
            </a:r>
            <a:r>
              <a:rPr lang="fr-CA" altLang="en-US" dirty="0"/>
              <a:t>dans un compte distinct portant intérêt.</a:t>
            </a:r>
          </a:p>
          <a:p>
            <a:pPr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Réserve de </a:t>
            </a:r>
            <a:r>
              <a:rPr lang="fr-CA" dirty="0"/>
              <a:t>subventions excédentaires et </a:t>
            </a:r>
            <a:r>
              <a:rPr lang="fr-CA" dirty="0" smtClean="0"/>
              <a:t>réserve </a:t>
            </a:r>
            <a:r>
              <a:rPr lang="fr-CA" dirty="0"/>
              <a:t>de fonctionnement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63118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Réserve de </a:t>
            </a:r>
            <a:r>
              <a:rPr lang="fr-CA" dirty="0"/>
              <a:t>subventions excédentaires – Programme antérieur à 1997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L’accord d’exploitation plafonne </a:t>
            </a:r>
            <a:r>
              <a:rPr lang="fr-CA" dirty="0" smtClean="0"/>
              <a:t>la réserve de </a:t>
            </a:r>
            <a:r>
              <a:rPr lang="fr-CA" dirty="0"/>
              <a:t>subventions excédentaires à 500 $ par logement.</a:t>
            </a:r>
          </a:p>
          <a:p>
            <a:pPr lvl="2">
              <a:spcBef>
                <a:spcPts val="1200"/>
              </a:spcBef>
            </a:pPr>
            <a:r>
              <a:rPr lang="fr-CA" dirty="0"/>
              <a:t>Par exemple, si un ensemble compte 10 logements, le montant maximal que peut contenir </a:t>
            </a:r>
            <a:r>
              <a:rPr lang="fr-CA" dirty="0" smtClean="0"/>
              <a:t>la réserve de </a:t>
            </a:r>
            <a:r>
              <a:rPr lang="fr-CA" dirty="0"/>
              <a:t>subventions excédentaires à la </a:t>
            </a:r>
            <a:r>
              <a:rPr lang="fr-CA" dirty="0" smtClean="0"/>
              <a:t>clôture de l'exercice </a:t>
            </a:r>
            <a:r>
              <a:rPr lang="fr-CA" dirty="0"/>
              <a:t>est de 5 000 </a:t>
            </a:r>
            <a:r>
              <a:rPr lang="fr-CA" dirty="0" smtClean="0"/>
              <a:t>$. </a:t>
            </a:r>
            <a:endParaRPr lang="fr-CA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Si </a:t>
            </a:r>
            <a:r>
              <a:rPr lang="fr-CA" dirty="0" smtClean="0"/>
              <a:t>la réserve de </a:t>
            </a:r>
            <a:r>
              <a:rPr lang="fr-CA" dirty="0"/>
              <a:t>subventions excédentaires </a:t>
            </a:r>
            <a:r>
              <a:rPr lang="fr-CA" dirty="0" smtClean="0"/>
              <a:t>est égale à </a:t>
            </a:r>
            <a:r>
              <a:rPr lang="fr-CA" dirty="0"/>
              <a:t>plus de 500 $ par logement, la différence doit être remise à la SCHL</a:t>
            </a:r>
            <a:r>
              <a:rPr lang="fr-CA" dirty="0" smtClean="0"/>
              <a:t>. </a:t>
            </a:r>
            <a:endParaRPr lang="fr-CA" dirty="0"/>
          </a:p>
          <a:p>
            <a:endParaRPr lang="fr-CA" dirty="0"/>
          </a:p>
        </p:txBody>
      </p:sp>
      <p:pic>
        <p:nvPicPr>
          <p:cNvPr id="7" name="Content Placeholder 6" descr="067CMHC63Rama.jpg"/>
          <p:cNvPicPr>
            <a:picLocks noGrp="1" noChangeAspect="1"/>
          </p:cNvPicPr>
          <p:nvPr>
            <p:ph sz="quarter" idx="16"/>
            <p:custDataLst>
              <p:tags r:id="rId4"/>
            </p:custDataLst>
          </p:nvPr>
        </p:nvPicPr>
        <p:blipFill>
          <a:blip r:embed="rId7"/>
          <a:srcRect t="5890" b="8575"/>
          <a:stretch>
            <a:fillRect/>
          </a:stretch>
        </p:blipFill>
        <p:spPr>
          <a:xfrm>
            <a:off x="6291308" y="1531864"/>
            <a:ext cx="2069843" cy="26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81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  <p:custDataLst>
              <p:tags r:id="rId1"/>
            </p:custDataLst>
          </p:nvPr>
        </p:nvSpPr>
        <p:spPr>
          <a:xfrm>
            <a:off x="698280" y="1533644"/>
            <a:ext cx="7121216" cy="30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Le programme de logement sans but lucratif (article 95) est conçu pour générer, durant les premières années, des surplus qui sont placés dans une réserve de fonctionnement</a:t>
            </a:r>
            <a:r>
              <a:rPr lang="fr-CA" dirty="0" smtClean="0"/>
              <a:t>. </a:t>
            </a:r>
            <a:endParaRPr lang="fr-CA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Il convient d’utiliser ces surplus pour compenser la hausse des </a:t>
            </a:r>
            <a:r>
              <a:rPr lang="fr-CA" dirty="0" smtClean="0"/>
              <a:t>coûts </a:t>
            </a:r>
            <a:r>
              <a:rPr lang="fr-CA" dirty="0" smtClean="0"/>
              <a:t>de </a:t>
            </a:r>
            <a:r>
              <a:rPr lang="fr-CA" dirty="0"/>
              <a:t>fonctionnement associée au vieillissement de l’ensemble</a:t>
            </a:r>
            <a:r>
              <a:rPr lang="fr-CA" dirty="0" smtClean="0"/>
              <a:t>. </a:t>
            </a:r>
            <a:endParaRPr lang="fr-CA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Une réserve de fonctionnement </a:t>
            </a:r>
            <a:r>
              <a:rPr lang="fr-CA" dirty="0" smtClean="0"/>
              <a:t>n’à </a:t>
            </a:r>
            <a:r>
              <a:rPr lang="fr-CA" dirty="0"/>
              <a:t>aucun plafond</a:t>
            </a:r>
            <a:r>
              <a:rPr lang="fr-CA" dirty="0" smtClean="0"/>
              <a:t>. </a:t>
            </a:r>
            <a:endParaRPr lang="fr-CA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dirty="0"/>
          </a:p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Réserve </a:t>
            </a:r>
            <a:r>
              <a:rPr lang="fr-CA" dirty="0"/>
              <a:t>de fonctionnement – Programme postérieur à 1996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40766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9710" y="427499"/>
            <a:ext cx="7188805" cy="817456"/>
          </a:xfrm>
        </p:spPr>
        <p:txBody>
          <a:bodyPr/>
          <a:lstStyle/>
          <a:p>
            <a:r>
              <a:rPr lang="fr-CA" dirty="0" smtClean="0"/>
              <a:t>Affectation de la réserve de </a:t>
            </a:r>
            <a:r>
              <a:rPr lang="fr-CA" dirty="0"/>
              <a:t>subventions excédentaires et de </a:t>
            </a:r>
            <a:r>
              <a:rPr lang="fr-CA" dirty="0" smtClean="0"/>
              <a:t>la réserve </a:t>
            </a:r>
            <a:r>
              <a:rPr lang="fr-CA" dirty="0"/>
              <a:t>de fonctionnement</a:t>
            </a:r>
            <a:br>
              <a:rPr lang="fr-CA" dirty="0"/>
            </a:br>
            <a:endParaRPr lang="fr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A9892F57-CF35-44C9-A6CD-AFB9E77A95CD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73768" y="1559528"/>
            <a:ext cx="7425203" cy="2753394"/>
          </a:xfrm>
          <a:solidFill>
            <a:schemeClr val="bg1"/>
          </a:solidFill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L’utilisation de 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réserve de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subventions excédentaires et 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 réserve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fonctionnement n’a pas à être approuvée au préalable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Ces fonds sont accessibles au besoin pour couvrir des 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charges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supplémentaires admissibles 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courant de l’année.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montants excédentaires peuvent et doivent être pris en compte dans la planification de l’entretien et l’établissement du budget de </a:t>
            </a:r>
            <a:r>
              <a:rPr lang="fr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l’année.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60567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Exemple </a:t>
            </a:r>
            <a:r>
              <a:rPr lang="fr-CA" dirty="0" smtClean="0"/>
              <a:t>d’une </a:t>
            </a:r>
            <a:r>
              <a:rPr lang="fr-CA" dirty="0"/>
              <a:t>réserve de fonctionnement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4"/>
            <p:custDataLst>
              <p:tags r:id="rId4"/>
            </p:custDataLst>
          </p:nvPr>
        </p:nvSpPr>
        <p:spPr>
          <a:xfrm>
            <a:off x="322067" y="1357848"/>
            <a:ext cx="3708065" cy="377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Dans cet exemple, l’exercice s’est terminé avec un surplus de 3 855 $. </a:t>
            </a:r>
            <a:r>
              <a:rPr lang="fr-CA" sz="1400" b="1" dirty="0" smtClean="0"/>
              <a:t>Ce montant sera transféré </a:t>
            </a:r>
            <a:r>
              <a:rPr lang="fr-CA" sz="1400" b="1" dirty="0"/>
              <a:t>dans la réserve de fonctionnement et </a:t>
            </a:r>
            <a:r>
              <a:rPr lang="fr-CA" sz="1400" b="1" dirty="0" smtClean="0"/>
              <a:t>ajouté </a:t>
            </a:r>
            <a:r>
              <a:rPr lang="fr-CA" sz="1400" b="1" dirty="0"/>
              <a:t>au </a:t>
            </a:r>
            <a:r>
              <a:rPr lang="fr-CA" sz="1400" b="1" dirty="0" smtClean="0"/>
              <a:t>cumul (surplus </a:t>
            </a:r>
            <a:r>
              <a:rPr lang="fr-CA" sz="1400" b="1" dirty="0"/>
              <a:t>des exercices précédents), s’il y en a un, plus les intérêts </a:t>
            </a:r>
            <a:r>
              <a:rPr lang="fr-CA" sz="1400" b="1" dirty="0" smtClean="0"/>
              <a:t>cumulés.</a:t>
            </a:r>
            <a:endParaRPr lang="fr-CA" sz="1400" b="1" dirty="0"/>
          </a:p>
          <a:p>
            <a:r>
              <a:rPr lang="fr-CA" sz="1400" b="1" dirty="0"/>
              <a:t>Réserve de fonctionnement</a:t>
            </a:r>
          </a:p>
          <a:p>
            <a:pPr>
              <a:tabLst>
                <a:tab pos="3224213" algn="r"/>
              </a:tabLst>
            </a:pPr>
            <a:r>
              <a:rPr lang="fr-CA" sz="1400" b="1" dirty="0" smtClean="0"/>
              <a:t>Cumul	10</a:t>
            </a:r>
            <a:r>
              <a:rPr lang="fr-CA" sz="1400" b="1" dirty="0"/>
              <a:t> 000 $</a:t>
            </a:r>
          </a:p>
          <a:p>
            <a:pPr>
              <a:tabLst>
                <a:tab pos="3224213" algn="r"/>
              </a:tabLst>
            </a:pPr>
            <a:r>
              <a:rPr lang="fr-CA" sz="1400" b="1" dirty="0"/>
              <a:t>Intérêts </a:t>
            </a:r>
            <a:r>
              <a:rPr lang="fr-CA" sz="1400" b="1" dirty="0" smtClean="0"/>
              <a:t>créditeurs	500</a:t>
            </a:r>
            <a:r>
              <a:rPr lang="fr-CA" sz="1400" b="1" dirty="0"/>
              <a:t> $</a:t>
            </a:r>
          </a:p>
          <a:p>
            <a:pPr>
              <a:tabLst>
                <a:tab pos="3224213" algn="r"/>
              </a:tabLst>
            </a:pPr>
            <a:r>
              <a:rPr lang="fr-CA" sz="1400" b="1" u="sng" dirty="0"/>
              <a:t>Surplus de l’exercice </a:t>
            </a:r>
            <a:r>
              <a:rPr lang="fr-CA" sz="1400" b="1" u="sng" dirty="0" smtClean="0"/>
              <a:t>courant	</a:t>
            </a:r>
            <a:r>
              <a:rPr lang="fr-CA" sz="1400" b="1" u="sng" dirty="0" smtClean="0">
                <a:solidFill>
                  <a:schemeClr val="accent5"/>
                </a:solidFill>
              </a:rPr>
              <a:t>3</a:t>
            </a:r>
            <a:r>
              <a:rPr lang="fr-CA" sz="1400" b="1" u="sng" dirty="0">
                <a:solidFill>
                  <a:schemeClr val="accent5"/>
                </a:solidFill>
              </a:rPr>
              <a:t> 855 $</a:t>
            </a:r>
          </a:p>
          <a:p>
            <a:pPr>
              <a:tabLst>
                <a:tab pos="3224213" algn="r"/>
              </a:tabLst>
            </a:pPr>
            <a:r>
              <a:rPr lang="fr-CA" sz="1400" b="1" u="sng" dirty="0"/>
              <a:t>Solde de </a:t>
            </a:r>
            <a:r>
              <a:rPr lang="fr-CA" sz="1400" b="1" u="sng" dirty="0" smtClean="0"/>
              <a:t>clôture	14</a:t>
            </a:r>
            <a:r>
              <a:rPr lang="fr-CA" sz="1400" b="1" u="sng" dirty="0"/>
              <a:t> 355 $</a:t>
            </a:r>
          </a:p>
          <a:p>
            <a:endParaRPr lang="fr-CA" sz="1600" b="1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="" xmlns:a16="http://schemas.microsoft.com/office/drawing/2014/main" id="{B6C1EACC-79AE-49F9-BB45-63659459577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69757011"/>
              </p:ext>
            </p:extLst>
          </p:nvPr>
        </p:nvGraphicFramePr>
        <p:xfrm>
          <a:off x="4295775" y="1174750"/>
          <a:ext cx="4054475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Feuille de calcul" r:id="rId9" imgW="3819393" imgH="3829008" progId="Excel.Sheet.12">
                  <p:embed/>
                </p:oleObj>
              </mc:Choice>
              <mc:Fallback>
                <p:oleObj name="Feuille de calcul" r:id="rId9" imgW="3819393" imgH="3829008" progId="Excel.Sheet.12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174750"/>
                        <a:ext cx="4054475" cy="355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703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Exemple de </a:t>
            </a:r>
            <a:r>
              <a:rPr lang="fr-CA" dirty="0" smtClean="0"/>
              <a:t>l’affectation d’une </a:t>
            </a:r>
            <a:r>
              <a:rPr lang="fr-CA" dirty="0"/>
              <a:t>réserve de fonctionnement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F5E4F7E7-D9B8-4E79-84B0-B1C726B6868C}" type="slidenum">
              <a:rPr lang="fr-CA" smtClean="0"/>
              <a:pPr/>
              <a:t>8</a:t>
            </a:fld>
            <a:endParaRPr lang="fr-CA" dirty="0"/>
          </a:p>
        </p:txBody>
      </p:sp>
      <p:graphicFrame>
        <p:nvGraphicFramePr>
          <p:cNvPr id="8" name="Objet 3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2308722"/>
              </p:ext>
            </p:extLst>
          </p:nvPr>
        </p:nvGraphicFramePr>
        <p:xfrm>
          <a:off x="5025188" y="1169396"/>
          <a:ext cx="3403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Feuille de calcul" r:id="rId9" imgW="3829111" imgH="4029029" progId="Excel.Sheet.12">
                  <p:embed/>
                </p:oleObj>
              </mc:Choice>
              <mc:Fallback>
                <p:oleObj name="Feuille de calcul" r:id="rId9" imgW="3829111" imgH="4029029" progId="Excel.Sheet.12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188" y="1169396"/>
                        <a:ext cx="34036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4"/>
            <p:custDataLst>
              <p:tags r:id="rId5"/>
            </p:custDataLst>
          </p:nvPr>
        </p:nvSpPr>
        <p:spPr>
          <a:xfrm>
            <a:off x="579438" y="1371300"/>
            <a:ext cx="3571875" cy="30813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CA" sz="1400" b="1" dirty="0"/>
              <a:t>Exemple : </a:t>
            </a:r>
            <a:r>
              <a:rPr lang="fr-CA" sz="1400" b="1" dirty="0" smtClean="0"/>
              <a:t>l’année </a:t>
            </a:r>
            <a:r>
              <a:rPr lang="fr-CA" sz="1400" b="1" dirty="0"/>
              <a:t>suivante, l’ensemble d’habitation a </a:t>
            </a:r>
            <a:r>
              <a:rPr lang="fr-CA" sz="1400" b="1" dirty="0" smtClean="0"/>
              <a:t>enregistré des charges </a:t>
            </a:r>
            <a:r>
              <a:rPr lang="fr-CA" sz="1400" b="1" dirty="0"/>
              <a:t>plus élevées que prévu, ce qui a entraîné un déficit de (2 </a:t>
            </a:r>
            <a:r>
              <a:rPr lang="fr-CA" sz="1400" b="1" dirty="0" smtClean="0"/>
              <a:t>630)$, </a:t>
            </a:r>
            <a:r>
              <a:rPr lang="fr-CA" sz="1400" b="1" dirty="0"/>
              <a:t>qui peut être épongé à même la réserve de fonctionnement.</a:t>
            </a:r>
          </a:p>
          <a:p>
            <a:r>
              <a:rPr lang="fr-CA" sz="1400" b="1" dirty="0"/>
              <a:t>Réserve de fonctionnement</a:t>
            </a:r>
          </a:p>
          <a:p>
            <a:pPr>
              <a:tabLst>
                <a:tab pos="3224213" algn="r"/>
              </a:tabLst>
            </a:pPr>
            <a:r>
              <a:rPr lang="fr-CA" sz="1400" b="1" dirty="0" smtClean="0"/>
              <a:t>Cumul	14</a:t>
            </a:r>
            <a:r>
              <a:rPr lang="fr-CA" sz="1400" b="1" dirty="0"/>
              <a:t> 355 $</a:t>
            </a:r>
          </a:p>
          <a:p>
            <a:pPr>
              <a:tabLst>
                <a:tab pos="3224213" algn="r"/>
              </a:tabLst>
            </a:pPr>
            <a:r>
              <a:rPr lang="fr-CA" sz="1400" b="1" dirty="0"/>
              <a:t>Intérêts </a:t>
            </a:r>
            <a:r>
              <a:rPr lang="fr-CA" sz="1400" b="1" dirty="0" smtClean="0"/>
              <a:t>créditeurs	550</a:t>
            </a:r>
            <a:r>
              <a:rPr lang="fr-CA" sz="1400" b="1" dirty="0"/>
              <a:t> $</a:t>
            </a:r>
          </a:p>
          <a:p>
            <a:pPr>
              <a:tabLst>
                <a:tab pos="3224213" algn="r"/>
              </a:tabLst>
            </a:pPr>
            <a:r>
              <a:rPr lang="fr-CA" sz="1400" b="1" u="sng" dirty="0"/>
              <a:t>Déficit de l’exercice </a:t>
            </a:r>
            <a:r>
              <a:rPr lang="fr-CA" sz="1400" b="1" u="sng" dirty="0" smtClean="0"/>
              <a:t>courant	</a:t>
            </a:r>
            <a:r>
              <a:rPr lang="fr-CA" sz="1400" b="1" u="sng" dirty="0" smtClean="0">
                <a:solidFill>
                  <a:schemeClr val="accent5"/>
                </a:solidFill>
              </a:rPr>
              <a:t>(</a:t>
            </a:r>
            <a:r>
              <a:rPr lang="fr-CA" sz="1400" b="1" u="sng" dirty="0">
                <a:solidFill>
                  <a:schemeClr val="accent5"/>
                </a:solidFill>
              </a:rPr>
              <a:t>2 </a:t>
            </a:r>
            <a:r>
              <a:rPr lang="fr-CA" sz="1400" b="1" u="sng" dirty="0" smtClean="0">
                <a:solidFill>
                  <a:schemeClr val="accent5"/>
                </a:solidFill>
              </a:rPr>
              <a:t>630)$</a:t>
            </a:r>
            <a:endParaRPr lang="fr-CA" sz="1400" b="1" u="sng" dirty="0">
              <a:solidFill>
                <a:schemeClr val="accent5"/>
              </a:solidFill>
            </a:endParaRPr>
          </a:p>
          <a:p>
            <a:pPr>
              <a:tabLst>
                <a:tab pos="3224213" algn="r"/>
              </a:tabLst>
            </a:pPr>
            <a:r>
              <a:rPr lang="fr-CA" sz="1400" b="1" u="sng" dirty="0"/>
              <a:t>Solde de </a:t>
            </a:r>
            <a:r>
              <a:rPr lang="fr-CA" sz="1400" b="1" u="sng" dirty="0" smtClean="0"/>
              <a:t>clôture	12</a:t>
            </a:r>
            <a:r>
              <a:rPr lang="fr-CA" sz="1400" b="1" u="sng" dirty="0"/>
              <a:t> 275 $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sz="16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CA" dirty="0"/>
          </a:p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76780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Réserve de remplacement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03478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4.19"/>
  <p:tag name="AS_TITLE" val="Aspose.Slides for .NET 4.0"/>
  <p:tag name="AS_VERSION" val="17.4"/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1772</TotalTime>
  <Words>1214</Words>
  <Application>Microsoft Office PowerPoint</Application>
  <PresentationFormat>On-screen Show (16:9)</PresentationFormat>
  <Paragraphs>207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Times New Roman</vt:lpstr>
      <vt:lpstr>CorpPPT_Template_16X9_EN</vt:lpstr>
      <vt:lpstr>Feuille de calcul</vt:lpstr>
      <vt:lpstr>PowerPoint Presentation</vt:lpstr>
      <vt:lpstr>Réserve de subventions excédentaires et réserve de fonctionnement</vt:lpstr>
      <vt:lpstr>Réserve de subventions excédentaires et réserve de fonctionnement</vt:lpstr>
      <vt:lpstr>Réserve de subventions excédentaires – Programme antérieur à 1997</vt:lpstr>
      <vt:lpstr>Réserve de fonctionnement – Programme postérieur à 1996</vt:lpstr>
      <vt:lpstr>Affectation de la réserve de subventions excédentaires et de la réserve de fonctionnement </vt:lpstr>
      <vt:lpstr>Exemple d’une réserve de fonctionnement</vt:lpstr>
      <vt:lpstr>Exemple de l’affectation d’une réserve de fonctionnement</vt:lpstr>
      <vt:lpstr>Réserve de remplacement </vt:lpstr>
      <vt:lpstr>PowerPoint Presentation</vt:lpstr>
      <vt:lpstr>Exemple d’affectation à la réserve de remplacement</vt:lpstr>
      <vt:lpstr>PowerPoint Presentation</vt:lpstr>
      <vt:lpstr>Réserve de remplacement </vt:lpstr>
      <vt:lpstr>Différences entre les charges d’entretien et la réserve de remplacement</vt:lpstr>
      <vt:lpstr>Charges différentes</vt:lpstr>
      <vt:lpstr>Charges de la réserve de remplacement imputées au budget d’entretien (exemple) </vt:lpstr>
      <vt:lpstr>Retrait de la réserve de remplacement</vt:lpstr>
      <vt:lpstr>Réserve de remplacement</vt:lpstr>
      <vt:lpstr>Les fonds de réserve, essentiels pour la viabilité à long terme 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175</cp:revision>
  <cp:lastPrinted>2018-05-09T19:22:29Z</cp:lastPrinted>
  <dcterms:created xsi:type="dcterms:W3CDTF">2016-08-12T21:17:59Z</dcterms:created>
  <dcterms:modified xsi:type="dcterms:W3CDTF">2018-08-21T00:30:22Z</dcterms:modified>
</cp:coreProperties>
</file>