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1"/>
  </p:sldMasterIdLst>
  <p:notesMasterIdLst>
    <p:notesMasterId r:id="rId48"/>
  </p:notesMasterIdLst>
  <p:sldIdLst>
    <p:sldId id="256" r:id="rId2"/>
    <p:sldId id="317" r:id="rId3"/>
    <p:sldId id="342" r:id="rId4"/>
    <p:sldId id="679" r:id="rId5"/>
    <p:sldId id="629" r:id="rId6"/>
    <p:sldId id="630" r:id="rId7"/>
    <p:sldId id="258" r:id="rId8"/>
    <p:sldId id="355" r:id="rId9"/>
    <p:sldId id="396" r:id="rId10"/>
    <p:sldId id="390" r:id="rId11"/>
    <p:sldId id="412" r:id="rId12"/>
    <p:sldId id="318" r:id="rId13"/>
    <p:sldId id="369" r:id="rId14"/>
    <p:sldId id="676" r:id="rId15"/>
    <p:sldId id="257" r:id="rId16"/>
    <p:sldId id="674" r:id="rId17"/>
    <p:sldId id="286" r:id="rId18"/>
    <p:sldId id="260" r:id="rId19"/>
    <p:sldId id="263" r:id="rId20"/>
    <p:sldId id="379" r:id="rId21"/>
    <p:sldId id="277" r:id="rId22"/>
    <p:sldId id="380" r:id="rId23"/>
    <p:sldId id="421" r:id="rId24"/>
    <p:sldId id="284" r:id="rId25"/>
    <p:sldId id="287" r:id="rId26"/>
    <p:sldId id="276" r:id="rId27"/>
    <p:sldId id="270" r:id="rId28"/>
    <p:sldId id="267" r:id="rId29"/>
    <p:sldId id="675" r:id="rId30"/>
    <p:sldId id="678" r:id="rId31"/>
    <p:sldId id="419" r:id="rId32"/>
    <p:sldId id="658" r:id="rId33"/>
    <p:sldId id="682" r:id="rId34"/>
    <p:sldId id="677" r:id="rId35"/>
    <p:sldId id="297" r:id="rId36"/>
    <p:sldId id="305" r:id="rId37"/>
    <p:sldId id="364" r:id="rId38"/>
    <p:sldId id="673" r:id="rId39"/>
    <p:sldId id="295" r:id="rId40"/>
    <p:sldId id="392" r:id="rId41"/>
    <p:sldId id="680" r:id="rId42"/>
    <p:sldId id="268" r:id="rId43"/>
    <p:sldId id="265" r:id="rId44"/>
    <p:sldId id="266" r:id="rId45"/>
    <p:sldId id="681" r:id="rId46"/>
    <p:sldId id="32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0"/>
    <p:restoredTop sz="94633"/>
  </p:normalViewPr>
  <p:slideViewPr>
    <p:cSldViewPr snapToGrid="0" snapToObjects="1">
      <p:cViewPr varScale="1">
        <p:scale>
          <a:sx n="64" d="100"/>
          <a:sy n="64" d="100"/>
        </p:scale>
        <p:origin x="168"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B4274-BE68-064D-8ADA-0FD9650C56EB}" type="doc">
      <dgm:prSet loTypeId="urn:microsoft.com/office/officeart/2005/8/layout/pyramid1" loCatId="" qsTypeId="urn:microsoft.com/office/officeart/2005/8/quickstyle/3D3" qsCatId="3D" csTypeId="urn:microsoft.com/office/officeart/2005/8/colors/accent4_2" csCatId="accent4" phldr="1"/>
      <dgm:spPr/>
    </dgm:pt>
    <dgm:pt modelId="{6C0FE35C-5B37-224A-A4A7-1E43625A7BEF}">
      <dgm:prSet phldrT="[Text]"/>
      <dgm:spPr>
        <a:solidFill>
          <a:schemeClr val="accent6"/>
        </a:solidFill>
      </dgm:spPr>
      <dgm:t>
        <a:bodyPr/>
        <a:lstStyle/>
        <a:p>
          <a:r>
            <a:rPr lang="en-US" dirty="0"/>
            <a:t>Early Death</a:t>
          </a:r>
        </a:p>
      </dgm:t>
    </dgm:pt>
    <dgm:pt modelId="{C59A03FC-3B25-B746-8B3E-2135A0A2F2A7}" type="parTrans" cxnId="{C9245AF2-EA32-F44A-8565-A51B8452297B}">
      <dgm:prSet/>
      <dgm:spPr/>
      <dgm:t>
        <a:bodyPr/>
        <a:lstStyle/>
        <a:p>
          <a:endParaRPr lang="en-US"/>
        </a:p>
      </dgm:t>
    </dgm:pt>
    <dgm:pt modelId="{F4E3766F-76A2-014A-B9F6-F41CDC736B3C}" type="sibTrans" cxnId="{C9245AF2-EA32-F44A-8565-A51B8452297B}">
      <dgm:prSet/>
      <dgm:spPr/>
      <dgm:t>
        <a:bodyPr/>
        <a:lstStyle/>
        <a:p>
          <a:endParaRPr lang="en-US"/>
        </a:p>
      </dgm:t>
    </dgm:pt>
    <dgm:pt modelId="{8560E7A0-6DB9-364C-8863-B8487ED4C205}">
      <dgm:prSet phldrT="[Text]"/>
      <dgm:spPr>
        <a:solidFill>
          <a:srgbClr val="C00000"/>
        </a:solidFill>
      </dgm:spPr>
      <dgm:t>
        <a:bodyPr/>
        <a:lstStyle/>
        <a:p>
          <a:r>
            <a:rPr lang="en-US" dirty="0"/>
            <a:t>Disease Disability and Social Problems</a:t>
          </a:r>
        </a:p>
      </dgm:t>
    </dgm:pt>
    <dgm:pt modelId="{1BB1365E-E792-194B-B427-D92B8E05CE6B}" type="parTrans" cxnId="{3D7BA290-EEAD-AA44-8A42-8543BAC117BA}">
      <dgm:prSet/>
      <dgm:spPr/>
      <dgm:t>
        <a:bodyPr/>
        <a:lstStyle/>
        <a:p>
          <a:endParaRPr lang="en-US"/>
        </a:p>
      </dgm:t>
    </dgm:pt>
    <dgm:pt modelId="{56191C4F-20D5-3A46-921E-F957189A55E7}" type="sibTrans" cxnId="{3D7BA290-EEAD-AA44-8A42-8543BAC117BA}">
      <dgm:prSet/>
      <dgm:spPr/>
      <dgm:t>
        <a:bodyPr/>
        <a:lstStyle/>
        <a:p>
          <a:endParaRPr lang="en-US"/>
        </a:p>
      </dgm:t>
    </dgm:pt>
    <dgm:pt modelId="{78A84652-E416-7049-AE9B-63C5131769A7}">
      <dgm:prSet phldrT="[Text]"/>
      <dgm:spPr>
        <a:solidFill>
          <a:srgbClr val="C00000"/>
        </a:solidFill>
      </dgm:spPr>
      <dgm:t>
        <a:bodyPr/>
        <a:lstStyle/>
        <a:p>
          <a:r>
            <a:rPr lang="en-US" dirty="0"/>
            <a:t>Adoption of Health-risk Behaviors</a:t>
          </a:r>
        </a:p>
      </dgm:t>
    </dgm:pt>
    <dgm:pt modelId="{C9DFC439-5E4A-B64A-97C8-FA543746D40E}" type="parTrans" cxnId="{79E2DF7A-B2C7-D442-BEAF-D554CFF7FC74}">
      <dgm:prSet/>
      <dgm:spPr/>
      <dgm:t>
        <a:bodyPr/>
        <a:lstStyle/>
        <a:p>
          <a:endParaRPr lang="en-US"/>
        </a:p>
      </dgm:t>
    </dgm:pt>
    <dgm:pt modelId="{A20B2A22-0C66-3341-8341-B129B16DF8CF}" type="sibTrans" cxnId="{79E2DF7A-B2C7-D442-BEAF-D554CFF7FC74}">
      <dgm:prSet/>
      <dgm:spPr/>
      <dgm:t>
        <a:bodyPr/>
        <a:lstStyle/>
        <a:p>
          <a:endParaRPr lang="en-US"/>
        </a:p>
      </dgm:t>
    </dgm:pt>
    <dgm:pt modelId="{0E363AAF-4F5E-D044-A4E3-8322A15F2AB1}">
      <dgm:prSet phldrT="[Text]"/>
      <dgm:spPr>
        <a:solidFill>
          <a:srgbClr val="C00000"/>
        </a:solidFill>
      </dgm:spPr>
      <dgm:t>
        <a:bodyPr/>
        <a:lstStyle/>
        <a:p>
          <a:r>
            <a:rPr lang="en-US" dirty="0"/>
            <a:t>Social, Emotional, and Cognitive Impairment</a:t>
          </a:r>
        </a:p>
      </dgm:t>
    </dgm:pt>
    <dgm:pt modelId="{40643F2F-8413-4840-8FAE-EA5007EDB3BC}" type="parTrans" cxnId="{5056B59E-5D51-6E4F-B127-CF27BC7A538E}">
      <dgm:prSet/>
      <dgm:spPr/>
      <dgm:t>
        <a:bodyPr/>
        <a:lstStyle/>
        <a:p>
          <a:endParaRPr lang="en-US"/>
        </a:p>
      </dgm:t>
    </dgm:pt>
    <dgm:pt modelId="{395C9830-E271-7048-A575-821C8447DC76}" type="sibTrans" cxnId="{5056B59E-5D51-6E4F-B127-CF27BC7A538E}">
      <dgm:prSet/>
      <dgm:spPr/>
      <dgm:t>
        <a:bodyPr/>
        <a:lstStyle/>
        <a:p>
          <a:endParaRPr lang="en-US"/>
        </a:p>
      </dgm:t>
    </dgm:pt>
    <dgm:pt modelId="{2AECFC8D-F2C9-BD44-8BDE-14766DCB1CD9}">
      <dgm:prSet phldrT="[Text]"/>
      <dgm:spPr>
        <a:solidFill>
          <a:srgbClr val="C00000"/>
        </a:solidFill>
      </dgm:spPr>
      <dgm:t>
        <a:bodyPr/>
        <a:lstStyle/>
        <a:p>
          <a:r>
            <a:rPr lang="en-US" dirty="0"/>
            <a:t>Disturbed Neurodevelopment</a:t>
          </a:r>
        </a:p>
      </dgm:t>
    </dgm:pt>
    <dgm:pt modelId="{2D1F8A9B-B9E9-AC44-9CCD-FC36334F114B}" type="parTrans" cxnId="{A6697CC7-5A5D-784C-A096-EC6B9E5B4DCD}">
      <dgm:prSet/>
      <dgm:spPr/>
      <dgm:t>
        <a:bodyPr/>
        <a:lstStyle/>
        <a:p>
          <a:endParaRPr lang="en-US"/>
        </a:p>
      </dgm:t>
    </dgm:pt>
    <dgm:pt modelId="{52DABA58-9F1F-3342-8FC4-23252FFC6D80}" type="sibTrans" cxnId="{A6697CC7-5A5D-784C-A096-EC6B9E5B4DCD}">
      <dgm:prSet/>
      <dgm:spPr/>
      <dgm:t>
        <a:bodyPr/>
        <a:lstStyle/>
        <a:p>
          <a:endParaRPr lang="en-US"/>
        </a:p>
      </dgm:t>
    </dgm:pt>
    <dgm:pt modelId="{A3035986-D937-874D-B9E2-87F0DD9DCB86}">
      <dgm:prSet phldrT="[Text]"/>
      <dgm:spPr>
        <a:solidFill>
          <a:srgbClr val="C00000"/>
        </a:solidFill>
      </dgm:spPr>
      <dgm:t>
        <a:bodyPr/>
        <a:lstStyle/>
        <a:p>
          <a:r>
            <a:rPr lang="en-US" dirty="0"/>
            <a:t>Adverse Childhood Experiences</a:t>
          </a:r>
        </a:p>
      </dgm:t>
    </dgm:pt>
    <dgm:pt modelId="{E75A5193-CE37-874E-A342-9B916F51B82B}" type="parTrans" cxnId="{D20C7EB2-584D-6C4C-B6A2-45C5FF1293E3}">
      <dgm:prSet/>
      <dgm:spPr/>
      <dgm:t>
        <a:bodyPr/>
        <a:lstStyle/>
        <a:p>
          <a:endParaRPr lang="en-US"/>
        </a:p>
      </dgm:t>
    </dgm:pt>
    <dgm:pt modelId="{CA051A04-9E73-394E-BFDF-5EC7B2A6F241}" type="sibTrans" cxnId="{D20C7EB2-584D-6C4C-B6A2-45C5FF1293E3}">
      <dgm:prSet/>
      <dgm:spPr/>
      <dgm:t>
        <a:bodyPr/>
        <a:lstStyle/>
        <a:p>
          <a:endParaRPr lang="en-US"/>
        </a:p>
      </dgm:t>
    </dgm:pt>
    <dgm:pt modelId="{0281C518-05E3-EF4A-A943-A3260DBAB307}" type="pres">
      <dgm:prSet presAssocID="{525B4274-BE68-064D-8ADA-0FD9650C56EB}" presName="Name0" presStyleCnt="0">
        <dgm:presLayoutVars>
          <dgm:dir/>
          <dgm:animLvl val="lvl"/>
          <dgm:resizeHandles val="exact"/>
        </dgm:presLayoutVars>
      </dgm:prSet>
      <dgm:spPr/>
    </dgm:pt>
    <dgm:pt modelId="{6200AC0A-5DEB-3E41-8D9B-151B27E9BAA4}" type="pres">
      <dgm:prSet presAssocID="{6C0FE35C-5B37-224A-A4A7-1E43625A7BEF}" presName="Name8" presStyleCnt="0"/>
      <dgm:spPr/>
    </dgm:pt>
    <dgm:pt modelId="{CE944C98-C9CF-F745-A830-E23000C19C0B}" type="pres">
      <dgm:prSet presAssocID="{6C0FE35C-5B37-224A-A4A7-1E43625A7BEF}" presName="level" presStyleLbl="node1" presStyleIdx="0" presStyleCnt="6">
        <dgm:presLayoutVars>
          <dgm:chMax val="1"/>
          <dgm:bulletEnabled val="1"/>
        </dgm:presLayoutVars>
      </dgm:prSet>
      <dgm:spPr/>
    </dgm:pt>
    <dgm:pt modelId="{916EBCFC-12A1-E94D-9884-29C045F74B1D}" type="pres">
      <dgm:prSet presAssocID="{6C0FE35C-5B37-224A-A4A7-1E43625A7BEF}" presName="levelTx" presStyleLbl="revTx" presStyleIdx="0" presStyleCnt="0">
        <dgm:presLayoutVars>
          <dgm:chMax val="1"/>
          <dgm:bulletEnabled val="1"/>
        </dgm:presLayoutVars>
      </dgm:prSet>
      <dgm:spPr/>
    </dgm:pt>
    <dgm:pt modelId="{36FC85E8-F085-0C46-A219-B062B1AA5F10}" type="pres">
      <dgm:prSet presAssocID="{8560E7A0-6DB9-364C-8863-B8487ED4C205}" presName="Name8" presStyleCnt="0"/>
      <dgm:spPr/>
    </dgm:pt>
    <dgm:pt modelId="{CA47A020-77EE-A34E-B077-3FE29E4BA00E}" type="pres">
      <dgm:prSet presAssocID="{8560E7A0-6DB9-364C-8863-B8487ED4C205}" presName="level" presStyleLbl="node1" presStyleIdx="1" presStyleCnt="6">
        <dgm:presLayoutVars>
          <dgm:chMax val="1"/>
          <dgm:bulletEnabled val="1"/>
        </dgm:presLayoutVars>
      </dgm:prSet>
      <dgm:spPr/>
    </dgm:pt>
    <dgm:pt modelId="{76FB37DF-AB49-8844-B489-D0F97F34C63D}" type="pres">
      <dgm:prSet presAssocID="{8560E7A0-6DB9-364C-8863-B8487ED4C205}" presName="levelTx" presStyleLbl="revTx" presStyleIdx="0" presStyleCnt="0">
        <dgm:presLayoutVars>
          <dgm:chMax val="1"/>
          <dgm:bulletEnabled val="1"/>
        </dgm:presLayoutVars>
      </dgm:prSet>
      <dgm:spPr/>
    </dgm:pt>
    <dgm:pt modelId="{C08926A8-E5FD-0B4F-ACA0-5EDCD874ECC7}" type="pres">
      <dgm:prSet presAssocID="{78A84652-E416-7049-AE9B-63C5131769A7}" presName="Name8" presStyleCnt="0"/>
      <dgm:spPr/>
    </dgm:pt>
    <dgm:pt modelId="{7E33A68B-3F66-AB4B-9D1C-52E38B091C31}" type="pres">
      <dgm:prSet presAssocID="{78A84652-E416-7049-AE9B-63C5131769A7}" presName="level" presStyleLbl="node1" presStyleIdx="2" presStyleCnt="6">
        <dgm:presLayoutVars>
          <dgm:chMax val="1"/>
          <dgm:bulletEnabled val="1"/>
        </dgm:presLayoutVars>
      </dgm:prSet>
      <dgm:spPr/>
    </dgm:pt>
    <dgm:pt modelId="{8899A2AC-43EA-1249-AAD1-BB5239AF32C0}" type="pres">
      <dgm:prSet presAssocID="{78A84652-E416-7049-AE9B-63C5131769A7}" presName="levelTx" presStyleLbl="revTx" presStyleIdx="0" presStyleCnt="0">
        <dgm:presLayoutVars>
          <dgm:chMax val="1"/>
          <dgm:bulletEnabled val="1"/>
        </dgm:presLayoutVars>
      </dgm:prSet>
      <dgm:spPr/>
    </dgm:pt>
    <dgm:pt modelId="{CCEC581A-7FC2-A344-8BDF-53D0C6243922}" type="pres">
      <dgm:prSet presAssocID="{0E363AAF-4F5E-D044-A4E3-8322A15F2AB1}" presName="Name8" presStyleCnt="0"/>
      <dgm:spPr/>
    </dgm:pt>
    <dgm:pt modelId="{619330F5-459A-854F-B74C-BA4C15EA88ED}" type="pres">
      <dgm:prSet presAssocID="{0E363AAF-4F5E-D044-A4E3-8322A15F2AB1}" presName="level" presStyleLbl="node1" presStyleIdx="3" presStyleCnt="6">
        <dgm:presLayoutVars>
          <dgm:chMax val="1"/>
          <dgm:bulletEnabled val="1"/>
        </dgm:presLayoutVars>
      </dgm:prSet>
      <dgm:spPr/>
    </dgm:pt>
    <dgm:pt modelId="{86F1CC93-BBB6-3543-ADAF-B2DE9BF220D2}" type="pres">
      <dgm:prSet presAssocID="{0E363AAF-4F5E-D044-A4E3-8322A15F2AB1}" presName="levelTx" presStyleLbl="revTx" presStyleIdx="0" presStyleCnt="0">
        <dgm:presLayoutVars>
          <dgm:chMax val="1"/>
          <dgm:bulletEnabled val="1"/>
        </dgm:presLayoutVars>
      </dgm:prSet>
      <dgm:spPr/>
    </dgm:pt>
    <dgm:pt modelId="{D28BD466-4DBD-0544-9093-6D758AF6ECCE}" type="pres">
      <dgm:prSet presAssocID="{2AECFC8D-F2C9-BD44-8BDE-14766DCB1CD9}" presName="Name8" presStyleCnt="0"/>
      <dgm:spPr/>
    </dgm:pt>
    <dgm:pt modelId="{110F6712-A023-B240-BFAD-DE523AABDD2D}" type="pres">
      <dgm:prSet presAssocID="{2AECFC8D-F2C9-BD44-8BDE-14766DCB1CD9}" presName="level" presStyleLbl="node1" presStyleIdx="4" presStyleCnt="6">
        <dgm:presLayoutVars>
          <dgm:chMax val="1"/>
          <dgm:bulletEnabled val="1"/>
        </dgm:presLayoutVars>
      </dgm:prSet>
      <dgm:spPr/>
    </dgm:pt>
    <dgm:pt modelId="{892C5D42-D428-E04E-AD3C-E4F624220FEE}" type="pres">
      <dgm:prSet presAssocID="{2AECFC8D-F2C9-BD44-8BDE-14766DCB1CD9}" presName="levelTx" presStyleLbl="revTx" presStyleIdx="0" presStyleCnt="0">
        <dgm:presLayoutVars>
          <dgm:chMax val="1"/>
          <dgm:bulletEnabled val="1"/>
        </dgm:presLayoutVars>
      </dgm:prSet>
      <dgm:spPr/>
    </dgm:pt>
    <dgm:pt modelId="{C2C62CDE-CE86-F64C-B9C3-04956E61F721}" type="pres">
      <dgm:prSet presAssocID="{A3035986-D937-874D-B9E2-87F0DD9DCB86}" presName="Name8" presStyleCnt="0"/>
      <dgm:spPr/>
    </dgm:pt>
    <dgm:pt modelId="{46CBCBEE-1D86-014E-B738-B10CB41B5840}" type="pres">
      <dgm:prSet presAssocID="{A3035986-D937-874D-B9E2-87F0DD9DCB86}" presName="level" presStyleLbl="node1" presStyleIdx="5" presStyleCnt="6">
        <dgm:presLayoutVars>
          <dgm:chMax val="1"/>
          <dgm:bulletEnabled val="1"/>
        </dgm:presLayoutVars>
      </dgm:prSet>
      <dgm:spPr/>
    </dgm:pt>
    <dgm:pt modelId="{CD3C13A3-347D-1941-8157-C30C752295E4}" type="pres">
      <dgm:prSet presAssocID="{A3035986-D937-874D-B9E2-87F0DD9DCB86}" presName="levelTx" presStyleLbl="revTx" presStyleIdx="0" presStyleCnt="0">
        <dgm:presLayoutVars>
          <dgm:chMax val="1"/>
          <dgm:bulletEnabled val="1"/>
        </dgm:presLayoutVars>
      </dgm:prSet>
      <dgm:spPr/>
    </dgm:pt>
  </dgm:ptLst>
  <dgm:cxnLst>
    <dgm:cxn modelId="{4E7C2625-EE4F-9245-81C8-F69FB6E7178B}" type="presOf" srcId="{6C0FE35C-5B37-224A-A4A7-1E43625A7BEF}" destId="{CE944C98-C9CF-F745-A830-E23000C19C0B}" srcOrd="0" destOrd="0" presId="urn:microsoft.com/office/officeart/2005/8/layout/pyramid1"/>
    <dgm:cxn modelId="{B9937928-509F-1144-93FB-4447F61BD1BE}" type="presOf" srcId="{2AECFC8D-F2C9-BD44-8BDE-14766DCB1CD9}" destId="{110F6712-A023-B240-BFAD-DE523AABDD2D}" srcOrd="0" destOrd="0" presId="urn:microsoft.com/office/officeart/2005/8/layout/pyramid1"/>
    <dgm:cxn modelId="{2CEAD72F-585D-6D4D-B40B-060161C8F47F}" type="presOf" srcId="{6C0FE35C-5B37-224A-A4A7-1E43625A7BEF}" destId="{916EBCFC-12A1-E94D-9884-29C045F74B1D}" srcOrd="1" destOrd="0" presId="urn:microsoft.com/office/officeart/2005/8/layout/pyramid1"/>
    <dgm:cxn modelId="{081E5F33-0E4F-3E45-B5E3-0121CED50DAD}" type="presOf" srcId="{2AECFC8D-F2C9-BD44-8BDE-14766DCB1CD9}" destId="{892C5D42-D428-E04E-AD3C-E4F624220FEE}" srcOrd="1" destOrd="0" presId="urn:microsoft.com/office/officeart/2005/8/layout/pyramid1"/>
    <dgm:cxn modelId="{BAE02A4A-0783-084D-BF0F-F79BFB02D6C5}" type="presOf" srcId="{A3035986-D937-874D-B9E2-87F0DD9DCB86}" destId="{CD3C13A3-347D-1941-8157-C30C752295E4}" srcOrd="1" destOrd="0" presId="urn:microsoft.com/office/officeart/2005/8/layout/pyramid1"/>
    <dgm:cxn modelId="{01C62072-AA0D-2841-8A90-6E3BC557BA76}" type="presOf" srcId="{0E363AAF-4F5E-D044-A4E3-8322A15F2AB1}" destId="{619330F5-459A-854F-B74C-BA4C15EA88ED}" srcOrd="0" destOrd="0" presId="urn:microsoft.com/office/officeart/2005/8/layout/pyramid1"/>
    <dgm:cxn modelId="{79E2DF7A-B2C7-D442-BEAF-D554CFF7FC74}" srcId="{525B4274-BE68-064D-8ADA-0FD9650C56EB}" destId="{78A84652-E416-7049-AE9B-63C5131769A7}" srcOrd="2" destOrd="0" parTransId="{C9DFC439-5E4A-B64A-97C8-FA543746D40E}" sibTransId="{A20B2A22-0C66-3341-8341-B129B16DF8CF}"/>
    <dgm:cxn modelId="{2899FF87-6149-BF4F-9F52-74FE3791984A}" type="presOf" srcId="{8560E7A0-6DB9-364C-8863-B8487ED4C205}" destId="{CA47A020-77EE-A34E-B077-3FE29E4BA00E}" srcOrd="0" destOrd="0" presId="urn:microsoft.com/office/officeart/2005/8/layout/pyramid1"/>
    <dgm:cxn modelId="{012C3689-69EB-9044-B3A4-C23A6841FFDC}" type="presOf" srcId="{0E363AAF-4F5E-D044-A4E3-8322A15F2AB1}" destId="{86F1CC93-BBB6-3543-ADAF-B2DE9BF220D2}" srcOrd="1" destOrd="0" presId="urn:microsoft.com/office/officeart/2005/8/layout/pyramid1"/>
    <dgm:cxn modelId="{3D7BA290-EEAD-AA44-8A42-8543BAC117BA}" srcId="{525B4274-BE68-064D-8ADA-0FD9650C56EB}" destId="{8560E7A0-6DB9-364C-8863-B8487ED4C205}" srcOrd="1" destOrd="0" parTransId="{1BB1365E-E792-194B-B427-D92B8E05CE6B}" sibTransId="{56191C4F-20D5-3A46-921E-F957189A55E7}"/>
    <dgm:cxn modelId="{5056B59E-5D51-6E4F-B127-CF27BC7A538E}" srcId="{525B4274-BE68-064D-8ADA-0FD9650C56EB}" destId="{0E363AAF-4F5E-D044-A4E3-8322A15F2AB1}" srcOrd="3" destOrd="0" parTransId="{40643F2F-8413-4840-8FAE-EA5007EDB3BC}" sibTransId="{395C9830-E271-7048-A575-821C8447DC76}"/>
    <dgm:cxn modelId="{D20C7EB2-584D-6C4C-B6A2-45C5FF1293E3}" srcId="{525B4274-BE68-064D-8ADA-0FD9650C56EB}" destId="{A3035986-D937-874D-B9E2-87F0DD9DCB86}" srcOrd="5" destOrd="0" parTransId="{E75A5193-CE37-874E-A342-9B916F51B82B}" sibTransId="{CA051A04-9E73-394E-BFDF-5EC7B2A6F241}"/>
    <dgm:cxn modelId="{7DBA0FC5-3B02-6C44-B34D-665044840DE8}" type="presOf" srcId="{525B4274-BE68-064D-8ADA-0FD9650C56EB}" destId="{0281C518-05E3-EF4A-A943-A3260DBAB307}" srcOrd="0" destOrd="0" presId="urn:microsoft.com/office/officeart/2005/8/layout/pyramid1"/>
    <dgm:cxn modelId="{A6697CC7-5A5D-784C-A096-EC6B9E5B4DCD}" srcId="{525B4274-BE68-064D-8ADA-0FD9650C56EB}" destId="{2AECFC8D-F2C9-BD44-8BDE-14766DCB1CD9}" srcOrd="4" destOrd="0" parTransId="{2D1F8A9B-B9E9-AC44-9CCD-FC36334F114B}" sibTransId="{52DABA58-9F1F-3342-8FC4-23252FFC6D80}"/>
    <dgm:cxn modelId="{D3C9C6EF-3E21-A048-8E70-8CEDB999AA9C}" type="presOf" srcId="{78A84652-E416-7049-AE9B-63C5131769A7}" destId="{7E33A68B-3F66-AB4B-9D1C-52E38B091C31}" srcOrd="0" destOrd="0" presId="urn:microsoft.com/office/officeart/2005/8/layout/pyramid1"/>
    <dgm:cxn modelId="{8FE225F1-B473-8241-A6D3-33B97D935ECA}" type="presOf" srcId="{A3035986-D937-874D-B9E2-87F0DD9DCB86}" destId="{46CBCBEE-1D86-014E-B738-B10CB41B5840}" srcOrd="0" destOrd="0" presId="urn:microsoft.com/office/officeart/2005/8/layout/pyramid1"/>
    <dgm:cxn modelId="{C9245AF2-EA32-F44A-8565-A51B8452297B}" srcId="{525B4274-BE68-064D-8ADA-0FD9650C56EB}" destId="{6C0FE35C-5B37-224A-A4A7-1E43625A7BEF}" srcOrd="0" destOrd="0" parTransId="{C59A03FC-3B25-B746-8B3E-2135A0A2F2A7}" sibTransId="{F4E3766F-76A2-014A-B9F6-F41CDC736B3C}"/>
    <dgm:cxn modelId="{1BA046FA-A439-F04A-884F-0B04F5631F4D}" type="presOf" srcId="{8560E7A0-6DB9-364C-8863-B8487ED4C205}" destId="{76FB37DF-AB49-8844-B489-D0F97F34C63D}" srcOrd="1" destOrd="0" presId="urn:microsoft.com/office/officeart/2005/8/layout/pyramid1"/>
    <dgm:cxn modelId="{0C5738FE-411B-B040-8211-9F109429299C}" type="presOf" srcId="{78A84652-E416-7049-AE9B-63C5131769A7}" destId="{8899A2AC-43EA-1249-AAD1-BB5239AF32C0}" srcOrd="1" destOrd="0" presId="urn:microsoft.com/office/officeart/2005/8/layout/pyramid1"/>
    <dgm:cxn modelId="{6856B4C5-132C-4345-8A3C-00117664CA7F}" type="presParOf" srcId="{0281C518-05E3-EF4A-A943-A3260DBAB307}" destId="{6200AC0A-5DEB-3E41-8D9B-151B27E9BAA4}" srcOrd="0" destOrd="0" presId="urn:microsoft.com/office/officeart/2005/8/layout/pyramid1"/>
    <dgm:cxn modelId="{88AB3BF2-A89C-B64C-9BC8-D9BB6246644B}" type="presParOf" srcId="{6200AC0A-5DEB-3E41-8D9B-151B27E9BAA4}" destId="{CE944C98-C9CF-F745-A830-E23000C19C0B}" srcOrd="0" destOrd="0" presId="urn:microsoft.com/office/officeart/2005/8/layout/pyramid1"/>
    <dgm:cxn modelId="{CA7263E5-4F45-2144-AB86-D57A9713D535}" type="presParOf" srcId="{6200AC0A-5DEB-3E41-8D9B-151B27E9BAA4}" destId="{916EBCFC-12A1-E94D-9884-29C045F74B1D}" srcOrd="1" destOrd="0" presId="urn:microsoft.com/office/officeart/2005/8/layout/pyramid1"/>
    <dgm:cxn modelId="{F760B437-83CB-EF46-8B55-A55320626471}" type="presParOf" srcId="{0281C518-05E3-EF4A-A943-A3260DBAB307}" destId="{36FC85E8-F085-0C46-A219-B062B1AA5F10}" srcOrd="1" destOrd="0" presId="urn:microsoft.com/office/officeart/2005/8/layout/pyramid1"/>
    <dgm:cxn modelId="{82C4B115-2CAD-CD46-8AD0-3EB7EAB386EA}" type="presParOf" srcId="{36FC85E8-F085-0C46-A219-B062B1AA5F10}" destId="{CA47A020-77EE-A34E-B077-3FE29E4BA00E}" srcOrd="0" destOrd="0" presId="urn:microsoft.com/office/officeart/2005/8/layout/pyramid1"/>
    <dgm:cxn modelId="{A34FBC6C-DD60-8D4F-A14E-4AAFE812B2DC}" type="presParOf" srcId="{36FC85E8-F085-0C46-A219-B062B1AA5F10}" destId="{76FB37DF-AB49-8844-B489-D0F97F34C63D}" srcOrd="1" destOrd="0" presId="urn:microsoft.com/office/officeart/2005/8/layout/pyramid1"/>
    <dgm:cxn modelId="{40FE548D-125C-6849-B50F-11714B5F4646}" type="presParOf" srcId="{0281C518-05E3-EF4A-A943-A3260DBAB307}" destId="{C08926A8-E5FD-0B4F-ACA0-5EDCD874ECC7}" srcOrd="2" destOrd="0" presId="urn:microsoft.com/office/officeart/2005/8/layout/pyramid1"/>
    <dgm:cxn modelId="{78D11F3F-EC32-D141-B890-722911AC31F3}" type="presParOf" srcId="{C08926A8-E5FD-0B4F-ACA0-5EDCD874ECC7}" destId="{7E33A68B-3F66-AB4B-9D1C-52E38B091C31}" srcOrd="0" destOrd="0" presId="urn:microsoft.com/office/officeart/2005/8/layout/pyramid1"/>
    <dgm:cxn modelId="{351EC671-6231-884B-A889-52E517A8B7C8}" type="presParOf" srcId="{C08926A8-E5FD-0B4F-ACA0-5EDCD874ECC7}" destId="{8899A2AC-43EA-1249-AAD1-BB5239AF32C0}" srcOrd="1" destOrd="0" presId="urn:microsoft.com/office/officeart/2005/8/layout/pyramid1"/>
    <dgm:cxn modelId="{D0369EF1-1983-5C41-BEE9-238EBA9145EB}" type="presParOf" srcId="{0281C518-05E3-EF4A-A943-A3260DBAB307}" destId="{CCEC581A-7FC2-A344-8BDF-53D0C6243922}" srcOrd="3" destOrd="0" presId="urn:microsoft.com/office/officeart/2005/8/layout/pyramid1"/>
    <dgm:cxn modelId="{F68B7874-4BF0-BA4A-9248-F478065533BB}" type="presParOf" srcId="{CCEC581A-7FC2-A344-8BDF-53D0C6243922}" destId="{619330F5-459A-854F-B74C-BA4C15EA88ED}" srcOrd="0" destOrd="0" presId="urn:microsoft.com/office/officeart/2005/8/layout/pyramid1"/>
    <dgm:cxn modelId="{D92CAC06-F524-1843-AE07-9876912932E1}" type="presParOf" srcId="{CCEC581A-7FC2-A344-8BDF-53D0C6243922}" destId="{86F1CC93-BBB6-3543-ADAF-B2DE9BF220D2}" srcOrd="1" destOrd="0" presId="urn:microsoft.com/office/officeart/2005/8/layout/pyramid1"/>
    <dgm:cxn modelId="{BD59A217-1D4E-B540-8A9A-92599F5F9623}" type="presParOf" srcId="{0281C518-05E3-EF4A-A943-A3260DBAB307}" destId="{D28BD466-4DBD-0544-9093-6D758AF6ECCE}" srcOrd="4" destOrd="0" presId="urn:microsoft.com/office/officeart/2005/8/layout/pyramid1"/>
    <dgm:cxn modelId="{FD674487-0D0C-A648-8FE0-FD90660EFF3C}" type="presParOf" srcId="{D28BD466-4DBD-0544-9093-6D758AF6ECCE}" destId="{110F6712-A023-B240-BFAD-DE523AABDD2D}" srcOrd="0" destOrd="0" presId="urn:microsoft.com/office/officeart/2005/8/layout/pyramid1"/>
    <dgm:cxn modelId="{6C7969CC-6D3B-B54B-9337-0625C35A9969}" type="presParOf" srcId="{D28BD466-4DBD-0544-9093-6D758AF6ECCE}" destId="{892C5D42-D428-E04E-AD3C-E4F624220FEE}" srcOrd="1" destOrd="0" presId="urn:microsoft.com/office/officeart/2005/8/layout/pyramid1"/>
    <dgm:cxn modelId="{C459CF28-B872-AC45-AAE9-8E1EC4B8F6CB}" type="presParOf" srcId="{0281C518-05E3-EF4A-A943-A3260DBAB307}" destId="{C2C62CDE-CE86-F64C-B9C3-04956E61F721}" srcOrd="5" destOrd="0" presId="urn:microsoft.com/office/officeart/2005/8/layout/pyramid1"/>
    <dgm:cxn modelId="{757C921B-56A1-CD40-BF76-607AC91B17E7}" type="presParOf" srcId="{C2C62CDE-CE86-F64C-B9C3-04956E61F721}" destId="{46CBCBEE-1D86-014E-B738-B10CB41B5840}" srcOrd="0" destOrd="0" presId="urn:microsoft.com/office/officeart/2005/8/layout/pyramid1"/>
    <dgm:cxn modelId="{E07299A0-7F23-CF40-A64F-1D794F2CFA1B}" type="presParOf" srcId="{C2C62CDE-CE86-F64C-B9C3-04956E61F721}" destId="{CD3C13A3-347D-1941-8157-C30C752295E4}" srcOrd="1" destOrd="0" presId="urn:microsoft.com/office/officeart/2005/8/layout/pyramid1"/>
  </dgm:cxnLst>
  <dgm:bg>
    <a:solidFill>
      <a:srgbClr val="C0504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F0F95-8F31-44D6-ACB7-33F19D7325D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FFC918B-024A-4071-B6E4-2B3E5F2CC210}">
      <dgm:prSet/>
      <dgm:spPr/>
      <dgm:t>
        <a:bodyPr/>
        <a:lstStyle/>
        <a:p>
          <a:r>
            <a:rPr lang="en-US"/>
            <a:t>From</a:t>
          </a:r>
        </a:p>
      </dgm:t>
    </dgm:pt>
    <dgm:pt modelId="{A068C8E2-6E32-47C8-845A-3B0CA67603BC}" type="parTrans" cxnId="{4D597957-8770-4419-8DD6-0228A3065E6E}">
      <dgm:prSet/>
      <dgm:spPr/>
      <dgm:t>
        <a:bodyPr/>
        <a:lstStyle/>
        <a:p>
          <a:endParaRPr lang="en-US"/>
        </a:p>
      </dgm:t>
    </dgm:pt>
    <dgm:pt modelId="{C138D3ED-C264-43AC-88DD-5E85E6D10CE3}" type="sibTrans" cxnId="{4D597957-8770-4419-8DD6-0228A3065E6E}">
      <dgm:prSet/>
      <dgm:spPr/>
      <dgm:t>
        <a:bodyPr/>
        <a:lstStyle/>
        <a:p>
          <a:endParaRPr lang="en-US"/>
        </a:p>
      </dgm:t>
    </dgm:pt>
    <dgm:pt modelId="{A255E986-FE07-46EB-B105-75C093E1F651}">
      <dgm:prSet/>
      <dgm:spPr/>
      <dgm:t>
        <a:bodyPr/>
        <a:lstStyle/>
        <a:p>
          <a:r>
            <a:rPr lang="en-US"/>
            <a:t>The child is the problem</a:t>
          </a:r>
        </a:p>
      </dgm:t>
    </dgm:pt>
    <dgm:pt modelId="{9832F6EE-B6EB-4C86-9AFA-27F394E28BC3}" type="parTrans" cxnId="{E744DB87-B78A-4A9E-AC61-29911118A0DB}">
      <dgm:prSet/>
      <dgm:spPr/>
      <dgm:t>
        <a:bodyPr/>
        <a:lstStyle/>
        <a:p>
          <a:endParaRPr lang="en-US"/>
        </a:p>
      </dgm:t>
    </dgm:pt>
    <dgm:pt modelId="{39AB7D89-8EDF-4170-886E-40B9A8DBE972}" type="sibTrans" cxnId="{E744DB87-B78A-4A9E-AC61-29911118A0DB}">
      <dgm:prSet/>
      <dgm:spPr/>
      <dgm:t>
        <a:bodyPr/>
        <a:lstStyle/>
        <a:p>
          <a:endParaRPr lang="en-US"/>
        </a:p>
      </dgm:t>
    </dgm:pt>
    <dgm:pt modelId="{61AFD622-40B7-41F0-8E60-7A0C7D81BD5A}">
      <dgm:prSet/>
      <dgm:spPr/>
      <dgm:t>
        <a:bodyPr/>
        <a:lstStyle/>
        <a:p>
          <a:r>
            <a:rPr lang="en-US"/>
            <a:t>To</a:t>
          </a:r>
        </a:p>
      </dgm:t>
    </dgm:pt>
    <dgm:pt modelId="{262BEC8C-7596-486A-9521-9362775DA894}" type="parTrans" cxnId="{40DA2E8B-9F48-48C1-8C9B-D5784B1B526A}">
      <dgm:prSet/>
      <dgm:spPr/>
      <dgm:t>
        <a:bodyPr/>
        <a:lstStyle/>
        <a:p>
          <a:endParaRPr lang="en-US"/>
        </a:p>
      </dgm:t>
    </dgm:pt>
    <dgm:pt modelId="{BF1D8AC2-EEBA-49E8-94BA-AA74D3C92D85}" type="sibTrans" cxnId="{40DA2E8B-9F48-48C1-8C9B-D5784B1B526A}">
      <dgm:prSet/>
      <dgm:spPr/>
      <dgm:t>
        <a:bodyPr/>
        <a:lstStyle/>
        <a:p>
          <a:endParaRPr lang="en-US"/>
        </a:p>
      </dgm:t>
    </dgm:pt>
    <dgm:pt modelId="{72DE8714-F7EC-4113-9A1D-7E7379FBD17A}">
      <dgm:prSet/>
      <dgm:spPr/>
      <dgm:t>
        <a:bodyPr/>
        <a:lstStyle/>
        <a:p>
          <a:r>
            <a:rPr lang="en-US"/>
            <a:t>The Child has a problem</a:t>
          </a:r>
        </a:p>
      </dgm:t>
    </dgm:pt>
    <dgm:pt modelId="{F352EED5-F468-4DE5-AC26-B78F2CDC1DEE}" type="parTrans" cxnId="{DF1ECD90-E347-454C-98AE-226DC66F6DB1}">
      <dgm:prSet/>
      <dgm:spPr/>
      <dgm:t>
        <a:bodyPr/>
        <a:lstStyle/>
        <a:p>
          <a:endParaRPr lang="en-US"/>
        </a:p>
      </dgm:t>
    </dgm:pt>
    <dgm:pt modelId="{87DA45FB-6FD9-47CA-87EF-2C8539EB546D}" type="sibTrans" cxnId="{DF1ECD90-E347-454C-98AE-226DC66F6DB1}">
      <dgm:prSet/>
      <dgm:spPr/>
      <dgm:t>
        <a:bodyPr/>
        <a:lstStyle/>
        <a:p>
          <a:endParaRPr lang="en-US"/>
        </a:p>
      </dgm:t>
    </dgm:pt>
    <dgm:pt modelId="{88363763-8204-F643-B06A-2D18CCCD5506}" type="pres">
      <dgm:prSet presAssocID="{892F0F95-8F31-44D6-ACB7-33F19D7325DF}" presName="hierChild1" presStyleCnt="0">
        <dgm:presLayoutVars>
          <dgm:chPref val="1"/>
          <dgm:dir/>
          <dgm:animOne val="branch"/>
          <dgm:animLvl val="lvl"/>
          <dgm:resizeHandles/>
        </dgm:presLayoutVars>
      </dgm:prSet>
      <dgm:spPr/>
    </dgm:pt>
    <dgm:pt modelId="{14260227-7711-7642-8D56-2B4B544E0808}" type="pres">
      <dgm:prSet presAssocID="{2FFC918B-024A-4071-B6E4-2B3E5F2CC210}" presName="hierRoot1" presStyleCnt="0"/>
      <dgm:spPr/>
    </dgm:pt>
    <dgm:pt modelId="{3AC08D97-CE6C-E74A-9789-8564834DF2FE}" type="pres">
      <dgm:prSet presAssocID="{2FFC918B-024A-4071-B6E4-2B3E5F2CC210}" presName="composite" presStyleCnt="0"/>
      <dgm:spPr/>
    </dgm:pt>
    <dgm:pt modelId="{43630638-C38B-CC4E-A7E9-CF9A45CB8D0D}" type="pres">
      <dgm:prSet presAssocID="{2FFC918B-024A-4071-B6E4-2B3E5F2CC210}" presName="background" presStyleLbl="node0" presStyleIdx="0" presStyleCnt="4"/>
      <dgm:spPr/>
    </dgm:pt>
    <dgm:pt modelId="{44267EEA-6527-1A46-81A8-2AEDF7F89FDC}" type="pres">
      <dgm:prSet presAssocID="{2FFC918B-024A-4071-B6E4-2B3E5F2CC210}" presName="text" presStyleLbl="fgAcc0" presStyleIdx="0" presStyleCnt="4" custScaleX="62809" custScaleY="49088">
        <dgm:presLayoutVars>
          <dgm:chPref val="3"/>
        </dgm:presLayoutVars>
      </dgm:prSet>
      <dgm:spPr/>
    </dgm:pt>
    <dgm:pt modelId="{052D9D07-A03C-0A43-A4F1-9BE152834405}" type="pres">
      <dgm:prSet presAssocID="{2FFC918B-024A-4071-B6E4-2B3E5F2CC210}" presName="hierChild2" presStyleCnt="0"/>
      <dgm:spPr/>
    </dgm:pt>
    <dgm:pt modelId="{D5975305-02BE-684B-8FE2-E98509201BD3}" type="pres">
      <dgm:prSet presAssocID="{A255E986-FE07-46EB-B105-75C093E1F651}" presName="hierRoot1" presStyleCnt="0"/>
      <dgm:spPr/>
    </dgm:pt>
    <dgm:pt modelId="{03ACF99C-A006-9E45-8A27-91A4B1371C25}" type="pres">
      <dgm:prSet presAssocID="{A255E986-FE07-46EB-B105-75C093E1F651}" presName="composite" presStyleCnt="0"/>
      <dgm:spPr/>
    </dgm:pt>
    <dgm:pt modelId="{338A5092-BF9E-4E44-8AB4-EE559E49CC9A}" type="pres">
      <dgm:prSet presAssocID="{A255E986-FE07-46EB-B105-75C093E1F651}" presName="background" presStyleLbl="node0" presStyleIdx="1" presStyleCnt="4"/>
      <dgm:spPr/>
    </dgm:pt>
    <dgm:pt modelId="{D272C612-41FF-B844-A351-0C4C6114F9E2}" type="pres">
      <dgm:prSet presAssocID="{A255E986-FE07-46EB-B105-75C093E1F651}" presName="text" presStyleLbl="fgAcc0" presStyleIdx="1" presStyleCnt="4">
        <dgm:presLayoutVars>
          <dgm:chPref val="3"/>
        </dgm:presLayoutVars>
      </dgm:prSet>
      <dgm:spPr/>
    </dgm:pt>
    <dgm:pt modelId="{C969FF05-9C5B-2C4B-B710-5E9E58FE2D42}" type="pres">
      <dgm:prSet presAssocID="{A255E986-FE07-46EB-B105-75C093E1F651}" presName="hierChild2" presStyleCnt="0"/>
      <dgm:spPr/>
    </dgm:pt>
    <dgm:pt modelId="{3BC6DA32-CEB9-4949-A98F-E414FF0229C6}" type="pres">
      <dgm:prSet presAssocID="{61AFD622-40B7-41F0-8E60-7A0C7D81BD5A}" presName="hierRoot1" presStyleCnt="0"/>
      <dgm:spPr/>
    </dgm:pt>
    <dgm:pt modelId="{CBE3E12C-D253-5947-9547-365A68881554}" type="pres">
      <dgm:prSet presAssocID="{61AFD622-40B7-41F0-8E60-7A0C7D81BD5A}" presName="composite" presStyleCnt="0"/>
      <dgm:spPr/>
    </dgm:pt>
    <dgm:pt modelId="{2456FE9E-1C74-6440-9AA5-4496ED84D133}" type="pres">
      <dgm:prSet presAssocID="{61AFD622-40B7-41F0-8E60-7A0C7D81BD5A}" presName="background" presStyleLbl="node0" presStyleIdx="2" presStyleCnt="4"/>
      <dgm:spPr/>
    </dgm:pt>
    <dgm:pt modelId="{52C5B5F8-77F8-0048-98A3-0D48C98F9A40}" type="pres">
      <dgm:prSet presAssocID="{61AFD622-40B7-41F0-8E60-7A0C7D81BD5A}" presName="text" presStyleLbl="fgAcc0" presStyleIdx="2" presStyleCnt="4" custScaleX="65690" custScaleY="46572">
        <dgm:presLayoutVars>
          <dgm:chPref val="3"/>
        </dgm:presLayoutVars>
      </dgm:prSet>
      <dgm:spPr/>
    </dgm:pt>
    <dgm:pt modelId="{AFB17D81-800A-AB42-8BCE-0189F6E74E08}" type="pres">
      <dgm:prSet presAssocID="{61AFD622-40B7-41F0-8E60-7A0C7D81BD5A}" presName="hierChild2" presStyleCnt="0"/>
      <dgm:spPr/>
    </dgm:pt>
    <dgm:pt modelId="{DA209B53-81D0-E94C-89AF-023C81149E0D}" type="pres">
      <dgm:prSet presAssocID="{72DE8714-F7EC-4113-9A1D-7E7379FBD17A}" presName="hierRoot1" presStyleCnt="0"/>
      <dgm:spPr/>
    </dgm:pt>
    <dgm:pt modelId="{74B03EFC-3D68-4C42-B2BB-629CB37FBBEE}" type="pres">
      <dgm:prSet presAssocID="{72DE8714-F7EC-4113-9A1D-7E7379FBD17A}" presName="composite" presStyleCnt="0"/>
      <dgm:spPr/>
    </dgm:pt>
    <dgm:pt modelId="{26A1E7DD-30A4-3347-B036-FF4D8EA5FCB1}" type="pres">
      <dgm:prSet presAssocID="{72DE8714-F7EC-4113-9A1D-7E7379FBD17A}" presName="background" presStyleLbl="node0" presStyleIdx="3" presStyleCnt="4"/>
      <dgm:spPr/>
    </dgm:pt>
    <dgm:pt modelId="{4BC261C3-0BA2-094F-A293-E07590758451}" type="pres">
      <dgm:prSet presAssocID="{72DE8714-F7EC-4113-9A1D-7E7379FBD17A}" presName="text" presStyleLbl="fgAcc0" presStyleIdx="3" presStyleCnt="4">
        <dgm:presLayoutVars>
          <dgm:chPref val="3"/>
        </dgm:presLayoutVars>
      </dgm:prSet>
      <dgm:spPr/>
    </dgm:pt>
    <dgm:pt modelId="{F4AA6F5B-2F81-6A47-9D43-5D9077BC842D}" type="pres">
      <dgm:prSet presAssocID="{72DE8714-F7EC-4113-9A1D-7E7379FBD17A}" presName="hierChild2" presStyleCnt="0"/>
      <dgm:spPr/>
    </dgm:pt>
  </dgm:ptLst>
  <dgm:cxnLst>
    <dgm:cxn modelId="{DE294415-B0C9-8546-AA25-A11F61E08CF3}" type="presOf" srcId="{A255E986-FE07-46EB-B105-75C093E1F651}" destId="{D272C612-41FF-B844-A351-0C4C6114F9E2}" srcOrd="0" destOrd="0" presId="urn:microsoft.com/office/officeart/2005/8/layout/hierarchy1"/>
    <dgm:cxn modelId="{AC059D23-6488-8E42-AA00-F68CFD2D52CF}" type="presOf" srcId="{72DE8714-F7EC-4113-9A1D-7E7379FBD17A}" destId="{4BC261C3-0BA2-094F-A293-E07590758451}" srcOrd="0" destOrd="0" presId="urn:microsoft.com/office/officeart/2005/8/layout/hierarchy1"/>
    <dgm:cxn modelId="{4D597957-8770-4419-8DD6-0228A3065E6E}" srcId="{892F0F95-8F31-44D6-ACB7-33F19D7325DF}" destId="{2FFC918B-024A-4071-B6E4-2B3E5F2CC210}" srcOrd="0" destOrd="0" parTransId="{A068C8E2-6E32-47C8-845A-3B0CA67603BC}" sibTransId="{C138D3ED-C264-43AC-88DD-5E85E6D10CE3}"/>
    <dgm:cxn modelId="{D9347F5B-81E5-DF47-B65B-A6D1CF348A52}" type="presOf" srcId="{2FFC918B-024A-4071-B6E4-2B3E5F2CC210}" destId="{44267EEA-6527-1A46-81A8-2AEDF7F89FDC}" srcOrd="0" destOrd="0" presId="urn:microsoft.com/office/officeart/2005/8/layout/hierarchy1"/>
    <dgm:cxn modelId="{E744DB87-B78A-4A9E-AC61-29911118A0DB}" srcId="{892F0F95-8F31-44D6-ACB7-33F19D7325DF}" destId="{A255E986-FE07-46EB-B105-75C093E1F651}" srcOrd="1" destOrd="0" parTransId="{9832F6EE-B6EB-4C86-9AFA-27F394E28BC3}" sibTransId="{39AB7D89-8EDF-4170-886E-40B9A8DBE972}"/>
    <dgm:cxn modelId="{40DA2E8B-9F48-48C1-8C9B-D5784B1B526A}" srcId="{892F0F95-8F31-44D6-ACB7-33F19D7325DF}" destId="{61AFD622-40B7-41F0-8E60-7A0C7D81BD5A}" srcOrd="2" destOrd="0" parTransId="{262BEC8C-7596-486A-9521-9362775DA894}" sibTransId="{BF1D8AC2-EEBA-49E8-94BA-AA74D3C92D85}"/>
    <dgm:cxn modelId="{A054D68E-CAF3-FC48-AA08-98EAA1F0FBD1}" type="presOf" srcId="{61AFD622-40B7-41F0-8E60-7A0C7D81BD5A}" destId="{52C5B5F8-77F8-0048-98A3-0D48C98F9A40}" srcOrd="0" destOrd="0" presId="urn:microsoft.com/office/officeart/2005/8/layout/hierarchy1"/>
    <dgm:cxn modelId="{DF1ECD90-E347-454C-98AE-226DC66F6DB1}" srcId="{892F0F95-8F31-44D6-ACB7-33F19D7325DF}" destId="{72DE8714-F7EC-4113-9A1D-7E7379FBD17A}" srcOrd="3" destOrd="0" parTransId="{F352EED5-F468-4DE5-AC26-B78F2CDC1DEE}" sibTransId="{87DA45FB-6FD9-47CA-87EF-2C8539EB546D}"/>
    <dgm:cxn modelId="{F79DDFCF-575D-F14F-8481-CC3244BC1AD0}" type="presOf" srcId="{892F0F95-8F31-44D6-ACB7-33F19D7325DF}" destId="{88363763-8204-F643-B06A-2D18CCCD5506}" srcOrd="0" destOrd="0" presId="urn:microsoft.com/office/officeart/2005/8/layout/hierarchy1"/>
    <dgm:cxn modelId="{2EF42690-BF89-1D4D-B997-F02B2A6DC99D}" type="presParOf" srcId="{88363763-8204-F643-B06A-2D18CCCD5506}" destId="{14260227-7711-7642-8D56-2B4B544E0808}" srcOrd="0" destOrd="0" presId="urn:microsoft.com/office/officeart/2005/8/layout/hierarchy1"/>
    <dgm:cxn modelId="{C3B6120E-4F67-CD45-8BF0-ACBACE561B4E}" type="presParOf" srcId="{14260227-7711-7642-8D56-2B4B544E0808}" destId="{3AC08D97-CE6C-E74A-9789-8564834DF2FE}" srcOrd="0" destOrd="0" presId="urn:microsoft.com/office/officeart/2005/8/layout/hierarchy1"/>
    <dgm:cxn modelId="{0510334C-5280-9B4F-BCA8-5B6A11A015CC}" type="presParOf" srcId="{3AC08D97-CE6C-E74A-9789-8564834DF2FE}" destId="{43630638-C38B-CC4E-A7E9-CF9A45CB8D0D}" srcOrd="0" destOrd="0" presId="urn:microsoft.com/office/officeart/2005/8/layout/hierarchy1"/>
    <dgm:cxn modelId="{EC485801-3A27-3B4B-9DF9-38F979F9B1F5}" type="presParOf" srcId="{3AC08D97-CE6C-E74A-9789-8564834DF2FE}" destId="{44267EEA-6527-1A46-81A8-2AEDF7F89FDC}" srcOrd="1" destOrd="0" presId="urn:microsoft.com/office/officeart/2005/8/layout/hierarchy1"/>
    <dgm:cxn modelId="{0997066F-406E-9A4C-B6BB-166D49769302}" type="presParOf" srcId="{14260227-7711-7642-8D56-2B4B544E0808}" destId="{052D9D07-A03C-0A43-A4F1-9BE152834405}" srcOrd="1" destOrd="0" presId="urn:microsoft.com/office/officeart/2005/8/layout/hierarchy1"/>
    <dgm:cxn modelId="{4E8312B8-0D68-334E-8B9B-D2B3DA04A790}" type="presParOf" srcId="{88363763-8204-F643-B06A-2D18CCCD5506}" destId="{D5975305-02BE-684B-8FE2-E98509201BD3}" srcOrd="1" destOrd="0" presId="urn:microsoft.com/office/officeart/2005/8/layout/hierarchy1"/>
    <dgm:cxn modelId="{472A74E3-DB27-A741-AFE4-EE4FF3859E4E}" type="presParOf" srcId="{D5975305-02BE-684B-8FE2-E98509201BD3}" destId="{03ACF99C-A006-9E45-8A27-91A4B1371C25}" srcOrd="0" destOrd="0" presId="urn:microsoft.com/office/officeart/2005/8/layout/hierarchy1"/>
    <dgm:cxn modelId="{9A02B710-6604-3848-A40F-0B1BA8931218}" type="presParOf" srcId="{03ACF99C-A006-9E45-8A27-91A4B1371C25}" destId="{338A5092-BF9E-4E44-8AB4-EE559E49CC9A}" srcOrd="0" destOrd="0" presId="urn:microsoft.com/office/officeart/2005/8/layout/hierarchy1"/>
    <dgm:cxn modelId="{5E4C73DD-D1A5-8541-8220-8A11E21B0BB8}" type="presParOf" srcId="{03ACF99C-A006-9E45-8A27-91A4B1371C25}" destId="{D272C612-41FF-B844-A351-0C4C6114F9E2}" srcOrd="1" destOrd="0" presId="urn:microsoft.com/office/officeart/2005/8/layout/hierarchy1"/>
    <dgm:cxn modelId="{E302B9D9-3CA1-2F4E-B309-75357B8AFC78}" type="presParOf" srcId="{D5975305-02BE-684B-8FE2-E98509201BD3}" destId="{C969FF05-9C5B-2C4B-B710-5E9E58FE2D42}" srcOrd="1" destOrd="0" presId="urn:microsoft.com/office/officeart/2005/8/layout/hierarchy1"/>
    <dgm:cxn modelId="{FEC4F667-6E46-2F4E-B1BE-AA6DF31D5E7E}" type="presParOf" srcId="{88363763-8204-F643-B06A-2D18CCCD5506}" destId="{3BC6DA32-CEB9-4949-A98F-E414FF0229C6}" srcOrd="2" destOrd="0" presId="urn:microsoft.com/office/officeart/2005/8/layout/hierarchy1"/>
    <dgm:cxn modelId="{9098CD63-4DA1-CF47-A969-CC0935175C9C}" type="presParOf" srcId="{3BC6DA32-CEB9-4949-A98F-E414FF0229C6}" destId="{CBE3E12C-D253-5947-9547-365A68881554}" srcOrd="0" destOrd="0" presId="urn:microsoft.com/office/officeart/2005/8/layout/hierarchy1"/>
    <dgm:cxn modelId="{3534DCB1-4641-6F49-A4AC-C80161FDDC8A}" type="presParOf" srcId="{CBE3E12C-D253-5947-9547-365A68881554}" destId="{2456FE9E-1C74-6440-9AA5-4496ED84D133}" srcOrd="0" destOrd="0" presId="urn:microsoft.com/office/officeart/2005/8/layout/hierarchy1"/>
    <dgm:cxn modelId="{F1014CA7-A39B-6C4D-9117-1621C457A70E}" type="presParOf" srcId="{CBE3E12C-D253-5947-9547-365A68881554}" destId="{52C5B5F8-77F8-0048-98A3-0D48C98F9A40}" srcOrd="1" destOrd="0" presId="urn:microsoft.com/office/officeart/2005/8/layout/hierarchy1"/>
    <dgm:cxn modelId="{3F9150EB-EAE8-B24F-AC7F-3E8C9816C789}" type="presParOf" srcId="{3BC6DA32-CEB9-4949-A98F-E414FF0229C6}" destId="{AFB17D81-800A-AB42-8BCE-0189F6E74E08}" srcOrd="1" destOrd="0" presId="urn:microsoft.com/office/officeart/2005/8/layout/hierarchy1"/>
    <dgm:cxn modelId="{3EB26872-7057-8440-8DE7-6EE2A8BFE64E}" type="presParOf" srcId="{88363763-8204-F643-B06A-2D18CCCD5506}" destId="{DA209B53-81D0-E94C-89AF-023C81149E0D}" srcOrd="3" destOrd="0" presId="urn:microsoft.com/office/officeart/2005/8/layout/hierarchy1"/>
    <dgm:cxn modelId="{6288B5F6-53B3-804F-A8E5-D622276FB4F4}" type="presParOf" srcId="{DA209B53-81D0-E94C-89AF-023C81149E0D}" destId="{74B03EFC-3D68-4C42-B2BB-629CB37FBBEE}" srcOrd="0" destOrd="0" presId="urn:microsoft.com/office/officeart/2005/8/layout/hierarchy1"/>
    <dgm:cxn modelId="{3508B718-3F93-CA4D-A998-55A4DB9A660D}" type="presParOf" srcId="{74B03EFC-3D68-4C42-B2BB-629CB37FBBEE}" destId="{26A1E7DD-30A4-3347-B036-FF4D8EA5FCB1}" srcOrd="0" destOrd="0" presId="urn:microsoft.com/office/officeart/2005/8/layout/hierarchy1"/>
    <dgm:cxn modelId="{DB5134A2-5051-E946-8F1B-3BE4EA5F4E9A}" type="presParOf" srcId="{74B03EFC-3D68-4C42-B2BB-629CB37FBBEE}" destId="{4BC261C3-0BA2-094F-A293-E07590758451}" srcOrd="1" destOrd="0" presId="urn:microsoft.com/office/officeart/2005/8/layout/hierarchy1"/>
    <dgm:cxn modelId="{3580812D-BCEB-D441-A861-D4ED7E031EA8}" type="presParOf" srcId="{DA209B53-81D0-E94C-89AF-023C81149E0D}" destId="{F4AA6F5B-2F81-6A47-9D43-5D9077BC84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F0F95-8F31-44D6-ACB7-33F19D7325D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FFC918B-024A-4071-B6E4-2B3E5F2CC210}">
      <dgm:prSet/>
      <dgm:spPr/>
      <dgm:t>
        <a:bodyPr/>
        <a:lstStyle/>
        <a:p>
          <a:r>
            <a:rPr lang="en-US"/>
            <a:t>From</a:t>
          </a:r>
        </a:p>
      </dgm:t>
    </dgm:pt>
    <dgm:pt modelId="{A068C8E2-6E32-47C8-845A-3B0CA67603BC}" type="parTrans" cxnId="{4D597957-8770-4419-8DD6-0228A3065E6E}">
      <dgm:prSet/>
      <dgm:spPr/>
      <dgm:t>
        <a:bodyPr/>
        <a:lstStyle/>
        <a:p>
          <a:endParaRPr lang="en-US"/>
        </a:p>
      </dgm:t>
    </dgm:pt>
    <dgm:pt modelId="{C138D3ED-C264-43AC-88DD-5E85E6D10CE3}" type="sibTrans" cxnId="{4D597957-8770-4419-8DD6-0228A3065E6E}">
      <dgm:prSet/>
      <dgm:spPr/>
      <dgm:t>
        <a:bodyPr/>
        <a:lstStyle/>
        <a:p>
          <a:endParaRPr lang="en-US"/>
        </a:p>
      </dgm:t>
    </dgm:pt>
    <dgm:pt modelId="{A255E986-FE07-46EB-B105-75C093E1F651}">
      <dgm:prSet/>
      <dgm:spPr/>
      <dgm:t>
        <a:bodyPr/>
        <a:lstStyle/>
        <a:p>
          <a:r>
            <a:rPr lang="en-US"/>
            <a:t>The child is the problem</a:t>
          </a:r>
        </a:p>
      </dgm:t>
    </dgm:pt>
    <dgm:pt modelId="{9832F6EE-B6EB-4C86-9AFA-27F394E28BC3}" type="parTrans" cxnId="{E744DB87-B78A-4A9E-AC61-29911118A0DB}">
      <dgm:prSet/>
      <dgm:spPr/>
      <dgm:t>
        <a:bodyPr/>
        <a:lstStyle/>
        <a:p>
          <a:endParaRPr lang="en-US"/>
        </a:p>
      </dgm:t>
    </dgm:pt>
    <dgm:pt modelId="{39AB7D89-8EDF-4170-886E-40B9A8DBE972}" type="sibTrans" cxnId="{E744DB87-B78A-4A9E-AC61-29911118A0DB}">
      <dgm:prSet/>
      <dgm:spPr/>
      <dgm:t>
        <a:bodyPr/>
        <a:lstStyle/>
        <a:p>
          <a:endParaRPr lang="en-US"/>
        </a:p>
      </dgm:t>
    </dgm:pt>
    <dgm:pt modelId="{61AFD622-40B7-41F0-8E60-7A0C7D81BD5A}">
      <dgm:prSet/>
      <dgm:spPr/>
      <dgm:t>
        <a:bodyPr/>
        <a:lstStyle/>
        <a:p>
          <a:r>
            <a:rPr lang="en-US"/>
            <a:t>To</a:t>
          </a:r>
        </a:p>
      </dgm:t>
    </dgm:pt>
    <dgm:pt modelId="{262BEC8C-7596-486A-9521-9362775DA894}" type="parTrans" cxnId="{40DA2E8B-9F48-48C1-8C9B-D5784B1B526A}">
      <dgm:prSet/>
      <dgm:spPr/>
      <dgm:t>
        <a:bodyPr/>
        <a:lstStyle/>
        <a:p>
          <a:endParaRPr lang="en-US"/>
        </a:p>
      </dgm:t>
    </dgm:pt>
    <dgm:pt modelId="{BF1D8AC2-EEBA-49E8-94BA-AA74D3C92D85}" type="sibTrans" cxnId="{40DA2E8B-9F48-48C1-8C9B-D5784B1B526A}">
      <dgm:prSet/>
      <dgm:spPr/>
      <dgm:t>
        <a:bodyPr/>
        <a:lstStyle/>
        <a:p>
          <a:endParaRPr lang="en-US"/>
        </a:p>
      </dgm:t>
    </dgm:pt>
    <dgm:pt modelId="{72DE8714-F7EC-4113-9A1D-7E7379FBD17A}">
      <dgm:prSet/>
      <dgm:spPr/>
      <dgm:t>
        <a:bodyPr/>
        <a:lstStyle/>
        <a:p>
          <a:r>
            <a:rPr lang="en-US"/>
            <a:t>The Child has a problem</a:t>
          </a:r>
        </a:p>
      </dgm:t>
    </dgm:pt>
    <dgm:pt modelId="{F352EED5-F468-4DE5-AC26-B78F2CDC1DEE}" type="parTrans" cxnId="{DF1ECD90-E347-454C-98AE-226DC66F6DB1}">
      <dgm:prSet/>
      <dgm:spPr/>
      <dgm:t>
        <a:bodyPr/>
        <a:lstStyle/>
        <a:p>
          <a:endParaRPr lang="en-US"/>
        </a:p>
      </dgm:t>
    </dgm:pt>
    <dgm:pt modelId="{87DA45FB-6FD9-47CA-87EF-2C8539EB546D}" type="sibTrans" cxnId="{DF1ECD90-E347-454C-98AE-226DC66F6DB1}">
      <dgm:prSet/>
      <dgm:spPr/>
      <dgm:t>
        <a:bodyPr/>
        <a:lstStyle/>
        <a:p>
          <a:endParaRPr lang="en-US"/>
        </a:p>
      </dgm:t>
    </dgm:pt>
    <dgm:pt modelId="{88363763-8204-F643-B06A-2D18CCCD5506}" type="pres">
      <dgm:prSet presAssocID="{892F0F95-8F31-44D6-ACB7-33F19D7325DF}" presName="hierChild1" presStyleCnt="0">
        <dgm:presLayoutVars>
          <dgm:chPref val="1"/>
          <dgm:dir/>
          <dgm:animOne val="branch"/>
          <dgm:animLvl val="lvl"/>
          <dgm:resizeHandles/>
        </dgm:presLayoutVars>
      </dgm:prSet>
      <dgm:spPr/>
    </dgm:pt>
    <dgm:pt modelId="{14260227-7711-7642-8D56-2B4B544E0808}" type="pres">
      <dgm:prSet presAssocID="{2FFC918B-024A-4071-B6E4-2B3E5F2CC210}" presName="hierRoot1" presStyleCnt="0"/>
      <dgm:spPr/>
    </dgm:pt>
    <dgm:pt modelId="{3AC08D97-CE6C-E74A-9789-8564834DF2FE}" type="pres">
      <dgm:prSet presAssocID="{2FFC918B-024A-4071-B6E4-2B3E5F2CC210}" presName="composite" presStyleCnt="0"/>
      <dgm:spPr/>
    </dgm:pt>
    <dgm:pt modelId="{43630638-C38B-CC4E-A7E9-CF9A45CB8D0D}" type="pres">
      <dgm:prSet presAssocID="{2FFC918B-024A-4071-B6E4-2B3E5F2CC210}" presName="background" presStyleLbl="node0" presStyleIdx="0" presStyleCnt="4"/>
      <dgm:spPr/>
    </dgm:pt>
    <dgm:pt modelId="{44267EEA-6527-1A46-81A8-2AEDF7F89FDC}" type="pres">
      <dgm:prSet presAssocID="{2FFC918B-024A-4071-B6E4-2B3E5F2CC210}" presName="text" presStyleLbl="fgAcc0" presStyleIdx="0" presStyleCnt="4" custScaleX="62809" custScaleY="49088">
        <dgm:presLayoutVars>
          <dgm:chPref val="3"/>
        </dgm:presLayoutVars>
      </dgm:prSet>
      <dgm:spPr/>
    </dgm:pt>
    <dgm:pt modelId="{052D9D07-A03C-0A43-A4F1-9BE152834405}" type="pres">
      <dgm:prSet presAssocID="{2FFC918B-024A-4071-B6E4-2B3E5F2CC210}" presName="hierChild2" presStyleCnt="0"/>
      <dgm:spPr/>
    </dgm:pt>
    <dgm:pt modelId="{D5975305-02BE-684B-8FE2-E98509201BD3}" type="pres">
      <dgm:prSet presAssocID="{A255E986-FE07-46EB-B105-75C093E1F651}" presName="hierRoot1" presStyleCnt="0"/>
      <dgm:spPr/>
    </dgm:pt>
    <dgm:pt modelId="{03ACF99C-A006-9E45-8A27-91A4B1371C25}" type="pres">
      <dgm:prSet presAssocID="{A255E986-FE07-46EB-B105-75C093E1F651}" presName="composite" presStyleCnt="0"/>
      <dgm:spPr/>
    </dgm:pt>
    <dgm:pt modelId="{338A5092-BF9E-4E44-8AB4-EE559E49CC9A}" type="pres">
      <dgm:prSet presAssocID="{A255E986-FE07-46EB-B105-75C093E1F651}" presName="background" presStyleLbl="node0" presStyleIdx="1" presStyleCnt="4"/>
      <dgm:spPr/>
    </dgm:pt>
    <dgm:pt modelId="{D272C612-41FF-B844-A351-0C4C6114F9E2}" type="pres">
      <dgm:prSet presAssocID="{A255E986-FE07-46EB-B105-75C093E1F651}" presName="text" presStyleLbl="fgAcc0" presStyleIdx="1" presStyleCnt="4">
        <dgm:presLayoutVars>
          <dgm:chPref val="3"/>
        </dgm:presLayoutVars>
      </dgm:prSet>
      <dgm:spPr/>
    </dgm:pt>
    <dgm:pt modelId="{C969FF05-9C5B-2C4B-B710-5E9E58FE2D42}" type="pres">
      <dgm:prSet presAssocID="{A255E986-FE07-46EB-B105-75C093E1F651}" presName="hierChild2" presStyleCnt="0"/>
      <dgm:spPr/>
    </dgm:pt>
    <dgm:pt modelId="{3BC6DA32-CEB9-4949-A98F-E414FF0229C6}" type="pres">
      <dgm:prSet presAssocID="{61AFD622-40B7-41F0-8E60-7A0C7D81BD5A}" presName="hierRoot1" presStyleCnt="0"/>
      <dgm:spPr/>
    </dgm:pt>
    <dgm:pt modelId="{CBE3E12C-D253-5947-9547-365A68881554}" type="pres">
      <dgm:prSet presAssocID="{61AFD622-40B7-41F0-8E60-7A0C7D81BD5A}" presName="composite" presStyleCnt="0"/>
      <dgm:spPr/>
    </dgm:pt>
    <dgm:pt modelId="{2456FE9E-1C74-6440-9AA5-4496ED84D133}" type="pres">
      <dgm:prSet presAssocID="{61AFD622-40B7-41F0-8E60-7A0C7D81BD5A}" presName="background" presStyleLbl="node0" presStyleIdx="2" presStyleCnt="4"/>
      <dgm:spPr/>
    </dgm:pt>
    <dgm:pt modelId="{52C5B5F8-77F8-0048-98A3-0D48C98F9A40}" type="pres">
      <dgm:prSet presAssocID="{61AFD622-40B7-41F0-8E60-7A0C7D81BD5A}" presName="text" presStyleLbl="fgAcc0" presStyleIdx="2" presStyleCnt="4" custScaleX="65690" custScaleY="46572">
        <dgm:presLayoutVars>
          <dgm:chPref val="3"/>
        </dgm:presLayoutVars>
      </dgm:prSet>
      <dgm:spPr/>
    </dgm:pt>
    <dgm:pt modelId="{AFB17D81-800A-AB42-8BCE-0189F6E74E08}" type="pres">
      <dgm:prSet presAssocID="{61AFD622-40B7-41F0-8E60-7A0C7D81BD5A}" presName="hierChild2" presStyleCnt="0"/>
      <dgm:spPr/>
    </dgm:pt>
    <dgm:pt modelId="{DA209B53-81D0-E94C-89AF-023C81149E0D}" type="pres">
      <dgm:prSet presAssocID="{72DE8714-F7EC-4113-9A1D-7E7379FBD17A}" presName="hierRoot1" presStyleCnt="0"/>
      <dgm:spPr/>
    </dgm:pt>
    <dgm:pt modelId="{74B03EFC-3D68-4C42-B2BB-629CB37FBBEE}" type="pres">
      <dgm:prSet presAssocID="{72DE8714-F7EC-4113-9A1D-7E7379FBD17A}" presName="composite" presStyleCnt="0"/>
      <dgm:spPr/>
    </dgm:pt>
    <dgm:pt modelId="{26A1E7DD-30A4-3347-B036-FF4D8EA5FCB1}" type="pres">
      <dgm:prSet presAssocID="{72DE8714-F7EC-4113-9A1D-7E7379FBD17A}" presName="background" presStyleLbl="node0" presStyleIdx="3" presStyleCnt="4"/>
      <dgm:spPr/>
    </dgm:pt>
    <dgm:pt modelId="{4BC261C3-0BA2-094F-A293-E07590758451}" type="pres">
      <dgm:prSet presAssocID="{72DE8714-F7EC-4113-9A1D-7E7379FBD17A}" presName="text" presStyleLbl="fgAcc0" presStyleIdx="3" presStyleCnt="4">
        <dgm:presLayoutVars>
          <dgm:chPref val="3"/>
        </dgm:presLayoutVars>
      </dgm:prSet>
      <dgm:spPr/>
    </dgm:pt>
    <dgm:pt modelId="{F4AA6F5B-2F81-6A47-9D43-5D9077BC842D}" type="pres">
      <dgm:prSet presAssocID="{72DE8714-F7EC-4113-9A1D-7E7379FBD17A}" presName="hierChild2" presStyleCnt="0"/>
      <dgm:spPr/>
    </dgm:pt>
  </dgm:ptLst>
  <dgm:cxnLst>
    <dgm:cxn modelId="{DE294415-B0C9-8546-AA25-A11F61E08CF3}" type="presOf" srcId="{A255E986-FE07-46EB-B105-75C093E1F651}" destId="{D272C612-41FF-B844-A351-0C4C6114F9E2}" srcOrd="0" destOrd="0" presId="urn:microsoft.com/office/officeart/2005/8/layout/hierarchy1"/>
    <dgm:cxn modelId="{AC059D23-6488-8E42-AA00-F68CFD2D52CF}" type="presOf" srcId="{72DE8714-F7EC-4113-9A1D-7E7379FBD17A}" destId="{4BC261C3-0BA2-094F-A293-E07590758451}" srcOrd="0" destOrd="0" presId="urn:microsoft.com/office/officeart/2005/8/layout/hierarchy1"/>
    <dgm:cxn modelId="{4D597957-8770-4419-8DD6-0228A3065E6E}" srcId="{892F0F95-8F31-44D6-ACB7-33F19D7325DF}" destId="{2FFC918B-024A-4071-B6E4-2B3E5F2CC210}" srcOrd="0" destOrd="0" parTransId="{A068C8E2-6E32-47C8-845A-3B0CA67603BC}" sibTransId="{C138D3ED-C264-43AC-88DD-5E85E6D10CE3}"/>
    <dgm:cxn modelId="{D9347F5B-81E5-DF47-B65B-A6D1CF348A52}" type="presOf" srcId="{2FFC918B-024A-4071-B6E4-2B3E5F2CC210}" destId="{44267EEA-6527-1A46-81A8-2AEDF7F89FDC}" srcOrd="0" destOrd="0" presId="urn:microsoft.com/office/officeart/2005/8/layout/hierarchy1"/>
    <dgm:cxn modelId="{E744DB87-B78A-4A9E-AC61-29911118A0DB}" srcId="{892F0F95-8F31-44D6-ACB7-33F19D7325DF}" destId="{A255E986-FE07-46EB-B105-75C093E1F651}" srcOrd="1" destOrd="0" parTransId="{9832F6EE-B6EB-4C86-9AFA-27F394E28BC3}" sibTransId="{39AB7D89-8EDF-4170-886E-40B9A8DBE972}"/>
    <dgm:cxn modelId="{40DA2E8B-9F48-48C1-8C9B-D5784B1B526A}" srcId="{892F0F95-8F31-44D6-ACB7-33F19D7325DF}" destId="{61AFD622-40B7-41F0-8E60-7A0C7D81BD5A}" srcOrd="2" destOrd="0" parTransId="{262BEC8C-7596-486A-9521-9362775DA894}" sibTransId="{BF1D8AC2-EEBA-49E8-94BA-AA74D3C92D85}"/>
    <dgm:cxn modelId="{A054D68E-CAF3-FC48-AA08-98EAA1F0FBD1}" type="presOf" srcId="{61AFD622-40B7-41F0-8E60-7A0C7D81BD5A}" destId="{52C5B5F8-77F8-0048-98A3-0D48C98F9A40}" srcOrd="0" destOrd="0" presId="urn:microsoft.com/office/officeart/2005/8/layout/hierarchy1"/>
    <dgm:cxn modelId="{DF1ECD90-E347-454C-98AE-226DC66F6DB1}" srcId="{892F0F95-8F31-44D6-ACB7-33F19D7325DF}" destId="{72DE8714-F7EC-4113-9A1D-7E7379FBD17A}" srcOrd="3" destOrd="0" parTransId="{F352EED5-F468-4DE5-AC26-B78F2CDC1DEE}" sibTransId="{87DA45FB-6FD9-47CA-87EF-2C8539EB546D}"/>
    <dgm:cxn modelId="{F79DDFCF-575D-F14F-8481-CC3244BC1AD0}" type="presOf" srcId="{892F0F95-8F31-44D6-ACB7-33F19D7325DF}" destId="{88363763-8204-F643-B06A-2D18CCCD5506}" srcOrd="0" destOrd="0" presId="urn:microsoft.com/office/officeart/2005/8/layout/hierarchy1"/>
    <dgm:cxn modelId="{2EF42690-BF89-1D4D-B997-F02B2A6DC99D}" type="presParOf" srcId="{88363763-8204-F643-B06A-2D18CCCD5506}" destId="{14260227-7711-7642-8D56-2B4B544E0808}" srcOrd="0" destOrd="0" presId="urn:microsoft.com/office/officeart/2005/8/layout/hierarchy1"/>
    <dgm:cxn modelId="{C3B6120E-4F67-CD45-8BF0-ACBACE561B4E}" type="presParOf" srcId="{14260227-7711-7642-8D56-2B4B544E0808}" destId="{3AC08D97-CE6C-E74A-9789-8564834DF2FE}" srcOrd="0" destOrd="0" presId="urn:microsoft.com/office/officeart/2005/8/layout/hierarchy1"/>
    <dgm:cxn modelId="{0510334C-5280-9B4F-BCA8-5B6A11A015CC}" type="presParOf" srcId="{3AC08D97-CE6C-E74A-9789-8564834DF2FE}" destId="{43630638-C38B-CC4E-A7E9-CF9A45CB8D0D}" srcOrd="0" destOrd="0" presId="urn:microsoft.com/office/officeart/2005/8/layout/hierarchy1"/>
    <dgm:cxn modelId="{EC485801-3A27-3B4B-9DF9-38F979F9B1F5}" type="presParOf" srcId="{3AC08D97-CE6C-E74A-9789-8564834DF2FE}" destId="{44267EEA-6527-1A46-81A8-2AEDF7F89FDC}" srcOrd="1" destOrd="0" presId="urn:microsoft.com/office/officeart/2005/8/layout/hierarchy1"/>
    <dgm:cxn modelId="{0997066F-406E-9A4C-B6BB-166D49769302}" type="presParOf" srcId="{14260227-7711-7642-8D56-2B4B544E0808}" destId="{052D9D07-A03C-0A43-A4F1-9BE152834405}" srcOrd="1" destOrd="0" presId="urn:microsoft.com/office/officeart/2005/8/layout/hierarchy1"/>
    <dgm:cxn modelId="{4E8312B8-0D68-334E-8B9B-D2B3DA04A790}" type="presParOf" srcId="{88363763-8204-F643-B06A-2D18CCCD5506}" destId="{D5975305-02BE-684B-8FE2-E98509201BD3}" srcOrd="1" destOrd="0" presId="urn:microsoft.com/office/officeart/2005/8/layout/hierarchy1"/>
    <dgm:cxn modelId="{472A74E3-DB27-A741-AFE4-EE4FF3859E4E}" type="presParOf" srcId="{D5975305-02BE-684B-8FE2-E98509201BD3}" destId="{03ACF99C-A006-9E45-8A27-91A4B1371C25}" srcOrd="0" destOrd="0" presId="urn:microsoft.com/office/officeart/2005/8/layout/hierarchy1"/>
    <dgm:cxn modelId="{9A02B710-6604-3848-A40F-0B1BA8931218}" type="presParOf" srcId="{03ACF99C-A006-9E45-8A27-91A4B1371C25}" destId="{338A5092-BF9E-4E44-8AB4-EE559E49CC9A}" srcOrd="0" destOrd="0" presId="urn:microsoft.com/office/officeart/2005/8/layout/hierarchy1"/>
    <dgm:cxn modelId="{5E4C73DD-D1A5-8541-8220-8A11E21B0BB8}" type="presParOf" srcId="{03ACF99C-A006-9E45-8A27-91A4B1371C25}" destId="{D272C612-41FF-B844-A351-0C4C6114F9E2}" srcOrd="1" destOrd="0" presId="urn:microsoft.com/office/officeart/2005/8/layout/hierarchy1"/>
    <dgm:cxn modelId="{E302B9D9-3CA1-2F4E-B309-75357B8AFC78}" type="presParOf" srcId="{D5975305-02BE-684B-8FE2-E98509201BD3}" destId="{C969FF05-9C5B-2C4B-B710-5E9E58FE2D42}" srcOrd="1" destOrd="0" presId="urn:microsoft.com/office/officeart/2005/8/layout/hierarchy1"/>
    <dgm:cxn modelId="{FEC4F667-6E46-2F4E-B1BE-AA6DF31D5E7E}" type="presParOf" srcId="{88363763-8204-F643-B06A-2D18CCCD5506}" destId="{3BC6DA32-CEB9-4949-A98F-E414FF0229C6}" srcOrd="2" destOrd="0" presId="urn:microsoft.com/office/officeart/2005/8/layout/hierarchy1"/>
    <dgm:cxn modelId="{9098CD63-4DA1-CF47-A969-CC0935175C9C}" type="presParOf" srcId="{3BC6DA32-CEB9-4949-A98F-E414FF0229C6}" destId="{CBE3E12C-D253-5947-9547-365A68881554}" srcOrd="0" destOrd="0" presId="urn:microsoft.com/office/officeart/2005/8/layout/hierarchy1"/>
    <dgm:cxn modelId="{3534DCB1-4641-6F49-A4AC-C80161FDDC8A}" type="presParOf" srcId="{CBE3E12C-D253-5947-9547-365A68881554}" destId="{2456FE9E-1C74-6440-9AA5-4496ED84D133}" srcOrd="0" destOrd="0" presId="urn:microsoft.com/office/officeart/2005/8/layout/hierarchy1"/>
    <dgm:cxn modelId="{F1014CA7-A39B-6C4D-9117-1621C457A70E}" type="presParOf" srcId="{CBE3E12C-D253-5947-9547-365A68881554}" destId="{52C5B5F8-77F8-0048-98A3-0D48C98F9A40}" srcOrd="1" destOrd="0" presId="urn:microsoft.com/office/officeart/2005/8/layout/hierarchy1"/>
    <dgm:cxn modelId="{3F9150EB-EAE8-B24F-AC7F-3E8C9816C789}" type="presParOf" srcId="{3BC6DA32-CEB9-4949-A98F-E414FF0229C6}" destId="{AFB17D81-800A-AB42-8BCE-0189F6E74E08}" srcOrd="1" destOrd="0" presId="urn:microsoft.com/office/officeart/2005/8/layout/hierarchy1"/>
    <dgm:cxn modelId="{3EB26872-7057-8440-8DE7-6EE2A8BFE64E}" type="presParOf" srcId="{88363763-8204-F643-B06A-2D18CCCD5506}" destId="{DA209B53-81D0-E94C-89AF-023C81149E0D}" srcOrd="3" destOrd="0" presId="urn:microsoft.com/office/officeart/2005/8/layout/hierarchy1"/>
    <dgm:cxn modelId="{6288B5F6-53B3-804F-A8E5-D622276FB4F4}" type="presParOf" srcId="{DA209B53-81D0-E94C-89AF-023C81149E0D}" destId="{74B03EFC-3D68-4C42-B2BB-629CB37FBBEE}" srcOrd="0" destOrd="0" presId="urn:microsoft.com/office/officeart/2005/8/layout/hierarchy1"/>
    <dgm:cxn modelId="{3508B718-3F93-CA4D-A998-55A4DB9A660D}" type="presParOf" srcId="{74B03EFC-3D68-4C42-B2BB-629CB37FBBEE}" destId="{26A1E7DD-30A4-3347-B036-FF4D8EA5FCB1}" srcOrd="0" destOrd="0" presId="urn:microsoft.com/office/officeart/2005/8/layout/hierarchy1"/>
    <dgm:cxn modelId="{DB5134A2-5051-E946-8F1B-3BE4EA5F4E9A}" type="presParOf" srcId="{74B03EFC-3D68-4C42-B2BB-629CB37FBBEE}" destId="{4BC261C3-0BA2-094F-A293-E07590758451}" srcOrd="1" destOrd="0" presId="urn:microsoft.com/office/officeart/2005/8/layout/hierarchy1"/>
    <dgm:cxn modelId="{3580812D-BCEB-D441-A861-D4ED7E031EA8}" type="presParOf" srcId="{DA209B53-81D0-E94C-89AF-023C81149E0D}" destId="{F4AA6F5B-2F81-6A47-9D43-5D9077BC84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44C98-C9CF-F745-A830-E23000C19C0B}">
      <dsp:nvSpPr>
        <dsp:cNvPr id="0" name=""/>
        <dsp:cNvSpPr/>
      </dsp:nvSpPr>
      <dsp:spPr>
        <a:xfrm>
          <a:off x="2895165" y="0"/>
          <a:ext cx="1158066" cy="785331"/>
        </a:xfrm>
        <a:prstGeom prst="trapezoid">
          <a:avLst>
            <a:gd name="adj" fmla="val 73731"/>
          </a:avLst>
        </a:prstGeom>
        <a:solidFill>
          <a:schemeClr val="accent6"/>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Early Death</a:t>
          </a:r>
        </a:p>
      </dsp:txBody>
      <dsp:txXfrm>
        <a:off x="2895165" y="0"/>
        <a:ext cx="1158066" cy="785331"/>
      </dsp:txXfrm>
    </dsp:sp>
    <dsp:sp modelId="{CA47A020-77EE-A34E-B077-3FE29E4BA00E}">
      <dsp:nvSpPr>
        <dsp:cNvPr id="0" name=""/>
        <dsp:cNvSpPr/>
      </dsp:nvSpPr>
      <dsp:spPr>
        <a:xfrm>
          <a:off x="2316131" y="785331"/>
          <a:ext cx="2316132"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Disease Disability and Social Problems</a:t>
          </a:r>
        </a:p>
      </dsp:txBody>
      <dsp:txXfrm>
        <a:off x="2721455" y="785331"/>
        <a:ext cx="1505485" cy="785331"/>
      </dsp:txXfrm>
    </dsp:sp>
    <dsp:sp modelId="{7E33A68B-3F66-AB4B-9D1C-52E38B091C31}">
      <dsp:nvSpPr>
        <dsp:cNvPr id="0" name=""/>
        <dsp:cNvSpPr/>
      </dsp:nvSpPr>
      <dsp:spPr>
        <a:xfrm>
          <a:off x="1737099" y="1570662"/>
          <a:ext cx="3474198"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Adoption of Health-risk Behaviors</a:t>
          </a:r>
        </a:p>
      </dsp:txBody>
      <dsp:txXfrm>
        <a:off x="2345083" y="1570662"/>
        <a:ext cx="2258228" cy="785331"/>
      </dsp:txXfrm>
    </dsp:sp>
    <dsp:sp modelId="{619330F5-459A-854F-B74C-BA4C15EA88ED}">
      <dsp:nvSpPr>
        <dsp:cNvPr id="0" name=""/>
        <dsp:cNvSpPr/>
      </dsp:nvSpPr>
      <dsp:spPr>
        <a:xfrm>
          <a:off x="1158065" y="2355994"/>
          <a:ext cx="4632264"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Social, Emotional, and Cognitive Impairment</a:t>
          </a:r>
        </a:p>
      </dsp:txBody>
      <dsp:txXfrm>
        <a:off x="1968712" y="2355994"/>
        <a:ext cx="3010971" cy="785331"/>
      </dsp:txXfrm>
    </dsp:sp>
    <dsp:sp modelId="{110F6712-A023-B240-BFAD-DE523AABDD2D}">
      <dsp:nvSpPr>
        <dsp:cNvPr id="0" name=""/>
        <dsp:cNvSpPr/>
      </dsp:nvSpPr>
      <dsp:spPr>
        <a:xfrm>
          <a:off x="579032" y="3141325"/>
          <a:ext cx="5790330"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Disturbed Neurodevelopment</a:t>
          </a:r>
        </a:p>
      </dsp:txBody>
      <dsp:txXfrm>
        <a:off x="1592340" y="3141325"/>
        <a:ext cx="3763714" cy="785331"/>
      </dsp:txXfrm>
    </dsp:sp>
    <dsp:sp modelId="{46CBCBEE-1D86-014E-B738-B10CB41B5840}">
      <dsp:nvSpPr>
        <dsp:cNvPr id="0" name=""/>
        <dsp:cNvSpPr/>
      </dsp:nvSpPr>
      <dsp:spPr>
        <a:xfrm>
          <a:off x="0" y="3926656"/>
          <a:ext cx="6948396"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Adverse Childhood Experiences</a:t>
          </a:r>
        </a:p>
      </dsp:txBody>
      <dsp:txXfrm>
        <a:off x="1215969" y="3926656"/>
        <a:ext cx="4516457" cy="785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0638-C38B-CC4E-A7E9-CF9A45CB8D0D}">
      <dsp:nvSpPr>
        <dsp:cNvPr id="0" name=""/>
        <dsp:cNvSpPr/>
      </dsp:nvSpPr>
      <dsp:spPr>
        <a:xfrm>
          <a:off x="840" y="720725"/>
          <a:ext cx="1458119" cy="72363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67EEA-6527-1A46-81A8-2AEDF7F89FDC}">
      <dsp:nvSpPr>
        <dsp:cNvPr id="0" name=""/>
        <dsp:cNvSpPr/>
      </dsp:nvSpPr>
      <dsp:spPr>
        <a:xfrm>
          <a:off x="258786" y="965774"/>
          <a:ext cx="1458119" cy="72363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From</a:t>
          </a:r>
        </a:p>
      </dsp:txBody>
      <dsp:txXfrm>
        <a:off x="279981" y="986969"/>
        <a:ext cx="1415729" cy="681246"/>
      </dsp:txXfrm>
    </dsp:sp>
    <dsp:sp modelId="{338A5092-BF9E-4E44-8AB4-EE559E49CC9A}">
      <dsp:nvSpPr>
        <dsp:cNvPr id="0" name=""/>
        <dsp:cNvSpPr/>
      </dsp:nvSpPr>
      <dsp:spPr>
        <a:xfrm>
          <a:off x="19748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2C612-41FF-B844-A351-0C4C6114F9E2}">
      <dsp:nvSpPr>
        <dsp:cNvPr id="0" name=""/>
        <dsp:cNvSpPr/>
      </dsp:nvSpPr>
      <dsp:spPr>
        <a:xfrm>
          <a:off x="22327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child is the problem</a:t>
          </a:r>
        </a:p>
      </dsp:txBody>
      <dsp:txXfrm>
        <a:off x="2275975" y="1008951"/>
        <a:ext cx="2235159" cy="1387807"/>
      </dsp:txXfrm>
    </dsp:sp>
    <dsp:sp modelId="{2456FE9E-1C74-6440-9AA5-4496ED84D133}">
      <dsp:nvSpPr>
        <dsp:cNvPr id="0" name=""/>
        <dsp:cNvSpPr/>
      </dsp:nvSpPr>
      <dsp:spPr>
        <a:xfrm>
          <a:off x="4812258" y="720725"/>
          <a:ext cx="1525002" cy="68654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5B5F8-77F8-0048-98A3-0D48C98F9A40}">
      <dsp:nvSpPr>
        <dsp:cNvPr id="0" name=""/>
        <dsp:cNvSpPr/>
      </dsp:nvSpPr>
      <dsp:spPr>
        <a:xfrm>
          <a:off x="5070204" y="965774"/>
          <a:ext cx="1525002" cy="68654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a:t>
          </a:r>
        </a:p>
      </dsp:txBody>
      <dsp:txXfrm>
        <a:off x="5090312" y="985882"/>
        <a:ext cx="1484786" cy="646330"/>
      </dsp:txXfrm>
    </dsp:sp>
    <dsp:sp modelId="{26A1E7DD-30A4-3347-B036-FF4D8EA5FCB1}">
      <dsp:nvSpPr>
        <dsp:cNvPr id="0" name=""/>
        <dsp:cNvSpPr/>
      </dsp:nvSpPr>
      <dsp:spPr>
        <a:xfrm>
          <a:off x="68531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261C3-0BA2-094F-A293-E07590758451}">
      <dsp:nvSpPr>
        <dsp:cNvPr id="0" name=""/>
        <dsp:cNvSpPr/>
      </dsp:nvSpPr>
      <dsp:spPr>
        <a:xfrm>
          <a:off x="71110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Child has a problem</a:t>
          </a:r>
        </a:p>
      </dsp:txBody>
      <dsp:txXfrm>
        <a:off x="7154275" y="1008951"/>
        <a:ext cx="2235159" cy="1387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0638-C38B-CC4E-A7E9-CF9A45CB8D0D}">
      <dsp:nvSpPr>
        <dsp:cNvPr id="0" name=""/>
        <dsp:cNvSpPr/>
      </dsp:nvSpPr>
      <dsp:spPr>
        <a:xfrm>
          <a:off x="840" y="720725"/>
          <a:ext cx="1458119" cy="72363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67EEA-6527-1A46-81A8-2AEDF7F89FDC}">
      <dsp:nvSpPr>
        <dsp:cNvPr id="0" name=""/>
        <dsp:cNvSpPr/>
      </dsp:nvSpPr>
      <dsp:spPr>
        <a:xfrm>
          <a:off x="258786" y="965774"/>
          <a:ext cx="1458119" cy="72363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From</a:t>
          </a:r>
        </a:p>
      </dsp:txBody>
      <dsp:txXfrm>
        <a:off x="279981" y="986969"/>
        <a:ext cx="1415729" cy="681246"/>
      </dsp:txXfrm>
    </dsp:sp>
    <dsp:sp modelId="{338A5092-BF9E-4E44-8AB4-EE559E49CC9A}">
      <dsp:nvSpPr>
        <dsp:cNvPr id="0" name=""/>
        <dsp:cNvSpPr/>
      </dsp:nvSpPr>
      <dsp:spPr>
        <a:xfrm>
          <a:off x="19748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2C612-41FF-B844-A351-0C4C6114F9E2}">
      <dsp:nvSpPr>
        <dsp:cNvPr id="0" name=""/>
        <dsp:cNvSpPr/>
      </dsp:nvSpPr>
      <dsp:spPr>
        <a:xfrm>
          <a:off x="22327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child is the problem</a:t>
          </a:r>
        </a:p>
      </dsp:txBody>
      <dsp:txXfrm>
        <a:off x="2275975" y="1008951"/>
        <a:ext cx="2235159" cy="1387807"/>
      </dsp:txXfrm>
    </dsp:sp>
    <dsp:sp modelId="{2456FE9E-1C74-6440-9AA5-4496ED84D133}">
      <dsp:nvSpPr>
        <dsp:cNvPr id="0" name=""/>
        <dsp:cNvSpPr/>
      </dsp:nvSpPr>
      <dsp:spPr>
        <a:xfrm>
          <a:off x="4812258" y="720725"/>
          <a:ext cx="1525002" cy="68654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5B5F8-77F8-0048-98A3-0D48C98F9A40}">
      <dsp:nvSpPr>
        <dsp:cNvPr id="0" name=""/>
        <dsp:cNvSpPr/>
      </dsp:nvSpPr>
      <dsp:spPr>
        <a:xfrm>
          <a:off x="5070204" y="965774"/>
          <a:ext cx="1525002" cy="68654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a:t>
          </a:r>
        </a:p>
      </dsp:txBody>
      <dsp:txXfrm>
        <a:off x="5090312" y="985882"/>
        <a:ext cx="1484786" cy="646330"/>
      </dsp:txXfrm>
    </dsp:sp>
    <dsp:sp modelId="{26A1E7DD-30A4-3347-B036-FF4D8EA5FCB1}">
      <dsp:nvSpPr>
        <dsp:cNvPr id="0" name=""/>
        <dsp:cNvSpPr/>
      </dsp:nvSpPr>
      <dsp:spPr>
        <a:xfrm>
          <a:off x="68531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261C3-0BA2-094F-A293-E07590758451}">
      <dsp:nvSpPr>
        <dsp:cNvPr id="0" name=""/>
        <dsp:cNvSpPr/>
      </dsp:nvSpPr>
      <dsp:spPr>
        <a:xfrm>
          <a:off x="71110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Child has a problem</a:t>
          </a:r>
        </a:p>
      </dsp:txBody>
      <dsp:txXfrm>
        <a:off x="7154275" y="1008951"/>
        <a:ext cx="2235159" cy="13878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3F53B-A74F-DB4D-B64A-A3977FA6B162}" type="datetimeFigureOut">
              <a:rPr lang="en-US" smtClean="0"/>
              <a:t>5/22/19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EBB46-2C56-054E-8430-258E8C18E959}" type="slidenum">
              <a:rPr lang="en-US" smtClean="0"/>
              <a:t>‹#›</a:t>
            </a:fld>
            <a:endParaRPr lang="en-US"/>
          </a:p>
        </p:txBody>
      </p:sp>
    </p:spTree>
    <p:extLst>
      <p:ext uri="{BB962C8B-B14F-4D97-AF65-F5344CB8AC3E}">
        <p14:creationId xmlns:p14="http://schemas.microsoft.com/office/powerpoint/2010/main" val="993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8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During the school year children spend the same amount of time at school with teachers and peers as they do at home with their families. </a:t>
            </a:r>
            <a:r>
              <a:rPr lang="en-US" b="1" dirty="0">
                <a:latin typeface="Calibri" charset="0"/>
              </a:rPr>
              <a:t>Students are not only expected to attend, focus and learn new info, but to also negotiate relationships with adults and peers and to regulate their emotions and behavior in specific ways.</a:t>
            </a:r>
            <a:r>
              <a:rPr lang="en-US" dirty="0">
                <a:latin typeface="Calibri" charset="0"/>
              </a:rPr>
              <a:t>  Few school staff understand the many ways that trauma affects children ‘s functioning at school, let alone specific techniques to teach traumatized children.</a:t>
            </a:r>
          </a:p>
        </p:txBody>
      </p:sp>
      <p:sp>
        <p:nvSpPr>
          <p:cNvPr id="218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B19F4C9F-6B3D-EE41-934E-94F4BCAE11BA}"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97535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381000" y="685800"/>
            <a:ext cx="6096000" cy="3429000"/>
          </a:xfrm>
          <a:ln/>
        </p:spPr>
      </p:sp>
      <p:sp>
        <p:nvSpPr>
          <p:cNvPr id="25603" name="Espace réservé des commentaires 2"/>
          <p:cNvSpPr>
            <a:spLocks noGrp="1"/>
          </p:cNvSpPr>
          <p:nvPr>
            <p:ph type="body" idx="1"/>
          </p:nvPr>
        </p:nvSpPr>
        <p:spPr>
          <a:noFill/>
          <a:ln/>
        </p:spPr>
        <p:txBody>
          <a:bodyPr/>
          <a:lstStyle/>
          <a:p>
            <a:r>
              <a:rPr lang="en-CA" dirty="0" err="1"/>
              <a:t>Amygdalia</a:t>
            </a:r>
            <a:r>
              <a:rPr lang="en-CA" dirty="0"/>
              <a:t>: fight or flight dept (smoke detector of the brain) not logical</a:t>
            </a:r>
          </a:p>
          <a:p>
            <a:r>
              <a:rPr lang="en-CA" dirty="0"/>
              <a:t>Hippo: info processor, logic and assessor</a:t>
            </a:r>
          </a:p>
          <a:p>
            <a:r>
              <a:rPr lang="en-CA" dirty="0"/>
              <a:t>Cingulate: feedback or link between</a:t>
            </a:r>
            <a:r>
              <a:rPr lang="en-CA" baseline="0" dirty="0"/>
              <a:t> the two</a:t>
            </a:r>
          </a:p>
          <a:p>
            <a:r>
              <a:rPr lang="en-CA" baseline="0" dirty="0"/>
              <a:t>Prefrontal: why am I doing this?</a:t>
            </a:r>
            <a:endParaRPr lang="fr-CA" dirty="0"/>
          </a:p>
        </p:txBody>
      </p:sp>
      <p:sp>
        <p:nvSpPr>
          <p:cNvPr id="25604" name="Espace réservé du numéro de diapositive 3"/>
          <p:cNvSpPr>
            <a:spLocks noGrp="1"/>
          </p:cNvSpPr>
          <p:nvPr>
            <p:ph type="sldNum" sz="quarter" idx="5"/>
          </p:nvPr>
        </p:nvSpPr>
        <p:spPr>
          <a:noFill/>
        </p:spPr>
        <p:txBody>
          <a:bodyPr/>
          <a:lstStyle/>
          <a:p>
            <a:fld id="{61BFBBF3-D4CA-46C8-B11A-EEC4C258AB1D}" type="slidenum">
              <a:rPr lang="en-CA" smtClean="0">
                <a:cs typeface="Arial" pitchFamily="34" charset="0"/>
              </a:rPr>
              <a:pPr/>
              <a:t>18</a:t>
            </a:fld>
            <a:endParaRPr lang="en-CA">
              <a:cs typeface="Arial" pitchFamily="34" charset="0"/>
            </a:endParaRPr>
          </a:p>
        </p:txBody>
      </p:sp>
      <p:sp>
        <p:nvSpPr>
          <p:cNvPr id="2" name="Date Placeholder 1">
            <a:extLst>
              <a:ext uri="{FF2B5EF4-FFF2-40B4-BE49-F238E27FC236}">
                <a16:creationId xmlns:a16="http://schemas.microsoft.com/office/drawing/2014/main" id="{77BC9738-2053-6F4C-AB76-BB228F28D223}"/>
              </a:ext>
            </a:extLst>
          </p:cNvPr>
          <p:cNvSpPr>
            <a:spLocks noGrp="1"/>
          </p:cNvSpPr>
          <p:nvPr>
            <p:ph type="dt" idx="1"/>
          </p:nvPr>
        </p:nvSpPr>
        <p:spPr/>
        <p:txBody>
          <a:bodyPr/>
          <a:lstStyle/>
          <a:p>
            <a:fld id="{FB928C3B-2E73-0448-8DD8-D6BA7E12A429}" type="datetime1">
              <a:rPr lang="en-CA" smtClean="0"/>
              <a:t>2019-05-22</a:t>
            </a:fld>
            <a:endParaRPr lang="en-US"/>
          </a:p>
        </p:txBody>
      </p:sp>
    </p:spTree>
    <p:extLst>
      <p:ext uri="{BB962C8B-B14F-4D97-AF65-F5344CB8AC3E}">
        <p14:creationId xmlns:p14="http://schemas.microsoft.com/office/powerpoint/2010/main" val="252754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19</a:t>
            </a:fld>
            <a:endParaRPr lang="en-CA"/>
          </a:p>
        </p:txBody>
      </p:sp>
      <p:sp>
        <p:nvSpPr>
          <p:cNvPr id="5" name="Date Placeholder 4"/>
          <p:cNvSpPr>
            <a:spLocks noGrp="1"/>
          </p:cNvSpPr>
          <p:nvPr>
            <p:ph type="dt" idx="11"/>
          </p:nvPr>
        </p:nvSpPr>
        <p:spPr/>
        <p:txBody>
          <a:bodyPr/>
          <a:lstStyle/>
          <a:p>
            <a:fld id="{AB2A936D-433A-F94E-8DF5-8202D2EBD9D6}" type="datetime1">
              <a:rPr lang="en-CA" smtClean="0"/>
              <a:t>2019-05-22</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77677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20</a:t>
            </a:fld>
            <a:endParaRPr lang="en-CA"/>
          </a:p>
        </p:txBody>
      </p:sp>
      <p:sp>
        <p:nvSpPr>
          <p:cNvPr id="5" name="Date Placeholder 4"/>
          <p:cNvSpPr>
            <a:spLocks noGrp="1"/>
          </p:cNvSpPr>
          <p:nvPr>
            <p:ph type="dt" idx="11"/>
          </p:nvPr>
        </p:nvSpPr>
        <p:spPr/>
        <p:txBody>
          <a:bodyPr/>
          <a:lstStyle/>
          <a:p>
            <a:fld id="{3A15771E-ACC1-4246-B86C-623C1203D4D1}" type="datetime1">
              <a:rPr lang="en-CA" smtClean="0"/>
              <a:t>2019-05-22</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99014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21</a:t>
            </a:fld>
            <a:endParaRPr lang="en-CA"/>
          </a:p>
        </p:txBody>
      </p:sp>
      <p:sp>
        <p:nvSpPr>
          <p:cNvPr id="5" name="Date Placeholder 4"/>
          <p:cNvSpPr>
            <a:spLocks noGrp="1"/>
          </p:cNvSpPr>
          <p:nvPr>
            <p:ph type="dt" idx="11"/>
          </p:nvPr>
        </p:nvSpPr>
        <p:spPr/>
        <p:txBody>
          <a:bodyPr/>
          <a:lstStyle/>
          <a:p>
            <a:fld id="{1319F18A-EF0C-4D4A-9559-5FE44BBF6B3A}" type="datetime1">
              <a:rPr lang="en-CA" smtClean="0"/>
              <a:t>2019-05-22</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15218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22</a:t>
            </a:fld>
            <a:endParaRPr lang="en-CA"/>
          </a:p>
        </p:txBody>
      </p:sp>
      <p:sp>
        <p:nvSpPr>
          <p:cNvPr id="5" name="Date Placeholder 4"/>
          <p:cNvSpPr>
            <a:spLocks noGrp="1"/>
          </p:cNvSpPr>
          <p:nvPr>
            <p:ph type="dt" idx="11"/>
          </p:nvPr>
        </p:nvSpPr>
        <p:spPr/>
        <p:txBody>
          <a:bodyPr/>
          <a:lstStyle/>
          <a:p>
            <a:fld id="{83769C13-BC43-F543-BA04-B0CCDAA1DA5F}" type="datetime1">
              <a:rPr lang="en-CA" smtClean="0"/>
              <a:t>2019-05-22</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164077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00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600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3A5BD72D-2A24-6545-A5F3-886D496214FC}" type="slidenum">
              <a:rPr lang="en-US" sz="1200">
                <a:latin typeface="Calibri" charset="0"/>
              </a:rPr>
              <a:pPr/>
              <a:t>32</a:t>
            </a:fld>
            <a:endParaRPr lang="en-US" sz="1200">
              <a:latin typeface="Calibri" charset="0"/>
            </a:endParaRPr>
          </a:p>
        </p:txBody>
      </p:sp>
    </p:spTree>
    <p:extLst>
      <p:ext uri="{BB962C8B-B14F-4D97-AF65-F5344CB8AC3E}">
        <p14:creationId xmlns:p14="http://schemas.microsoft.com/office/powerpoint/2010/main" val="172378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49674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3007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94558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319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56980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C300DC-9413-764C-8DCE-92968163D6DA}" type="datetimeFigureOut">
              <a:rPr lang="en-US" smtClean="0"/>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82617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C300DC-9413-764C-8DCE-92968163D6DA}" type="datetimeFigureOut">
              <a:rPr lang="en-US" smtClean="0"/>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50606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20817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29221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9605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736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30236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23"/>
          <p:cNvSpPr>
            <a:spLocks noGrp="1" noChangeArrowheads="1"/>
          </p:cNvSpPr>
          <p:nvPr>
            <p:ph type="dt" sz="half" idx="10"/>
          </p:nvPr>
        </p:nvSpPr>
        <p:spPr>
          <a:ln/>
        </p:spPr>
        <p:txBody>
          <a:bodyPr/>
          <a:lstStyle>
            <a:lvl1pPr>
              <a:defRPr/>
            </a:lvl1pPr>
          </a:lstStyle>
          <a:p>
            <a:pPr>
              <a:defRPr/>
            </a:pPr>
            <a:fld id="{9B567801-4706-E741-ABD8-1F48CA176FD0}" type="datetime1">
              <a:rPr lang="en-CA" smtClean="0"/>
              <a:t>2019-05-22</a:t>
            </a:fld>
            <a:endParaRPr lang="en-US"/>
          </a:p>
        </p:txBody>
      </p:sp>
      <p:sp>
        <p:nvSpPr>
          <p:cNvPr id="7" name="Rectangle 24"/>
          <p:cNvSpPr>
            <a:spLocks noGrp="1" noChangeArrowheads="1"/>
          </p:cNvSpPr>
          <p:nvPr>
            <p:ph type="ftr" sz="quarter" idx="11"/>
          </p:nvPr>
        </p:nvSpPr>
        <p:spPr>
          <a:ln/>
        </p:spPr>
        <p:txBody>
          <a:bodyPr/>
          <a:lstStyle>
            <a:lvl1pPr>
              <a:defRPr/>
            </a:lvl1pPr>
          </a:lstStyle>
          <a:p>
            <a:pPr>
              <a:defRPr/>
            </a:pPr>
            <a:r>
              <a:rPr lang="en-US"/>
              <a:t>Suzy Goodleaf, M.Ed, Psychologist </a:t>
            </a:r>
          </a:p>
        </p:txBody>
      </p:sp>
      <p:sp>
        <p:nvSpPr>
          <p:cNvPr id="8" name="Rectangle 25"/>
          <p:cNvSpPr>
            <a:spLocks noGrp="1" noChangeArrowheads="1"/>
          </p:cNvSpPr>
          <p:nvPr>
            <p:ph type="sldNum" sz="quarter" idx="12"/>
          </p:nvPr>
        </p:nvSpPr>
        <p:spPr>
          <a:ln/>
        </p:spPr>
        <p:txBody>
          <a:bodyPr/>
          <a:lstStyle>
            <a:lvl1pPr>
              <a:defRPr/>
            </a:lvl1pPr>
          </a:lstStyle>
          <a:p>
            <a:fld id="{5864FE11-F791-5841-8467-C1D99C6A4F62}" type="slidenum">
              <a:rPr lang="en-US"/>
              <a:pPr/>
              <a:t>‹#›</a:t>
            </a:fld>
            <a:endParaRPr lang="en-US"/>
          </a:p>
        </p:txBody>
      </p:sp>
    </p:spTree>
    <p:extLst>
      <p:ext uri="{BB962C8B-B14F-4D97-AF65-F5344CB8AC3E}">
        <p14:creationId xmlns:p14="http://schemas.microsoft.com/office/powerpoint/2010/main" val="83923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74BC9E4-19BF-9C45-A26D-C517939F67FD}" type="datetime1">
              <a:rPr lang="en-CA" smtClean="0"/>
              <a:t>2019-05-22</a:t>
            </a:fld>
            <a:endParaRPr lang="en-US"/>
          </a:p>
        </p:txBody>
      </p:sp>
      <p:sp>
        <p:nvSpPr>
          <p:cNvPr id="6" name="Footer Placeholder 5"/>
          <p:cNvSpPr>
            <a:spLocks noGrp="1"/>
          </p:cNvSpPr>
          <p:nvPr>
            <p:ph type="ftr" sz="quarter" idx="11"/>
          </p:nvPr>
        </p:nvSpPr>
        <p:spPr/>
        <p:txBody>
          <a:bodyPr/>
          <a:lstStyle/>
          <a:p>
            <a:r>
              <a:rPr lang="en-US"/>
              <a:t>Suzy Goodleaf, M.Ed, Psychologist </a:t>
            </a:r>
          </a:p>
        </p:txBody>
      </p:sp>
      <p:sp>
        <p:nvSpPr>
          <p:cNvPr id="7" name="Slide Number Placeholder 6"/>
          <p:cNvSpPr>
            <a:spLocks noGrp="1"/>
          </p:cNvSpPr>
          <p:nvPr>
            <p:ph type="sldNum" sz="quarter" idx="12"/>
          </p:nvPr>
        </p:nvSpPr>
        <p:spPr/>
        <p:txBody>
          <a:bodyPr/>
          <a:lstStyle/>
          <a:p>
            <a:fld id="{09608920-7DCD-154F-A4C9-6C1EFCC1AECA}" type="slidenum">
              <a:rPr lang="en-US" smtClean="0"/>
              <a:t>‹#›</a:t>
            </a:fld>
            <a:endParaRPr lang="en-US"/>
          </a:p>
        </p:txBody>
      </p:sp>
    </p:spTree>
    <p:extLst>
      <p:ext uri="{BB962C8B-B14F-4D97-AF65-F5344CB8AC3E}">
        <p14:creationId xmlns:p14="http://schemas.microsoft.com/office/powerpoint/2010/main" val="72657444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C300DC-9413-764C-8DCE-92968163D6DA}"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406703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243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C300DC-9413-764C-8DCE-92968163D6DA}" type="datetimeFigureOut">
              <a:rPr lang="en-US" smtClean="0"/>
              <a:t>5/22/19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402950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C300DC-9413-764C-8DCE-92968163D6DA}" type="datetimeFigureOut">
              <a:rPr lang="en-US" smtClean="0"/>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8963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DC300DC-9413-764C-8DCE-92968163D6DA}" type="datetimeFigureOut">
              <a:rPr lang="en-US" smtClean="0"/>
              <a:t>5/22/19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5781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28824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5/22/19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13146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DC300DC-9413-764C-8DCE-92968163D6DA}" type="datetimeFigureOut">
              <a:rPr lang="en-US" smtClean="0"/>
              <a:t>5/22/19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5A435DD-9667-564D-B447-FD3C749FE2AF}" type="slidenum">
              <a:rPr lang="en-US" smtClean="0"/>
              <a:t>‹#›</a:t>
            </a:fld>
            <a:endParaRPr lang="en-US"/>
          </a:p>
        </p:txBody>
      </p:sp>
    </p:spTree>
    <p:extLst>
      <p:ext uri="{BB962C8B-B14F-4D97-AF65-F5344CB8AC3E}">
        <p14:creationId xmlns:p14="http://schemas.microsoft.com/office/powerpoint/2010/main" val="235727964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diehardbrain.blogspot.com/2012/03/lifelong-learning-scares-away-bogeyman.html" TargetMode="External"/><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Wcm-1FBrDvU&amp;t=102s"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CDC6-64BC-CE42-A094-0A8A2311C4BF}"/>
              </a:ext>
            </a:extLst>
          </p:cNvPr>
          <p:cNvSpPr>
            <a:spLocks noGrp="1"/>
          </p:cNvSpPr>
          <p:nvPr>
            <p:ph type="ctrTitle"/>
          </p:nvPr>
        </p:nvSpPr>
        <p:spPr>
          <a:xfrm>
            <a:off x="423333" y="652090"/>
            <a:ext cx="11582400" cy="4797533"/>
          </a:xfrm>
        </p:spPr>
        <p:txBody>
          <a:bodyPr>
            <a:normAutofit/>
          </a:bodyPr>
          <a:lstStyle/>
          <a:p>
            <a:r>
              <a:rPr lang="fr" sz="4900" dirty="0"/>
              <a:t>Le Traumatisme et Ses Effets Sur L’Apprenant</a:t>
            </a:r>
            <a:br>
              <a:rPr lang="fr" sz="4900" dirty="0"/>
            </a:br>
            <a:r>
              <a:rPr lang="fr" sz="4900" dirty="0"/>
              <a:t>Trauma and </a:t>
            </a:r>
            <a:r>
              <a:rPr lang="fr" sz="4900" dirty="0" err="1"/>
              <a:t>Its</a:t>
            </a:r>
            <a:r>
              <a:rPr lang="fr" sz="4900" dirty="0"/>
              <a:t> </a:t>
            </a:r>
            <a:r>
              <a:rPr lang="fr" sz="4900" dirty="0" err="1"/>
              <a:t>Effects</a:t>
            </a:r>
            <a:r>
              <a:rPr lang="fr" sz="4900" dirty="0"/>
              <a:t> on Learning</a:t>
            </a:r>
            <a:br>
              <a:rPr lang="fr" sz="4900" dirty="0"/>
            </a:br>
            <a:br>
              <a:rPr lang="fr" sz="4900" dirty="0"/>
            </a:br>
            <a:r>
              <a:rPr lang="fr" sz="2800" i="1" dirty="0"/>
              <a:t>Le Conseil Scolaire des Premières Nations en Éducation des Adultes </a:t>
            </a:r>
            <a:br>
              <a:rPr lang="fr" sz="2800" i="1" dirty="0"/>
            </a:br>
            <a:r>
              <a:rPr lang="fr" sz="2800" i="1" dirty="0"/>
              <a:t>The First Nations </a:t>
            </a:r>
            <a:r>
              <a:rPr lang="fr" sz="2800" i="1" dirty="0" err="1"/>
              <a:t>Adult</a:t>
            </a:r>
            <a:r>
              <a:rPr lang="fr" sz="2800" i="1" dirty="0"/>
              <a:t> Education </a:t>
            </a:r>
            <a:r>
              <a:rPr lang="fr" sz="2800" i="1" dirty="0" err="1"/>
              <a:t>School</a:t>
            </a:r>
            <a:r>
              <a:rPr lang="fr" sz="2800" i="1" dirty="0"/>
              <a:t> Council</a:t>
            </a:r>
            <a:r>
              <a:rPr lang="fr" i="1" dirty="0"/>
              <a:t> </a:t>
            </a:r>
            <a:br>
              <a:rPr lang="fr" i="1" dirty="0"/>
            </a:br>
            <a:endParaRPr lang="en-US" dirty="0"/>
          </a:p>
        </p:txBody>
      </p:sp>
      <p:sp>
        <p:nvSpPr>
          <p:cNvPr id="3" name="Subtitle 2">
            <a:extLst>
              <a:ext uri="{FF2B5EF4-FFF2-40B4-BE49-F238E27FC236}">
                <a16:creationId xmlns:a16="http://schemas.microsoft.com/office/drawing/2014/main" id="{E6E7E998-714C-D84C-943B-6F89C9C9836F}"/>
              </a:ext>
            </a:extLst>
          </p:cNvPr>
          <p:cNvSpPr>
            <a:spLocks noGrp="1"/>
          </p:cNvSpPr>
          <p:nvPr>
            <p:ph type="subTitle" idx="1"/>
          </p:nvPr>
        </p:nvSpPr>
        <p:spPr>
          <a:xfrm>
            <a:off x="1642533" y="5449623"/>
            <a:ext cx="9144000" cy="1655762"/>
          </a:xfrm>
        </p:spPr>
        <p:txBody>
          <a:bodyPr/>
          <a:lstStyle/>
          <a:p>
            <a:r>
              <a:rPr lang="en-US" dirty="0"/>
              <a:t>Suzy Goodleaf </a:t>
            </a:r>
            <a:r>
              <a:rPr lang="en-US" dirty="0" err="1"/>
              <a:t>M.Ed</a:t>
            </a:r>
            <a:endParaRPr lang="en-US" dirty="0"/>
          </a:p>
          <a:p>
            <a:r>
              <a:rPr lang="en-US" dirty="0"/>
              <a:t>Psychologist, OPQ</a:t>
            </a:r>
          </a:p>
          <a:p>
            <a:endParaRPr lang="en-US" dirty="0"/>
          </a:p>
        </p:txBody>
      </p:sp>
      <p:sp>
        <p:nvSpPr>
          <p:cNvPr id="7" name="Rectangle 2">
            <a:extLst>
              <a:ext uri="{FF2B5EF4-FFF2-40B4-BE49-F238E27FC236}">
                <a16:creationId xmlns:a16="http://schemas.microsoft.com/office/drawing/2014/main" id="{5FE95D21-B8D3-CE49-ABFC-B0517C451B77}"/>
              </a:ext>
            </a:extLst>
          </p:cNvPr>
          <p:cNvSpPr>
            <a:spLocks noChangeArrowheads="1"/>
          </p:cNvSpPr>
          <p:nvPr/>
        </p:nvSpPr>
        <p:spPr bwMode="auto">
          <a:xfrm>
            <a:off x="838200" y="43940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974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2752"/>
            <a:ext cx="10364451" cy="1596177"/>
          </a:xfrm>
        </p:spPr>
        <p:txBody>
          <a:bodyPr>
            <a:normAutofit/>
          </a:bodyPr>
          <a:lstStyle/>
          <a:p>
            <a:r>
              <a:rPr lang="en-US" sz="3200" dirty="0">
                <a:solidFill>
                  <a:srgbClr val="FF0000"/>
                </a:solidFill>
              </a:rPr>
              <a:t>Mechanisms by which Adverse childhood experiences influence Health and Well-Being Throughout the life span.</a:t>
            </a:r>
          </a:p>
        </p:txBody>
      </p:sp>
      <p:graphicFrame>
        <p:nvGraphicFramePr>
          <p:cNvPr id="7" name="Content Placeholder 6"/>
          <p:cNvGraphicFramePr>
            <a:graphicFrameLocks noGrp="1"/>
          </p:cNvGraphicFramePr>
          <p:nvPr>
            <p:ph idx="1"/>
            <p:extLst/>
          </p:nvPr>
        </p:nvGraphicFramePr>
        <p:xfrm>
          <a:off x="3452746" y="2009486"/>
          <a:ext cx="6948396" cy="4711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B96E03F4-57E2-464C-9422-6F726B9B9D8F}" type="datetime1">
              <a:rPr lang="en-CA" smtClean="0"/>
              <a:t>2019-05-22</a:t>
            </a:fld>
            <a:endParaRPr lang="en-US" dirty="0"/>
          </a:p>
        </p:txBody>
      </p:sp>
      <p:sp>
        <p:nvSpPr>
          <p:cNvPr id="5" name="Footer Placeholder 4"/>
          <p:cNvSpPr>
            <a:spLocks noGrp="1"/>
          </p:cNvSpPr>
          <p:nvPr>
            <p:ph type="ftr" sz="quarter" idx="11"/>
          </p:nvPr>
        </p:nvSpPr>
        <p:spPr>
          <a:xfrm>
            <a:off x="1927413" y="1572155"/>
            <a:ext cx="7209500" cy="369332"/>
          </a:xfrm>
        </p:spPr>
        <p:txBody>
          <a:bodyPr/>
          <a:lstStyle/>
          <a:p>
            <a:r>
              <a:rPr lang="en-US" dirty="0">
                <a:solidFill>
                  <a:schemeClr val="tx1"/>
                </a:solidFill>
              </a:rPr>
              <a:t>Neil W </a:t>
            </a:r>
            <a:r>
              <a:rPr lang="en-US" dirty="0" err="1">
                <a:solidFill>
                  <a:schemeClr val="tx1"/>
                </a:solidFill>
              </a:rPr>
              <a:t>boris</a:t>
            </a:r>
            <a:r>
              <a:rPr lang="en-US" dirty="0">
                <a:solidFill>
                  <a:schemeClr val="tx1"/>
                </a:solidFill>
              </a:rPr>
              <a:t> M.D. Infant Mental health 2017; Presentation; </a:t>
            </a:r>
            <a:r>
              <a:rPr lang="en-US" dirty="0">
                <a:solidFill>
                  <a:srgbClr val="000090"/>
                </a:solidFill>
              </a:rPr>
              <a:t> </a:t>
            </a:r>
          </a:p>
        </p:txBody>
      </p:sp>
      <p:cxnSp>
        <p:nvCxnSpPr>
          <p:cNvPr id="9" name="Straight Arrow Connector 8"/>
          <p:cNvCxnSpPr/>
          <p:nvPr/>
        </p:nvCxnSpPr>
        <p:spPr>
          <a:xfrm flipV="1">
            <a:off x="2158335" y="2080493"/>
            <a:ext cx="0" cy="432519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48269" y="1981096"/>
            <a:ext cx="729687" cy="369332"/>
          </a:xfrm>
          <a:prstGeom prst="rect">
            <a:avLst/>
          </a:prstGeom>
          <a:solidFill>
            <a:srgbClr val="C0504D"/>
          </a:solidFill>
          <a:ln>
            <a:solidFill>
              <a:srgbClr val="BE0204"/>
            </a:solidFill>
          </a:ln>
        </p:spPr>
        <p:txBody>
          <a:bodyPr wrap="none" rtlCol="0">
            <a:spAutoFit/>
          </a:bodyPr>
          <a:lstStyle/>
          <a:p>
            <a:r>
              <a:rPr lang="en-US" dirty="0"/>
              <a:t>Death</a:t>
            </a:r>
          </a:p>
        </p:txBody>
      </p:sp>
      <p:sp>
        <p:nvSpPr>
          <p:cNvPr id="11" name="TextBox 10"/>
          <p:cNvSpPr txBox="1"/>
          <p:nvPr/>
        </p:nvSpPr>
        <p:spPr>
          <a:xfrm>
            <a:off x="1927412" y="6275668"/>
            <a:ext cx="1200970" cy="369332"/>
          </a:xfrm>
          <a:prstGeom prst="rect">
            <a:avLst/>
          </a:prstGeom>
          <a:solidFill>
            <a:srgbClr val="C0504D"/>
          </a:solidFill>
          <a:ln>
            <a:solidFill>
              <a:srgbClr val="BE0204"/>
            </a:solidFill>
          </a:ln>
        </p:spPr>
        <p:txBody>
          <a:bodyPr wrap="none" rtlCol="0">
            <a:spAutoFit/>
          </a:bodyPr>
          <a:lstStyle/>
          <a:p>
            <a:r>
              <a:rPr lang="en-US" dirty="0"/>
              <a:t>Conception</a:t>
            </a:r>
          </a:p>
        </p:txBody>
      </p:sp>
    </p:spTree>
    <p:extLst>
      <p:ext uri="{BB962C8B-B14F-4D97-AF65-F5344CB8AC3E}">
        <p14:creationId xmlns:p14="http://schemas.microsoft.com/office/powerpoint/2010/main" val="205235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sz="3200" dirty="0">
                <a:solidFill>
                  <a:srgbClr val="232D47"/>
                </a:solidFill>
              </a:rPr>
              <a:t>Royal Commission on Aboriginal People indicate that there are significantly higher rates of certain health issues for First Nations than other Canadians.</a:t>
            </a:r>
            <a:br>
              <a:rPr lang="en-US" sz="3200" dirty="0">
                <a:solidFill>
                  <a:srgbClr val="232D47"/>
                </a:solidFill>
              </a:rPr>
            </a:br>
            <a:endParaRPr lang="en-US" sz="3200" dirty="0">
              <a:solidFill>
                <a:srgbClr val="232D47"/>
              </a:solidFill>
            </a:endParaRPr>
          </a:p>
          <a:p>
            <a:pPr marL="0" indent="0" algn="ctr">
              <a:buNone/>
            </a:pPr>
            <a:r>
              <a:rPr lang="en-US" dirty="0">
                <a:solidFill>
                  <a:schemeClr val="accent6">
                    <a:lumMod val="75000"/>
                  </a:schemeClr>
                </a:solidFill>
              </a:rPr>
              <a:t>(</a:t>
            </a:r>
            <a:r>
              <a:rPr lang="hu-HU" b="1" dirty="0">
                <a:solidFill>
                  <a:schemeClr val="accent6">
                    <a:lumMod val="75000"/>
                  </a:schemeClr>
                </a:solidFill>
              </a:rPr>
              <a:t>OFIFC Mental Health Strategy September 2006)</a:t>
            </a:r>
            <a:r>
              <a:rPr lang="en-US" dirty="0">
                <a:solidFill>
                  <a:schemeClr val="accent6">
                    <a:lumMod val="75000"/>
                  </a:schemeClr>
                </a:solidFill>
              </a:rPr>
              <a:t> </a:t>
            </a:r>
          </a:p>
        </p:txBody>
      </p:sp>
      <p:sp>
        <p:nvSpPr>
          <p:cNvPr id="4" name="Date Placeholder 3"/>
          <p:cNvSpPr>
            <a:spLocks noGrp="1"/>
          </p:cNvSpPr>
          <p:nvPr>
            <p:ph type="dt" sz="half" idx="10"/>
          </p:nvPr>
        </p:nvSpPr>
        <p:spPr/>
        <p:txBody>
          <a:bodyPr/>
          <a:lstStyle/>
          <a:p>
            <a:fld id="{B96E03F4-57E2-464C-9422-6F726B9B9D8F}"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11</a:t>
            </a:fld>
            <a:endParaRPr lang="en-US"/>
          </a:p>
        </p:txBody>
      </p:sp>
    </p:spTree>
    <p:extLst>
      <p:ext uri="{BB962C8B-B14F-4D97-AF65-F5344CB8AC3E}">
        <p14:creationId xmlns:p14="http://schemas.microsoft.com/office/powerpoint/2010/main" val="393597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263B86"/>
                </a:solidFill>
                <a:latin typeface="Bookman Old Style"/>
                <a:cs typeface="Bookman Old Style"/>
              </a:rPr>
              <a:t>Unthinkable</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3600" i="1" dirty="0">
                <a:solidFill>
                  <a:srgbClr val="263B86"/>
                </a:solidFill>
                <a:latin typeface="Bookman Old Style"/>
                <a:cs typeface="Bookman Old Style"/>
              </a:rPr>
              <a:t>In Canada, there are currently 3 times more Aboriginal children in the child welfare system today than the number of children in attendance at the height of the residential schools in the 1940s </a:t>
            </a:r>
          </a:p>
          <a:p>
            <a:pPr marL="0" indent="0" algn="ctr">
              <a:buNone/>
            </a:pPr>
            <a:r>
              <a:rPr lang="en-US" sz="3200" i="1" dirty="0">
                <a:solidFill>
                  <a:srgbClr val="263B86"/>
                </a:solidFill>
                <a:latin typeface="Bookman Old Style"/>
                <a:cs typeface="Bookman Old Style"/>
              </a:rPr>
              <a:t>(</a:t>
            </a:r>
            <a:r>
              <a:rPr lang="en-US" sz="3200" i="1" dirty="0" err="1">
                <a:solidFill>
                  <a:srgbClr val="263B86"/>
                </a:solidFill>
                <a:latin typeface="Bookman Old Style"/>
                <a:cs typeface="Bookman Old Style"/>
              </a:rPr>
              <a:t>Blackstock</a:t>
            </a:r>
            <a:r>
              <a:rPr lang="en-US" sz="3200" i="1" dirty="0">
                <a:solidFill>
                  <a:srgbClr val="263B86"/>
                </a:solidFill>
                <a:latin typeface="Bookman Old Style"/>
                <a:cs typeface="Bookman Old Style"/>
              </a:rPr>
              <a:t> &amp; amp; </a:t>
            </a:r>
            <a:r>
              <a:rPr lang="en-US" sz="3200" i="1" dirty="0" err="1">
                <a:solidFill>
                  <a:srgbClr val="263B86"/>
                </a:solidFill>
                <a:latin typeface="Bookman Old Style"/>
                <a:cs typeface="Bookman Old Style"/>
              </a:rPr>
              <a:t>Trocmé</a:t>
            </a:r>
            <a:r>
              <a:rPr lang="en-US" sz="3200" i="1" dirty="0">
                <a:solidFill>
                  <a:srgbClr val="263B86"/>
                </a:solidFill>
                <a:latin typeface="Bookman Old Style"/>
                <a:cs typeface="Bookman Old Style"/>
              </a:rPr>
              <a:t>, 2005; de </a:t>
            </a:r>
            <a:r>
              <a:rPr lang="en-US" sz="3200" i="1" dirty="0" err="1">
                <a:solidFill>
                  <a:srgbClr val="263B86"/>
                </a:solidFill>
                <a:latin typeface="Bookman Old Style"/>
                <a:cs typeface="Bookman Old Style"/>
              </a:rPr>
              <a:t>Leeuw</a:t>
            </a:r>
            <a:r>
              <a:rPr lang="en-US" sz="3200" i="1" dirty="0">
                <a:solidFill>
                  <a:srgbClr val="263B86"/>
                </a:solidFill>
                <a:latin typeface="Bookman Old Style"/>
                <a:cs typeface="Bookman Old Style"/>
              </a:rPr>
              <a:t> et al., 2010; Salmon, 2010)</a:t>
            </a:r>
          </a:p>
        </p:txBody>
      </p:sp>
      <p:sp>
        <p:nvSpPr>
          <p:cNvPr id="4" name="Date Placeholder 3"/>
          <p:cNvSpPr>
            <a:spLocks noGrp="1"/>
          </p:cNvSpPr>
          <p:nvPr>
            <p:ph type="dt" sz="half" idx="10"/>
          </p:nvPr>
        </p:nvSpPr>
        <p:spPr/>
        <p:txBody>
          <a:bodyPr/>
          <a:lstStyle/>
          <a:p>
            <a:fld id="{98157308-48CB-F044-BBAC-0B05A726F4BE}"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12</a:t>
            </a:fld>
            <a:endParaRPr lang="en-US"/>
          </a:p>
        </p:txBody>
      </p:sp>
    </p:spTree>
    <p:extLst>
      <p:ext uri="{BB962C8B-B14F-4D97-AF65-F5344CB8AC3E}">
        <p14:creationId xmlns:p14="http://schemas.microsoft.com/office/powerpoint/2010/main" val="38128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300014"/>
            <a:ext cx="8042276" cy="1336956"/>
          </a:xfrm>
        </p:spPr>
        <p:txBody>
          <a:bodyPr>
            <a:normAutofit fontScale="90000"/>
          </a:bodyPr>
          <a:lstStyle/>
          <a:p>
            <a:r>
              <a:rPr lang="en-US" i="1" dirty="0">
                <a:solidFill>
                  <a:srgbClr val="1D2C64"/>
                </a:solidFill>
                <a:latin typeface="Garamond" panose="02020404030301010803" pitchFamily="18" charset="0"/>
              </a:rPr>
              <a:t>The objective of the Canadian Legislation is to continue… </a:t>
            </a:r>
            <a:r>
              <a:rPr lang="en-US" sz="2200" i="1" dirty="0">
                <a:latin typeface="Garamond" panose="02020404030301010803" pitchFamily="18" charset="0"/>
              </a:rPr>
              <a:t>(</a:t>
            </a:r>
            <a:r>
              <a:rPr lang="en-US" sz="2000" i="1" dirty="0">
                <a:latin typeface="Garamond" panose="02020404030301010803" pitchFamily="18" charset="0"/>
              </a:rPr>
              <a:t>Duncan Campbell Scott </a:t>
            </a:r>
            <a:r>
              <a:rPr lang="en-US" sz="2200" i="1" dirty="0">
                <a:latin typeface="Garamond" panose="02020404030301010803" pitchFamily="18" charset="0"/>
              </a:rPr>
              <a:t>Deputy Superintendent  of Department of Indian Affairs 1913-1932)</a:t>
            </a:r>
          </a:p>
        </p:txBody>
      </p:sp>
      <p:sp>
        <p:nvSpPr>
          <p:cNvPr id="3" name="Content Placeholder 2"/>
          <p:cNvSpPr>
            <a:spLocks noGrp="1"/>
          </p:cNvSpPr>
          <p:nvPr>
            <p:ph sz="half" idx="1"/>
          </p:nvPr>
        </p:nvSpPr>
        <p:spPr>
          <a:xfrm>
            <a:off x="1981200" y="1794382"/>
            <a:ext cx="8487229" cy="4481286"/>
          </a:xfrm>
        </p:spPr>
        <p:txBody>
          <a:bodyPr>
            <a:normAutofit fontScale="92500" lnSpcReduction="20000"/>
          </a:bodyPr>
          <a:lstStyle/>
          <a:p>
            <a:pPr marL="514350" indent="-514350">
              <a:buFont typeface="+mj-lt"/>
              <a:buAutoNum type="arabicPeriod"/>
            </a:pPr>
            <a:r>
              <a:rPr lang="en-US" dirty="0">
                <a:solidFill>
                  <a:srgbClr val="1D2C64"/>
                </a:solidFill>
              </a:rPr>
              <a:t>Until they don’t know themselves</a:t>
            </a:r>
          </a:p>
          <a:p>
            <a:pPr marL="514350" indent="-514350">
              <a:buFont typeface="+mj-lt"/>
              <a:buAutoNum type="arabicPeriod"/>
            </a:pPr>
            <a:r>
              <a:rPr lang="en-US" dirty="0">
                <a:solidFill>
                  <a:srgbClr val="1D2C64"/>
                </a:solidFill>
              </a:rPr>
              <a:t>Until they hold their own relations down</a:t>
            </a:r>
          </a:p>
          <a:p>
            <a:pPr marL="514350" indent="-514350">
              <a:buFont typeface="+mj-lt"/>
              <a:buAutoNum type="arabicPeriod"/>
            </a:pPr>
            <a:r>
              <a:rPr lang="en-US" dirty="0">
                <a:solidFill>
                  <a:srgbClr val="1D2C64"/>
                </a:solidFill>
              </a:rPr>
              <a:t>Until they can’t remember </a:t>
            </a:r>
          </a:p>
          <a:p>
            <a:pPr marL="514350" indent="-514350">
              <a:buFont typeface="+mj-lt"/>
              <a:buAutoNum type="arabicPeriod"/>
            </a:pPr>
            <a:r>
              <a:rPr lang="en-US" dirty="0">
                <a:solidFill>
                  <a:srgbClr val="1D2C64"/>
                </a:solidFill>
              </a:rPr>
              <a:t>Until they fear responsibility</a:t>
            </a:r>
          </a:p>
          <a:p>
            <a:pPr marL="514350" indent="-514350">
              <a:buFont typeface="+mj-lt"/>
              <a:buAutoNum type="arabicPeriod"/>
            </a:pPr>
            <a:r>
              <a:rPr lang="en-US" dirty="0">
                <a:solidFill>
                  <a:srgbClr val="1D2C64"/>
                </a:solidFill>
              </a:rPr>
              <a:t>Until they won’t lead</a:t>
            </a:r>
          </a:p>
          <a:p>
            <a:pPr marL="514350" indent="-514350">
              <a:buFont typeface="+mj-lt"/>
              <a:buAutoNum type="arabicPeriod"/>
            </a:pPr>
            <a:r>
              <a:rPr lang="en-US" dirty="0">
                <a:solidFill>
                  <a:srgbClr val="1D2C64"/>
                </a:solidFill>
              </a:rPr>
              <a:t>Until they loathe their own</a:t>
            </a:r>
          </a:p>
          <a:p>
            <a:pPr marL="514350" indent="-514350">
              <a:buFont typeface="+mj-lt"/>
              <a:buAutoNum type="arabicPeriod"/>
            </a:pPr>
            <a:r>
              <a:rPr lang="en-US" dirty="0">
                <a:solidFill>
                  <a:srgbClr val="1D2C64"/>
                </a:solidFill>
              </a:rPr>
              <a:t>Until </a:t>
            </a:r>
            <a:r>
              <a:rPr lang="en-CA" dirty="0">
                <a:solidFill>
                  <a:srgbClr val="1D2C64"/>
                </a:solidFill>
              </a:rPr>
              <a:t>there is not one single Indian that has not been absorbed into the body politic of Canada and there is no Indian question. </a:t>
            </a:r>
            <a:endParaRPr lang="en-US" dirty="0">
              <a:solidFill>
                <a:srgbClr val="1D2C64"/>
              </a:solidFill>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Date Placeholder 4"/>
          <p:cNvSpPr>
            <a:spLocks noGrp="1"/>
          </p:cNvSpPr>
          <p:nvPr>
            <p:ph type="dt" sz="half" idx="10"/>
          </p:nvPr>
        </p:nvSpPr>
        <p:spPr/>
        <p:txBody>
          <a:bodyPr/>
          <a:lstStyle/>
          <a:p>
            <a:r>
              <a:rPr lang="en-CA"/>
              <a:t>November 2016</a:t>
            </a:r>
            <a:endParaRPr lang="en-US"/>
          </a:p>
        </p:txBody>
      </p:sp>
      <p:sp>
        <p:nvSpPr>
          <p:cNvPr id="6" name="Footer Placeholder 5"/>
          <p:cNvSpPr>
            <a:spLocks noGrp="1"/>
          </p:cNvSpPr>
          <p:nvPr>
            <p:ph type="ftr" sz="quarter" idx="11"/>
          </p:nvPr>
        </p:nvSpPr>
        <p:spPr>
          <a:xfrm>
            <a:off x="913774" y="6272493"/>
            <a:ext cx="6672887" cy="365125"/>
          </a:xfrm>
        </p:spPr>
        <p:txBody>
          <a:bodyPr/>
          <a:lstStyle/>
          <a:p>
            <a:r>
              <a:rPr lang="en-US" dirty="0"/>
              <a:t>Suzy Goodleaf, </a:t>
            </a:r>
            <a:r>
              <a:rPr lang="en-US" dirty="0" err="1"/>
              <a:t>M.Ed</a:t>
            </a:r>
            <a:r>
              <a:rPr lang="en-US" dirty="0"/>
              <a:t>, OPQ, &amp; Wanda Gabriel, MSW</a:t>
            </a:r>
          </a:p>
        </p:txBody>
      </p:sp>
      <p:sp>
        <p:nvSpPr>
          <p:cNvPr id="7" name="Slide Number Placeholder 6"/>
          <p:cNvSpPr>
            <a:spLocks noGrp="1"/>
          </p:cNvSpPr>
          <p:nvPr>
            <p:ph type="sldNum" sz="quarter" idx="12"/>
          </p:nvPr>
        </p:nvSpPr>
        <p:spPr/>
        <p:txBody>
          <a:bodyPr/>
          <a:lstStyle/>
          <a:p>
            <a:fld id="{039C8BA1-EE07-2046-A282-48C7A7A27FBE}" type="slidenum">
              <a:rPr lang="en-US" smtClean="0"/>
              <a:t>13</a:t>
            </a:fld>
            <a:endParaRPr lang="en-US"/>
          </a:p>
        </p:txBody>
      </p:sp>
    </p:spTree>
    <p:extLst>
      <p:ext uri="{BB962C8B-B14F-4D97-AF65-F5344CB8AC3E}">
        <p14:creationId xmlns:p14="http://schemas.microsoft.com/office/powerpoint/2010/main" val="51236724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E489-079E-D043-AEDB-838076D50898}"/>
              </a:ext>
            </a:extLst>
          </p:cNvPr>
          <p:cNvSpPr>
            <a:spLocks noGrp="1"/>
          </p:cNvSpPr>
          <p:nvPr>
            <p:ph type="title"/>
          </p:nvPr>
        </p:nvSpPr>
        <p:spPr/>
        <p:txBody>
          <a:bodyPr/>
          <a:lstStyle/>
          <a:p>
            <a:r>
              <a:rPr lang="en-US" dirty="0"/>
              <a:t>Historical and Multigenerational Trauma</a:t>
            </a:r>
          </a:p>
        </p:txBody>
      </p:sp>
      <p:sp>
        <p:nvSpPr>
          <p:cNvPr id="3" name="Content Placeholder 2">
            <a:extLst>
              <a:ext uri="{FF2B5EF4-FFF2-40B4-BE49-F238E27FC236}">
                <a16:creationId xmlns:a16="http://schemas.microsoft.com/office/drawing/2014/main" id="{ACBBC538-07FD-FD4C-BC52-7D023945EB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254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07" y="261797"/>
            <a:ext cx="4288367" cy="1425856"/>
          </a:xfrm>
          <a:solidFill>
            <a:schemeClr val="bg1"/>
          </a:solidFill>
        </p:spPr>
        <p:txBody>
          <a:bodyPr>
            <a:normAutofit/>
          </a:bodyPr>
          <a:lstStyle/>
          <a:p>
            <a:r>
              <a:rPr lang="en-US" sz="6000" b="1" dirty="0">
                <a:solidFill>
                  <a:schemeClr val="bg2">
                    <a:lumMod val="40000"/>
                    <a:lumOff val="60000"/>
                  </a:schemeClr>
                </a:solidFill>
              </a:rPr>
              <a:t>Trauma</a:t>
            </a:r>
          </a:p>
        </p:txBody>
      </p:sp>
      <p:sp>
        <p:nvSpPr>
          <p:cNvPr id="3" name="Content Placeholder 2"/>
          <p:cNvSpPr>
            <a:spLocks noGrp="1"/>
          </p:cNvSpPr>
          <p:nvPr>
            <p:ph idx="1"/>
          </p:nvPr>
        </p:nvSpPr>
        <p:spPr>
          <a:xfrm>
            <a:off x="379011" y="2362200"/>
            <a:ext cx="4116789" cy="2133600"/>
          </a:xfrm>
          <a:ln>
            <a:solidFill>
              <a:srgbClr val="675E47"/>
            </a:solidFill>
          </a:ln>
        </p:spPr>
        <p:txBody>
          <a:bodyPr>
            <a:normAutofit fontScale="62500" lnSpcReduction="20000"/>
          </a:bodyPr>
          <a:lstStyle/>
          <a:p>
            <a:pPr marL="0" indent="0" algn="ctr">
              <a:buNone/>
            </a:pPr>
            <a:endParaRPr lang="en-US" sz="4800" dirty="0">
              <a:solidFill>
                <a:srgbClr val="7229A2"/>
              </a:solidFill>
            </a:endParaRPr>
          </a:p>
          <a:p>
            <a:pPr marL="0" indent="0" algn="ctr">
              <a:buNone/>
            </a:pPr>
            <a:r>
              <a:rPr lang="en-US" sz="4800" dirty="0">
                <a:solidFill>
                  <a:schemeClr val="tx2"/>
                </a:solidFill>
              </a:rPr>
              <a:t>CUTS US OFF FROM OURSELVES AND EACHOTHER</a:t>
            </a:r>
          </a:p>
        </p:txBody>
      </p:sp>
      <p:sp>
        <p:nvSpPr>
          <p:cNvPr id="4" name="Date Placeholder 3"/>
          <p:cNvSpPr>
            <a:spLocks noGrp="1"/>
          </p:cNvSpPr>
          <p:nvPr>
            <p:ph type="dt" sz="half" idx="10"/>
          </p:nvPr>
        </p:nvSpPr>
        <p:spPr/>
        <p:txBody>
          <a:bodyPr/>
          <a:lstStyle/>
          <a:p>
            <a:fld id="{C9A13584-BF52-B94B-B654-F2DE6F10BDBC}" type="datetime1">
              <a:rPr lang="en-CA" smtClean="0"/>
              <a:t>2019-05-22</a:t>
            </a:fld>
            <a:endParaRPr lang="en-US"/>
          </a:p>
        </p:txBody>
      </p:sp>
      <p:sp>
        <p:nvSpPr>
          <p:cNvPr id="5" name="Footer Placeholder 4"/>
          <p:cNvSpPr>
            <a:spLocks noGrp="1"/>
          </p:cNvSpPr>
          <p:nvPr>
            <p:ph type="ftr" sz="quarter" idx="11"/>
          </p:nvPr>
        </p:nvSpPr>
        <p:spPr/>
        <p:txBody>
          <a:bodyPr/>
          <a:lstStyle/>
          <a:p>
            <a:r>
              <a:rPr lang="en-CA"/>
              <a:t>Suzy Goodleaf, M.Ed. Trauma Informed Practice </a:t>
            </a:r>
            <a:endParaRPr lang="en-US"/>
          </a:p>
        </p:txBody>
      </p:sp>
      <p:sp>
        <p:nvSpPr>
          <p:cNvPr id="6" name="Slide Number Placeholder 5"/>
          <p:cNvSpPr>
            <a:spLocks noGrp="1"/>
          </p:cNvSpPr>
          <p:nvPr>
            <p:ph type="sldNum" sz="quarter" idx="12"/>
          </p:nvPr>
        </p:nvSpPr>
        <p:spPr/>
        <p:txBody>
          <a:bodyPr/>
          <a:lstStyle/>
          <a:p>
            <a:fld id="{039C8BA1-EE07-2046-A282-48C7A7A27FBE}" type="slidenum">
              <a:rPr lang="en-US" smtClean="0"/>
              <a:t>15</a:t>
            </a:fld>
            <a:endParaRPr lang="en-US"/>
          </a:p>
        </p:txBody>
      </p:sp>
      <p:pic>
        <p:nvPicPr>
          <p:cNvPr id="7" name="Picture 6">
            <a:extLst>
              <a:ext uri="{FF2B5EF4-FFF2-40B4-BE49-F238E27FC236}">
                <a16:creationId xmlns:a16="http://schemas.microsoft.com/office/drawing/2014/main" id="{D29CD94B-5625-DF4C-87E7-6AEB7298DD48}"/>
              </a:ext>
            </a:extLst>
          </p:cNvPr>
          <p:cNvPicPr>
            <a:picLocks noChangeAspect="1"/>
          </p:cNvPicPr>
          <p:nvPr/>
        </p:nvPicPr>
        <p:blipFill rotWithShape="1">
          <a:blip r:embed="rId2"/>
          <a:srcRect b="44462"/>
          <a:stretch/>
        </p:blipFill>
        <p:spPr>
          <a:xfrm>
            <a:off x="4495174" y="2057400"/>
            <a:ext cx="7317815" cy="4047373"/>
          </a:xfrm>
          <a:prstGeom prst="rect">
            <a:avLst/>
          </a:prstGeom>
        </p:spPr>
      </p:pic>
    </p:spTree>
    <p:extLst>
      <p:ext uri="{BB962C8B-B14F-4D97-AF65-F5344CB8AC3E}">
        <p14:creationId xmlns:p14="http://schemas.microsoft.com/office/powerpoint/2010/main" val="21347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2038-16EC-044D-A0CD-AEC905A9FA91}"/>
              </a:ext>
            </a:extLst>
          </p:cNvPr>
          <p:cNvSpPr>
            <a:spLocks noGrp="1"/>
          </p:cNvSpPr>
          <p:nvPr>
            <p:ph type="title"/>
          </p:nvPr>
        </p:nvSpPr>
        <p:spPr/>
        <p:txBody>
          <a:bodyPr>
            <a:normAutofit/>
          </a:bodyPr>
          <a:lstStyle/>
          <a:p>
            <a:r>
              <a:rPr lang="en-US" dirty="0"/>
              <a:t>Trauma Informed Care helps to Change Perspective: </a:t>
            </a:r>
          </a:p>
        </p:txBody>
      </p:sp>
      <p:graphicFrame>
        <p:nvGraphicFramePr>
          <p:cNvPr id="5" name="Content Placeholder 2">
            <a:extLst>
              <a:ext uri="{FF2B5EF4-FFF2-40B4-BE49-F238E27FC236}">
                <a16:creationId xmlns:a16="http://schemas.microsoft.com/office/drawing/2014/main" id="{323200CE-D5A3-4E32-BCB4-4BCBA93685D2}"/>
              </a:ext>
            </a:extLst>
          </p:cNvPr>
          <p:cNvGraphicFramePr>
            <a:graphicFrameLocks noGrp="1"/>
          </p:cNvGraphicFramePr>
          <p:nvPr>
            <p:ph idx="1"/>
            <p:extLst>
              <p:ext uri="{D42A27DB-BD31-4B8C-83A1-F6EECF244321}">
                <p14:modId xmlns:p14="http://schemas.microsoft.com/office/powerpoint/2010/main" val="2890699251"/>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3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CD63-8C4C-AF42-99A8-74498BEADBE9}"/>
              </a:ext>
            </a:extLst>
          </p:cNvPr>
          <p:cNvSpPr>
            <a:spLocks noGrp="1"/>
          </p:cNvSpPr>
          <p:nvPr>
            <p:ph type="title"/>
          </p:nvPr>
        </p:nvSpPr>
        <p:spPr>
          <a:xfrm>
            <a:off x="547852" y="613558"/>
            <a:ext cx="3681248" cy="1781175"/>
          </a:xfrm>
        </p:spPr>
        <p:txBody>
          <a:bodyPr vert="horz" lIns="91440" tIns="45720" rIns="91440" bIns="45720" rtlCol="0" anchor="ctr">
            <a:normAutofit/>
          </a:bodyPr>
          <a:lstStyle/>
          <a:p>
            <a:r>
              <a:rPr lang="en-US" sz="2500" kern="1200" dirty="0">
                <a:latin typeface="+mj-lt"/>
                <a:ea typeface="+mj-ea"/>
                <a:cs typeface="+mj-cs"/>
              </a:rPr>
              <a:t>Drunk people… were more scary than the monsters in the dark</a:t>
            </a:r>
          </a:p>
        </p:txBody>
      </p:sp>
      <p:pic>
        <p:nvPicPr>
          <p:cNvPr id="5" name="Content Placeholder 4" descr="Die Hard Brain: Lifelong learning scares away the bogeyman.">
            <a:extLst>
              <a:ext uri="{FF2B5EF4-FFF2-40B4-BE49-F238E27FC236}">
                <a16:creationId xmlns:a16="http://schemas.microsoft.com/office/drawing/2014/main" id="{890A66B6-4BD7-CF48-B19E-A867F21077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56200" y="1094765"/>
            <a:ext cx="5891213" cy="4193807"/>
          </a:xfrm>
          <a:prstGeom prst="rect">
            <a:avLst/>
          </a:prstGeom>
        </p:spPr>
      </p:pic>
      <p:sp>
        <p:nvSpPr>
          <p:cNvPr id="7" name="Text Placeholder 6">
            <a:extLst>
              <a:ext uri="{FF2B5EF4-FFF2-40B4-BE49-F238E27FC236}">
                <a16:creationId xmlns:a16="http://schemas.microsoft.com/office/drawing/2014/main" id="{BBAF17F1-C6DE-2C45-BAC3-7ED991ADD4E7}"/>
              </a:ext>
            </a:extLst>
          </p:cNvPr>
          <p:cNvSpPr>
            <a:spLocks noGrp="1"/>
          </p:cNvSpPr>
          <p:nvPr>
            <p:ph type="body" sz="half" idx="2"/>
          </p:nvPr>
        </p:nvSpPr>
        <p:spPr>
          <a:xfrm>
            <a:off x="370512" y="2635193"/>
            <a:ext cx="4035927" cy="3147270"/>
          </a:xfrm>
        </p:spPr>
        <p:txBody>
          <a:bodyPr vert="horz" lIns="91440" tIns="45720" rIns="91440" bIns="45720" rtlCol="0">
            <a:normAutofit fontScale="85000" lnSpcReduction="20000"/>
          </a:bodyPr>
          <a:lstStyle/>
          <a:p>
            <a:pPr indent="-228600">
              <a:buFont typeface="Arial" panose="020B0604020202020204" pitchFamily="34" charset="0"/>
              <a:buChar char="•"/>
            </a:pPr>
            <a:r>
              <a:rPr lang="en-US" sz="2400" dirty="0"/>
              <a:t>This refers not just to the compounding effects of multiple types of trauma and stressors on children’s lives, but to to the fact that trauma has a significant effect on the child’s developing brain systems. </a:t>
            </a:r>
          </a:p>
          <a:p>
            <a:r>
              <a:rPr lang="en-US" sz="1800" dirty="0"/>
              <a:t>( Geddes, 2019 Complex trauma .com)</a:t>
            </a:r>
          </a:p>
          <a:p>
            <a:pPr indent="-2286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90E5A2F-4E9F-684D-8DB3-3EFEE8BE6CA9}"/>
              </a:ext>
            </a:extLst>
          </p:cNvPr>
          <p:cNvSpPr txBox="1"/>
          <p:nvPr/>
        </p:nvSpPr>
        <p:spPr>
          <a:xfrm>
            <a:off x="9316594" y="5582408"/>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iehardbrain.blogspot.com/2012/03/lifelong-learning-scares-away-bogeyma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96360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erveau_JPG_réduit.jpg"/>
          <p:cNvPicPr>
            <a:picLocks noChangeAspect="1"/>
          </p:cNvPicPr>
          <p:nvPr/>
        </p:nvPicPr>
        <p:blipFill>
          <a:blip r:embed="rId3" cstate="print"/>
          <a:srcRect/>
          <a:stretch>
            <a:fillRect/>
          </a:stretch>
        </p:blipFill>
        <p:spPr bwMode="auto">
          <a:xfrm>
            <a:off x="1524000" y="5408"/>
            <a:ext cx="8756496" cy="6657955"/>
          </a:xfrm>
          <a:prstGeom prst="rect">
            <a:avLst/>
          </a:prstGeom>
          <a:noFill/>
          <a:ln w="9525">
            <a:noFill/>
            <a:miter lim="800000"/>
            <a:headEnd/>
            <a:tailEnd/>
          </a:ln>
        </p:spPr>
      </p:pic>
      <p:sp>
        <p:nvSpPr>
          <p:cNvPr id="9" name="ZoneTexte 8"/>
          <p:cNvSpPr txBox="1">
            <a:spLocks noChangeArrowheads="1"/>
          </p:cNvSpPr>
          <p:nvPr/>
        </p:nvSpPr>
        <p:spPr bwMode="auto">
          <a:xfrm>
            <a:off x="1738320" y="1428755"/>
            <a:ext cx="3000375" cy="1477301"/>
          </a:xfrm>
          <a:prstGeom prst="rect">
            <a:avLst/>
          </a:prstGeom>
          <a:noFill/>
          <a:ln w="9525">
            <a:noFill/>
            <a:miter lim="800000"/>
            <a:headEnd/>
            <a:tailEnd/>
          </a:ln>
        </p:spPr>
        <p:txBody>
          <a:bodyPr lIns="91416" tIns="45707" rIns="91416" bIns="45707">
            <a:spAutoFit/>
          </a:bodyPr>
          <a:lstStyle/>
          <a:p>
            <a:pPr algn="l" rtl="0" fontAlgn="base">
              <a:spcBef>
                <a:spcPct val="0"/>
              </a:spcBef>
              <a:spcAft>
                <a:spcPct val="0"/>
              </a:spcAft>
            </a:pPr>
            <a:r>
              <a:rPr lang="en-CA" dirty="0">
                <a:solidFill>
                  <a:srgbClr val="FFFFCC"/>
                </a:solidFill>
                <a:latin typeface="Calibri" pitchFamily="34" charset="0"/>
              </a:rPr>
              <a:t>The </a:t>
            </a:r>
            <a:r>
              <a:rPr lang="en-CA" b="1" i="1" dirty="0">
                <a:solidFill>
                  <a:srgbClr val="FFC000"/>
                </a:solidFill>
                <a:latin typeface="Calibri" pitchFamily="34" charset="0"/>
              </a:rPr>
              <a:t>hippocampus</a:t>
            </a:r>
            <a:r>
              <a:rPr lang="en-CA" dirty="0">
                <a:solidFill>
                  <a:srgbClr val="FFFFCC"/>
                </a:solidFill>
                <a:latin typeface="Calibri" pitchFamily="34" charset="0"/>
              </a:rPr>
              <a:t> regulates stress, helps with memorization and is a site of  neurogenesis, which allows learning to take place.</a:t>
            </a:r>
            <a:endParaRPr lang="fr-CA" dirty="0">
              <a:solidFill>
                <a:srgbClr val="FFFFCC"/>
              </a:solidFill>
              <a:latin typeface="Calibri" pitchFamily="34" charset="0"/>
            </a:endParaRPr>
          </a:p>
        </p:txBody>
      </p:sp>
      <p:sp>
        <p:nvSpPr>
          <p:cNvPr id="10" name="ZoneTexte 9"/>
          <p:cNvSpPr txBox="1">
            <a:spLocks noChangeArrowheads="1"/>
          </p:cNvSpPr>
          <p:nvPr/>
        </p:nvSpPr>
        <p:spPr bwMode="auto">
          <a:xfrm>
            <a:off x="1728793" y="3065466"/>
            <a:ext cx="2927051" cy="1477301"/>
          </a:xfrm>
          <a:prstGeom prst="rect">
            <a:avLst/>
          </a:prstGeom>
          <a:noFill/>
          <a:ln w="9525">
            <a:noFill/>
            <a:miter lim="800000"/>
            <a:headEnd/>
            <a:tailEnd/>
          </a:ln>
        </p:spPr>
        <p:txBody>
          <a:bodyPr wrap="square" lIns="91416" tIns="45707" rIns="91416" bIns="45707">
            <a:spAutoFit/>
          </a:bodyPr>
          <a:lstStyle/>
          <a:p>
            <a:pPr algn="l" rtl="0" fontAlgn="base">
              <a:spcBef>
                <a:spcPct val="0"/>
              </a:spcBef>
              <a:spcAft>
                <a:spcPct val="0"/>
              </a:spcAft>
            </a:pPr>
            <a:r>
              <a:rPr lang="en-CA" dirty="0">
                <a:solidFill>
                  <a:srgbClr val="FFFFCC"/>
                </a:solidFill>
                <a:latin typeface="Calibri" pitchFamily="34" charset="0"/>
              </a:rPr>
              <a:t>The </a:t>
            </a:r>
            <a:r>
              <a:rPr lang="en-CA" b="1" i="1" dirty="0">
                <a:solidFill>
                  <a:srgbClr val="FFC000"/>
                </a:solidFill>
                <a:latin typeface="Calibri" pitchFamily="34" charset="0"/>
              </a:rPr>
              <a:t>amygdala</a:t>
            </a:r>
            <a:r>
              <a:rPr lang="en-CA" dirty="0">
                <a:solidFill>
                  <a:srgbClr val="FFFF99"/>
                </a:solidFill>
                <a:latin typeface="Calibri" pitchFamily="34" charset="0"/>
              </a:rPr>
              <a:t> </a:t>
            </a:r>
            <a:r>
              <a:rPr lang="en-CA" dirty="0">
                <a:solidFill>
                  <a:srgbClr val="FFFFCC"/>
                </a:solidFill>
                <a:latin typeface="Calibri" pitchFamily="34" charset="0"/>
              </a:rPr>
              <a:t>is involved in the generation of  defensive/protective emotions (fear, aggressivity, etc.).</a:t>
            </a:r>
          </a:p>
        </p:txBody>
      </p:sp>
      <p:sp>
        <p:nvSpPr>
          <p:cNvPr id="11" name="ZoneTexte 10"/>
          <p:cNvSpPr txBox="1">
            <a:spLocks noChangeArrowheads="1"/>
          </p:cNvSpPr>
          <p:nvPr/>
        </p:nvSpPr>
        <p:spPr bwMode="auto">
          <a:xfrm>
            <a:off x="1752604" y="4500567"/>
            <a:ext cx="3071812" cy="1477301"/>
          </a:xfrm>
          <a:prstGeom prst="rect">
            <a:avLst/>
          </a:prstGeom>
          <a:noFill/>
          <a:ln w="9525">
            <a:noFill/>
            <a:miter lim="800000"/>
            <a:headEnd/>
            <a:tailEnd/>
          </a:ln>
        </p:spPr>
        <p:txBody>
          <a:bodyPr lIns="91416" tIns="45707" rIns="91416" bIns="45707">
            <a:spAutoFit/>
          </a:bodyPr>
          <a:lstStyle/>
          <a:p>
            <a:pPr algn="l" rtl="0" fontAlgn="base">
              <a:spcBef>
                <a:spcPct val="0"/>
              </a:spcBef>
              <a:spcAft>
                <a:spcPct val="0"/>
              </a:spcAft>
            </a:pPr>
            <a:r>
              <a:rPr lang="en-CA" dirty="0">
                <a:solidFill>
                  <a:srgbClr val="FFFF99"/>
                </a:solidFill>
                <a:latin typeface="Calibri" pitchFamily="34" charset="0"/>
              </a:rPr>
              <a:t>The </a:t>
            </a:r>
            <a:r>
              <a:rPr lang="en-CA" b="1" i="1" dirty="0">
                <a:solidFill>
                  <a:srgbClr val="FFC000"/>
                </a:solidFill>
                <a:latin typeface="Calibri" pitchFamily="34" charset="0"/>
              </a:rPr>
              <a:t>anterior</a:t>
            </a:r>
            <a:r>
              <a:rPr lang="en-CA" dirty="0">
                <a:solidFill>
                  <a:srgbClr val="FFFFFF"/>
                </a:solidFill>
                <a:latin typeface="Calibri" pitchFamily="34" charset="0"/>
              </a:rPr>
              <a:t> </a:t>
            </a:r>
            <a:r>
              <a:rPr lang="en-CA" b="1" i="1" dirty="0">
                <a:solidFill>
                  <a:srgbClr val="FFC000"/>
                </a:solidFill>
                <a:latin typeface="Calibri" pitchFamily="34" charset="0"/>
              </a:rPr>
              <a:t>cingulate cortex </a:t>
            </a:r>
            <a:r>
              <a:rPr lang="en-CA" dirty="0">
                <a:solidFill>
                  <a:srgbClr val="FFFFFF"/>
                </a:solidFill>
                <a:latin typeface="Calibri" pitchFamily="34" charset="0"/>
              </a:rPr>
              <a:t>is the link between limbic structures (amygdala and hippocampus) and the prefrontal cortex.</a:t>
            </a:r>
          </a:p>
        </p:txBody>
      </p:sp>
      <p:sp>
        <p:nvSpPr>
          <p:cNvPr id="12" name="ZoneTexte 11"/>
          <p:cNvSpPr txBox="1">
            <a:spLocks noChangeArrowheads="1"/>
          </p:cNvSpPr>
          <p:nvPr/>
        </p:nvSpPr>
        <p:spPr bwMode="auto">
          <a:xfrm>
            <a:off x="7881943" y="4114804"/>
            <a:ext cx="2643187" cy="923303"/>
          </a:xfrm>
          <a:prstGeom prst="rect">
            <a:avLst/>
          </a:prstGeom>
          <a:noFill/>
          <a:ln w="9525">
            <a:noFill/>
            <a:miter lim="800000"/>
            <a:headEnd/>
            <a:tailEnd/>
          </a:ln>
        </p:spPr>
        <p:txBody>
          <a:bodyPr lIns="91416" tIns="45707" rIns="91416" bIns="45707">
            <a:spAutoFit/>
          </a:bodyPr>
          <a:lstStyle/>
          <a:p>
            <a:pPr algn="l" rtl="0" fontAlgn="base">
              <a:spcBef>
                <a:spcPct val="0"/>
              </a:spcBef>
              <a:spcAft>
                <a:spcPct val="0"/>
              </a:spcAft>
            </a:pPr>
            <a:r>
              <a:rPr lang="en-CA" dirty="0">
                <a:solidFill>
                  <a:srgbClr val="FFFF99"/>
                </a:solidFill>
                <a:latin typeface="Calibri" pitchFamily="34" charset="0"/>
              </a:rPr>
              <a:t>The </a:t>
            </a:r>
            <a:r>
              <a:rPr lang="en-CA" b="1" i="1" dirty="0">
                <a:solidFill>
                  <a:srgbClr val="FFC000"/>
                </a:solidFill>
                <a:latin typeface="Calibri" pitchFamily="34" charset="0"/>
              </a:rPr>
              <a:t>prefrontal cortex </a:t>
            </a:r>
            <a:r>
              <a:rPr lang="en-CA" dirty="0">
                <a:solidFill>
                  <a:srgbClr val="FFFFFF"/>
                </a:solidFill>
                <a:latin typeface="Calibri" pitchFamily="34" charset="0"/>
              </a:rPr>
              <a:t>is the seat of decision making and action.</a:t>
            </a:r>
            <a:r>
              <a:rPr lang="en-CA" b="1" i="1" dirty="0">
                <a:solidFill>
                  <a:srgbClr val="FFC000"/>
                </a:solidFill>
                <a:latin typeface="Calibri" pitchFamily="34" charset="0"/>
              </a:rPr>
              <a:t> </a:t>
            </a:r>
            <a:endParaRPr lang="fr-CA" dirty="0">
              <a:solidFill>
                <a:srgbClr val="FFFFFF"/>
              </a:solidFill>
              <a:latin typeface="Calibri" pitchFamily="34" charset="0"/>
            </a:endParaRPr>
          </a:p>
        </p:txBody>
      </p:sp>
      <p:sp>
        <p:nvSpPr>
          <p:cNvPr id="13" name="ZoneTexte 7"/>
          <p:cNvSpPr txBox="1">
            <a:spLocks noChangeArrowheads="1"/>
          </p:cNvSpPr>
          <p:nvPr/>
        </p:nvSpPr>
        <p:spPr bwMode="auto">
          <a:xfrm>
            <a:off x="4024319" y="71440"/>
            <a:ext cx="4000500" cy="630928"/>
          </a:xfrm>
          <a:prstGeom prst="rect">
            <a:avLst/>
          </a:prstGeom>
          <a:noFill/>
          <a:ln w="9525">
            <a:noFill/>
            <a:miter lim="800000"/>
            <a:headEnd/>
            <a:tailEnd/>
          </a:ln>
        </p:spPr>
        <p:txBody>
          <a:bodyPr lIns="91416" tIns="45707" rIns="91416" bIns="45707">
            <a:spAutoFit/>
          </a:bodyPr>
          <a:lstStyle/>
          <a:p>
            <a:pPr algn="ctr" rtl="0" fontAlgn="base">
              <a:spcBef>
                <a:spcPct val="0"/>
              </a:spcBef>
              <a:spcAft>
                <a:spcPct val="0"/>
              </a:spcAft>
            </a:pPr>
            <a:r>
              <a:rPr lang="en-CA" sz="3400" b="1" dirty="0">
                <a:solidFill>
                  <a:srgbClr val="FFC000"/>
                </a:solidFill>
                <a:latin typeface="Candara" pitchFamily="34" charset="0"/>
              </a:rPr>
              <a:t>EMOTIONAL BRAIN</a:t>
            </a:r>
            <a:endParaRPr lang="fr-CA" sz="3400" b="1" dirty="0">
              <a:solidFill>
                <a:srgbClr val="FFC000"/>
              </a:solidFill>
              <a:latin typeface="Candara" pitchFamily="34" charset="0"/>
            </a:endParaRPr>
          </a:p>
        </p:txBody>
      </p:sp>
      <p:sp>
        <p:nvSpPr>
          <p:cNvPr id="14" name="ZoneTexte 12"/>
          <p:cNvSpPr txBox="1">
            <a:spLocks noChangeArrowheads="1"/>
          </p:cNvSpPr>
          <p:nvPr/>
        </p:nvSpPr>
        <p:spPr bwMode="auto">
          <a:xfrm>
            <a:off x="6888090" y="6309322"/>
            <a:ext cx="2928937" cy="276973"/>
          </a:xfrm>
          <a:prstGeom prst="rect">
            <a:avLst/>
          </a:prstGeom>
          <a:noFill/>
          <a:ln w="9525">
            <a:noFill/>
            <a:miter lim="800000"/>
            <a:headEnd/>
            <a:tailEnd/>
          </a:ln>
        </p:spPr>
        <p:txBody>
          <a:bodyPr lIns="91416" tIns="45707" rIns="91416" bIns="45707">
            <a:spAutoFit/>
          </a:bodyPr>
          <a:lstStyle/>
          <a:p>
            <a:r>
              <a:rPr lang="en-CA" sz="1200" dirty="0">
                <a:solidFill>
                  <a:srgbClr val="FFFFCC"/>
                </a:solidFill>
              </a:rPr>
              <a:t>From : Sciences et </a:t>
            </a:r>
            <a:r>
              <a:rPr lang="en-CA" sz="1200" dirty="0" err="1">
                <a:solidFill>
                  <a:srgbClr val="FFFFCC"/>
                </a:solidFill>
              </a:rPr>
              <a:t>Avenir</a:t>
            </a:r>
            <a:r>
              <a:rPr lang="en-CA" sz="1200" dirty="0">
                <a:solidFill>
                  <a:srgbClr val="FFFFCC"/>
                </a:solidFill>
              </a:rPr>
              <a:t>, February 2008</a:t>
            </a:r>
            <a:endParaRPr lang="fr-CA" sz="1200" dirty="0">
              <a:solidFill>
                <a:srgbClr val="FFFFCC"/>
              </a:solidFill>
            </a:endParaRPr>
          </a:p>
        </p:txBody>
      </p:sp>
      <p:sp>
        <p:nvSpPr>
          <p:cNvPr id="2" name="Date Placeholder 1"/>
          <p:cNvSpPr>
            <a:spLocks noGrp="1"/>
          </p:cNvSpPr>
          <p:nvPr>
            <p:ph type="dt" sz="half" idx="10"/>
          </p:nvPr>
        </p:nvSpPr>
        <p:spPr>
          <a:xfrm>
            <a:off x="7896201" y="5877272"/>
            <a:ext cx="2133601" cy="365126"/>
          </a:xfrm>
        </p:spPr>
        <p:txBody>
          <a:bodyPr/>
          <a:lstStyle/>
          <a:p>
            <a:fld id="{147A98F5-F83A-0B47-96D7-60B711D4FE08}" type="datetime1">
              <a:rPr lang="en-CA" smtClean="0"/>
              <a:t>2019-05-22</a:t>
            </a:fld>
            <a:endParaRPr lang="en-CA" dirty="0"/>
          </a:p>
        </p:txBody>
      </p:sp>
      <p:sp>
        <p:nvSpPr>
          <p:cNvPr id="3" name="Footer Placeholder 2"/>
          <p:cNvSpPr>
            <a:spLocks noGrp="1"/>
          </p:cNvSpPr>
          <p:nvPr>
            <p:ph type="ftr" sz="quarter" idx="11"/>
          </p:nvPr>
        </p:nvSpPr>
        <p:spPr/>
        <p:txBody>
          <a:bodyPr/>
          <a:lstStyle/>
          <a:p>
            <a:r>
              <a:rPr lang="en-CA"/>
              <a:t>Suzy Goodleaf, M.Ed. Trauma Informed Practice </a:t>
            </a:r>
            <a:endParaRPr lang="en-CA" dirty="0"/>
          </a:p>
        </p:txBody>
      </p:sp>
      <p:sp>
        <p:nvSpPr>
          <p:cNvPr id="4" name="Slide Number Placeholder 3"/>
          <p:cNvSpPr>
            <a:spLocks noGrp="1"/>
          </p:cNvSpPr>
          <p:nvPr>
            <p:ph type="sldNum" sz="quarter" idx="12"/>
          </p:nvPr>
        </p:nvSpPr>
        <p:spPr/>
        <p:txBody>
          <a:bodyPr/>
          <a:lstStyle/>
          <a:p>
            <a:fld id="{63B0395C-0EC1-4C0B-B31C-42E97BBB89E2}" type="slidenum">
              <a:rPr lang="en-CA" smtClean="0"/>
              <a:pPr/>
              <a:t>18</a:t>
            </a:fld>
            <a:endParaRPr lang="en-CA"/>
          </a:p>
        </p:txBody>
      </p:sp>
      <p:sp>
        <p:nvSpPr>
          <p:cNvPr id="5" name="TextBox 4"/>
          <p:cNvSpPr txBox="1"/>
          <p:nvPr/>
        </p:nvSpPr>
        <p:spPr>
          <a:xfrm>
            <a:off x="1911504" y="702368"/>
            <a:ext cx="3342165" cy="369332"/>
          </a:xfrm>
          <a:prstGeom prst="rect">
            <a:avLst/>
          </a:prstGeom>
          <a:noFill/>
        </p:spPr>
        <p:txBody>
          <a:bodyPr wrap="square" rtlCol="0">
            <a:spAutoFit/>
          </a:bodyPr>
          <a:lstStyle/>
          <a:p>
            <a:r>
              <a:rPr lang="en-US" dirty="0">
                <a:solidFill>
                  <a:srgbClr val="FFFF00"/>
                </a:solidFill>
              </a:rPr>
              <a:t>The Limbic System</a:t>
            </a:r>
          </a:p>
        </p:txBody>
      </p:sp>
    </p:spTree>
    <p:extLst>
      <p:ext uri="{BB962C8B-B14F-4D97-AF65-F5344CB8AC3E}">
        <p14:creationId xmlns:p14="http://schemas.microsoft.com/office/powerpoint/2010/main" val="839761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3" y="1"/>
            <a:ext cx="4732771" cy="882057"/>
          </a:xfrm>
        </p:spPr>
        <p:txBody>
          <a:bodyPr>
            <a:normAutofit/>
          </a:bodyPr>
          <a:lstStyle/>
          <a:p>
            <a:r>
              <a:rPr lang="en-US" sz="2800" b="1" dirty="0">
                <a:solidFill>
                  <a:srgbClr val="800000"/>
                </a:solidFill>
                <a:latin typeface="Garamond"/>
                <a:cs typeface="Garamond"/>
              </a:rPr>
              <a:t>A Little Right-Brain Activity</a:t>
            </a:r>
            <a:endParaRPr lang="en-CA" sz="2800" b="1" u="sng" dirty="0">
              <a:solidFill>
                <a:srgbClr val="FF6600"/>
              </a:solidFill>
              <a:latin typeface="Garamond"/>
              <a:cs typeface="Garamond"/>
            </a:endParaRPr>
          </a:p>
        </p:txBody>
      </p:sp>
      <p:sp>
        <p:nvSpPr>
          <p:cNvPr id="3" name="Content Placeholder 2"/>
          <p:cNvSpPr>
            <a:spLocks noGrp="1"/>
          </p:cNvSpPr>
          <p:nvPr>
            <p:ph idx="1"/>
          </p:nvPr>
        </p:nvSpPr>
        <p:spPr>
          <a:xfrm>
            <a:off x="1717753" y="1467698"/>
            <a:ext cx="4614104" cy="5253777"/>
          </a:xfrm>
        </p:spPr>
        <p:txBody>
          <a:bodyPr>
            <a:normAutofit fontScale="77500" lnSpcReduction="20000"/>
          </a:bodyPr>
          <a:lstStyle/>
          <a:p>
            <a:pPr>
              <a:buFont typeface="Wingdings" charset="2"/>
              <a:buChar char="v"/>
            </a:pPr>
            <a:r>
              <a:rPr lang="en-US" sz="2700" dirty="0">
                <a:solidFill>
                  <a:srgbClr val="263B86"/>
                </a:solidFill>
                <a:latin typeface="Garamond"/>
                <a:cs typeface="Garamond"/>
              </a:rPr>
              <a:t>Creative expression, music, art</a:t>
            </a:r>
          </a:p>
          <a:p>
            <a:pPr>
              <a:buFont typeface="Wingdings" charset="2"/>
              <a:buChar char="v"/>
            </a:pPr>
            <a:r>
              <a:rPr lang="en-US" sz="2700" dirty="0">
                <a:solidFill>
                  <a:srgbClr val="263B86"/>
                </a:solidFill>
                <a:latin typeface="Garamond"/>
                <a:cs typeface="Garamond"/>
              </a:rPr>
              <a:t>Emotional expression</a:t>
            </a:r>
          </a:p>
          <a:p>
            <a:pPr>
              <a:buFont typeface="Wingdings" charset="2"/>
              <a:buChar char="v"/>
            </a:pPr>
            <a:r>
              <a:rPr lang="en-US" sz="2700" dirty="0">
                <a:solidFill>
                  <a:srgbClr val="263B86"/>
                </a:solidFill>
                <a:latin typeface="Garamond"/>
                <a:cs typeface="Garamond"/>
              </a:rPr>
              <a:t>Non-Verbal communication:</a:t>
            </a:r>
          </a:p>
          <a:p>
            <a:pPr lvl="1">
              <a:buFont typeface="Wingdings" charset="2"/>
              <a:buChar char="v"/>
            </a:pPr>
            <a:r>
              <a:rPr lang="en-US" sz="2300" dirty="0">
                <a:solidFill>
                  <a:srgbClr val="263B86"/>
                </a:solidFill>
                <a:latin typeface="Garamond"/>
                <a:cs typeface="Garamond"/>
              </a:rPr>
              <a:t>Eye contact</a:t>
            </a:r>
          </a:p>
          <a:p>
            <a:pPr lvl="1">
              <a:buFont typeface="Wingdings" charset="2"/>
              <a:buChar char="v"/>
            </a:pPr>
            <a:r>
              <a:rPr lang="en-US" sz="2300" dirty="0">
                <a:solidFill>
                  <a:srgbClr val="263B86"/>
                </a:solidFill>
                <a:latin typeface="Garamond"/>
                <a:cs typeface="Garamond"/>
              </a:rPr>
              <a:t>Facial expressions</a:t>
            </a:r>
          </a:p>
          <a:p>
            <a:pPr lvl="1">
              <a:buFont typeface="Wingdings" charset="2"/>
              <a:buChar char="v"/>
            </a:pPr>
            <a:r>
              <a:rPr lang="en-US" sz="2300" dirty="0">
                <a:solidFill>
                  <a:srgbClr val="263B86"/>
                </a:solidFill>
                <a:latin typeface="Garamond"/>
                <a:cs typeface="Garamond"/>
              </a:rPr>
              <a:t>Gestures</a:t>
            </a:r>
          </a:p>
          <a:p>
            <a:pPr lvl="1">
              <a:buFont typeface="Wingdings" charset="2"/>
              <a:buChar char="v"/>
            </a:pPr>
            <a:r>
              <a:rPr lang="en-US" sz="2300" dirty="0">
                <a:solidFill>
                  <a:srgbClr val="263B86"/>
                </a:solidFill>
                <a:latin typeface="Garamond"/>
                <a:cs typeface="Garamond"/>
              </a:rPr>
              <a:t>Tone of voice(high-low)</a:t>
            </a:r>
          </a:p>
          <a:p>
            <a:pPr lvl="1">
              <a:buFont typeface="Wingdings" charset="2"/>
              <a:buChar char="v"/>
            </a:pPr>
            <a:r>
              <a:rPr lang="en-US" sz="2300" dirty="0">
                <a:solidFill>
                  <a:srgbClr val="263B86"/>
                </a:solidFill>
                <a:latin typeface="Garamond"/>
                <a:cs typeface="Garamond"/>
              </a:rPr>
              <a:t>Posture</a:t>
            </a:r>
          </a:p>
          <a:p>
            <a:pPr lvl="1">
              <a:buFont typeface="Wingdings" charset="2"/>
              <a:buChar char="v"/>
            </a:pPr>
            <a:r>
              <a:rPr lang="en-US" sz="2300" dirty="0">
                <a:solidFill>
                  <a:srgbClr val="263B86"/>
                </a:solidFill>
                <a:latin typeface="Garamond"/>
                <a:cs typeface="Garamond"/>
              </a:rPr>
              <a:t>Timing of speech/movement (fast-slow)</a:t>
            </a:r>
          </a:p>
          <a:p>
            <a:pPr lvl="1">
              <a:buFont typeface="Wingdings" charset="2"/>
              <a:buChar char="v"/>
            </a:pPr>
            <a:r>
              <a:rPr lang="en-US" sz="2300" dirty="0">
                <a:solidFill>
                  <a:srgbClr val="263B86"/>
                </a:solidFill>
                <a:latin typeface="Garamond"/>
                <a:cs typeface="Garamond"/>
              </a:rPr>
              <a:t>Intensity of voice/movement(loud-soft)</a:t>
            </a:r>
          </a:p>
          <a:p>
            <a:pPr algn="ctr"/>
            <a:endParaRPr lang="en-US" dirty="0">
              <a:latin typeface="Comic Sans MS" pitchFamily="66" charset="0"/>
            </a:endParaRPr>
          </a:p>
          <a:p>
            <a:pPr>
              <a:buNone/>
            </a:pPr>
            <a:endParaRPr lang="en-CA" dirty="0">
              <a:latin typeface="Comic Sans MS" pitchFamily="66" charset="0"/>
            </a:endParaRPr>
          </a:p>
        </p:txBody>
      </p:sp>
      <p:sp>
        <p:nvSpPr>
          <p:cNvPr id="6" name="Date Placeholder 5"/>
          <p:cNvSpPr>
            <a:spLocks noGrp="1"/>
          </p:cNvSpPr>
          <p:nvPr>
            <p:ph type="dt" sz="half" idx="10"/>
          </p:nvPr>
        </p:nvSpPr>
        <p:spPr>
          <a:xfrm rot="16200000">
            <a:off x="9200847" y="1645920"/>
            <a:ext cx="2438399" cy="365760"/>
          </a:xfrm>
        </p:spPr>
        <p:txBody>
          <a:bodyPr/>
          <a:lstStyle/>
          <a:p>
            <a:fld id="{B55173E0-8773-0444-98AF-544F8E23D1C1}" type="datetime1">
              <a:rPr lang="en-CA" smtClean="0"/>
              <a:t>2019-05-22</a:t>
            </a:fld>
            <a:endParaRPr lang="en-US"/>
          </a:p>
        </p:txBody>
      </p:sp>
      <p:sp>
        <p:nvSpPr>
          <p:cNvPr id="8" name="Date Placeholder 3"/>
          <p:cNvSpPr>
            <a:spLocks noGrp="1"/>
          </p:cNvSpPr>
          <p:nvPr>
            <p:ph type="ftr" sz="quarter" idx="11"/>
          </p:nvPr>
        </p:nvSpPr>
        <p:spPr>
          <a:xfrm>
            <a:off x="2981556" y="6356351"/>
            <a:ext cx="4562244" cy="365125"/>
          </a:xfrm>
        </p:spPr>
        <p:txBody>
          <a:bodyPr/>
          <a:lstStyle/>
          <a:p>
            <a:r>
              <a:rPr lang="en-CA"/>
              <a:t>Suzy Goodleaf, M.Ed. Trauma Informed Practice </a:t>
            </a:r>
            <a:endParaRPr lang="en-CA" dirty="0"/>
          </a:p>
        </p:txBody>
      </p:sp>
      <p:sp>
        <p:nvSpPr>
          <p:cNvPr id="7" name="Slide Number Placeholder 6"/>
          <p:cNvSpPr>
            <a:spLocks noGrp="1"/>
          </p:cNvSpPr>
          <p:nvPr>
            <p:ph type="sldNum" sz="quarter" idx="12"/>
          </p:nvPr>
        </p:nvSpPr>
        <p:spPr/>
        <p:txBody>
          <a:bodyPr/>
          <a:lstStyle/>
          <a:p>
            <a:fld id="{09608920-7DCD-154F-A4C9-6C1EFCC1AECA}" type="slidenum">
              <a:rPr lang="en-US" smtClean="0"/>
              <a:t>19</a:t>
            </a:fld>
            <a:endParaRPr lang="en-US"/>
          </a:p>
        </p:txBody>
      </p:sp>
      <p:pic>
        <p:nvPicPr>
          <p:cNvPr id="5" name="Content Placeholder 3" descr="left_right_brain.jpg"/>
          <p:cNvPicPr>
            <a:picLocks noChangeAspect="1"/>
          </p:cNvPicPr>
          <p:nvPr/>
        </p:nvPicPr>
        <p:blipFill rotWithShape="1">
          <a:blip r:embed="rId3" cstate="print"/>
          <a:srcRect l="49577" t="6103" r="14593"/>
          <a:stretch/>
        </p:blipFill>
        <p:spPr>
          <a:xfrm>
            <a:off x="6331857" y="-163443"/>
            <a:ext cx="3830224" cy="7061689"/>
          </a:xfrm>
          <a:prstGeom prst="rect">
            <a:avLst/>
          </a:prstGeom>
        </p:spPr>
      </p:pic>
      <p:sp>
        <p:nvSpPr>
          <p:cNvPr id="10" name="Rectangle 9"/>
          <p:cNvSpPr/>
          <p:nvPr/>
        </p:nvSpPr>
        <p:spPr>
          <a:xfrm>
            <a:off x="9525001" y="882057"/>
            <a:ext cx="637081" cy="4060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62951F-B046-134A-85ED-D14E44B79F1A}"/>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86055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ple Chancery"/>
                <a:cs typeface="Apple Chancery"/>
              </a:rPr>
              <a:t>Creating Awareness</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solidFill>
                  <a:srgbClr val="263B86"/>
                </a:solidFill>
                <a:latin typeface="Apple Chancery"/>
                <a:cs typeface="Apple Chancery"/>
              </a:rPr>
              <a:t>Because Sometimes …..</a:t>
            </a:r>
          </a:p>
          <a:p>
            <a:pPr marL="0" indent="0">
              <a:buNone/>
            </a:pPr>
            <a:endParaRPr lang="en-US" sz="4400" dirty="0">
              <a:solidFill>
                <a:srgbClr val="660066"/>
              </a:solidFill>
              <a:latin typeface="Apple Chancery"/>
              <a:cs typeface="Apple Chancery"/>
            </a:endParaRPr>
          </a:p>
          <a:p>
            <a:pPr marL="0" indent="0" algn="ctr">
              <a:buNone/>
            </a:pPr>
            <a:r>
              <a:rPr lang="en-US" sz="4800" dirty="0">
                <a:solidFill>
                  <a:srgbClr val="660066"/>
                </a:solidFill>
                <a:latin typeface="Apple Chancery"/>
                <a:cs typeface="Apple Chancery"/>
              </a:rPr>
              <a:t>We  Don’t Know, </a:t>
            </a:r>
          </a:p>
          <a:p>
            <a:pPr marL="0" indent="0" algn="ctr">
              <a:buNone/>
            </a:pPr>
            <a:r>
              <a:rPr lang="en-US" sz="4800" dirty="0">
                <a:solidFill>
                  <a:srgbClr val="660066"/>
                </a:solidFill>
                <a:latin typeface="Apple Chancery"/>
                <a:cs typeface="Apple Chancery"/>
              </a:rPr>
              <a:t>What We Don’t Know</a:t>
            </a:r>
          </a:p>
        </p:txBody>
      </p:sp>
      <p:sp>
        <p:nvSpPr>
          <p:cNvPr id="4" name="Date Placeholder 3"/>
          <p:cNvSpPr>
            <a:spLocks noGrp="1"/>
          </p:cNvSpPr>
          <p:nvPr>
            <p:ph type="dt" sz="half" idx="10"/>
          </p:nvPr>
        </p:nvSpPr>
        <p:spPr/>
        <p:txBody>
          <a:bodyPr/>
          <a:lstStyle/>
          <a:p>
            <a:fld id="{CDAA5AFD-EB4D-0D4C-81DE-D9B1761D7473}"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2</a:t>
            </a:fld>
            <a:endParaRPr lang="en-US"/>
          </a:p>
        </p:txBody>
      </p:sp>
    </p:spTree>
    <p:extLst>
      <p:ext uri="{BB962C8B-B14F-4D97-AF65-F5344CB8AC3E}">
        <p14:creationId xmlns:p14="http://schemas.microsoft.com/office/powerpoint/2010/main" val="370458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1"/>
            <a:ext cx="5498305" cy="548350"/>
          </a:xfrm>
        </p:spPr>
        <p:txBody>
          <a:bodyPr>
            <a:normAutofit/>
          </a:bodyPr>
          <a:lstStyle/>
          <a:p>
            <a:r>
              <a:rPr lang="en-US" sz="2800" b="1" dirty="0">
                <a:solidFill>
                  <a:srgbClr val="800000"/>
                </a:solidFill>
                <a:latin typeface="+mn-lt"/>
              </a:rPr>
              <a:t>A Little Right-Brain Activity</a:t>
            </a:r>
            <a:endParaRPr lang="en-CA" sz="2800" b="1" u="sng" dirty="0">
              <a:solidFill>
                <a:srgbClr val="FF6600"/>
              </a:solidFill>
              <a:latin typeface="+mn-lt"/>
            </a:endParaRPr>
          </a:p>
        </p:txBody>
      </p:sp>
      <p:sp>
        <p:nvSpPr>
          <p:cNvPr id="3" name="Content Placeholder 2"/>
          <p:cNvSpPr>
            <a:spLocks noGrp="1"/>
          </p:cNvSpPr>
          <p:nvPr>
            <p:ph idx="1"/>
          </p:nvPr>
        </p:nvSpPr>
        <p:spPr>
          <a:xfrm>
            <a:off x="1903556" y="548351"/>
            <a:ext cx="4786833" cy="6173124"/>
          </a:xfrm>
        </p:spPr>
        <p:txBody>
          <a:bodyPr>
            <a:normAutofit lnSpcReduction="10000"/>
          </a:bodyPr>
          <a:lstStyle/>
          <a:p>
            <a:pPr marL="0" indent="0" algn="ctr">
              <a:buNone/>
            </a:pPr>
            <a:r>
              <a:rPr lang="en-US" sz="2200" dirty="0">
                <a:solidFill>
                  <a:srgbClr val="263B86"/>
                </a:solidFill>
                <a:latin typeface="Comic Sans MS" pitchFamily="66" charset="0"/>
              </a:rPr>
              <a:t>How little and not so little children read communication</a:t>
            </a:r>
          </a:p>
          <a:p>
            <a:pPr>
              <a:buFont typeface="Wingdings" charset="2"/>
              <a:buChar char="v"/>
            </a:pPr>
            <a:r>
              <a:rPr lang="en-US" sz="2200" dirty="0">
                <a:solidFill>
                  <a:srgbClr val="263B86"/>
                </a:solidFill>
                <a:latin typeface="Comic Sans MS" pitchFamily="66" charset="0"/>
              </a:rPr>
              <a:t>Eye contact</a:t>
            </a:r>
          </a:p>
          <a:p>
            <a:pPr>
              <a:buFont typeface="Wingdings" charset="2"/>
              <a:buChar char="v"/>
            </a:pPr>
            <a:r>
              <a:rPr lang="en-US" sz="2200" dirty="0">
                <a:solidFill>
                  <a:srgbClr val="263B86"/>
                </a:solidFill>
                <a:latin typeface="Comic Sans MS" pitchFamily="66" charset="0"/>
              </a:rPr>
              <a:t>Facial expressions</a:t>
            </a:r>
          </a:p>
          <a:p>
            <a:pPr>
              <a:buFont typeface="Wingdings" charset="2"/>
              <a:buChar char="v"/>
            </a:pPr>
            <a:r>
              <a:rPr lang="en-US" sz="2200" dirty="0">
                <a:solidFill>
                  <a:srgbClr val="263B86"/>
                </a:solidFill>
                <a:latin typeface="Comic Sans MS" pitchFamily="66" charset="0"/>
              </a:rPr>
              <a:t>Gestures</a:t>
            </a:r>
          </a:p>
          <a:p>
            <a:pPr>
              <a:buFont typeface="Wingdings" charset="2"/>
              <a:buChar char="v"/>
            </a:pPr>
            <a:r>
              <a:rPr lang="en-US" sz="2200" dirty="0">
                <a:solidFill>
                  <a:srgbClr val="263B86"/>
                </a:solidFill>
                <a:latin typeface="Comic Sans MS" pitchFamily="66" charset="0"/>
              </a:rPr>
              <a:t>Tone of voice(high-low)</a:t>
            </a:r>
          </a:p>
          <a:p>
            <a:pPr>
              <a:buFont typeface="Wingdings" charset="2"/>
              <a:buChar char="v"/>
            </a:pPr>
            <a:r>
              <a:rPr lang="en-US" sz="2200" dirty="0">
                <a:solidFill>
                  <a:srgbClr val="263B86"/>
                </a:solidFill>
                <a:latin typeface="Comic Sans MS" pitchFamily="66" charset="0"/>
              </a:rPr>
              <a:t>Posture</a:t>
            </a:r>
          </a:p>
          <a:p>
            <a:pPr>
              <a:buFont typeface="Wingdings" charset="2"/>
              <a:buChar char="v"/>
            </a:pPr>
            <a:r>
              <a:rPr lang="en-US" sz="2200" dirty="0">
                <a:solidFill>
                  <a:srgbClr val="263B86"/>
                </a:solidFill>
                <a:latin typeface="Comic Sans MS" pitchFamily="66" charset="0"/>
              </a:rPr>
              <a:t>Timing of speech/movement (fast-slow)</a:t>
            </a:r>
          </a:p>
          <a:p>
            <a:pPr>
              <a:buFont typeface="Wingdings" charset="2"/>
              <a:buChar char="v"/>
            </a:pPr>
            <a:r>
              <a:rPr lang="en-US" sz="2200" dirty="0">
                <a:solidFill>
                  <a:srgbClr val="263B86"/>
                </a:solidFill>
                <a:latin typeface="Comic Sans MS" pitchFamily="66" charset="0"/>
              </a:rPr>
              <a:t>Intensity of voice/movement(loud-soft)</a:t>
            </a:r>
          </a:p>
          <a:p>
            <a:pPr algn="ctr"/>
            <a:endParaRPr lang="en-US" dirty="0">
              <a:latin typeface="Comic Sans MS" pitchFamily="66" charset="0"/>
            </a:endParaRPr>
          </a:p>
          <a:p>
            <a:pPr>
              <a:buNone/>
            </a:pPr>
            <a:endParaRPr lang="en-CA" dirty="0">
              <a:latin typeface="Comic Sans MS" pitchFamily="66" charset="0"/>
            </a:endParaRPr>
          </a:p>
        </p:txBody>
      </p:sp>
      <p:sp>
        <p:nvSpPr>
          <p:cNvPr id="6" name="Date Placeholder 5"/>
          <p:cNvSpPr>
            <a:spLocks noGrp="1"/>
          </p:cNvSpPr>
          <p:nvPr>
            <p:ph type="dt" sz="half" idx="10"/>
          </p:nvPr>
        </p:nvSpPr>
        <p:spPr/>
        <p:txBody>
          <a:bodyPr/>
          <a:lstStyle/>
          <a:p>
            <a:fld id="{025D47DD-89C6-D94A-8633-738A7E2D7374}" type="datetime1">
              <a:rPr lang="en-CA" smtClean="0"/>
              <a:t>2019-05-22</a:t>
            </a:fld>
            <a:endParaRPr lang="en-US"/>
          </a:p>
        </p:txBody>
      </p:sp>
      <p:sp>
        <p:nvSpPr>
          <p:cNvPr id="8" name="Date Placeholder 3"/>
          <p:cNvSpPr>
            <a:spLocks noGrp="1"/>
          </p:cNvSpPr>
          <p:nvPr>
            <p:ph type="ftr" sz="quarter" idx="11"/>
          </p:nvPr>
        </p:nvSpPr>
        <p:spPr>
          <a:xfrm>
            <a:off x="2981556" y="6356351"/>
            <a:ext cx="4562244" cy="365125"/>
          </a:xfrm>
        </p:spPr>
        <p:txBody>
          <a:bodyPr/>
          <a:lstStyle/>
          <a:p>
            <a:r>
              <a:rPr lang="en-US"/>
              <a:t>Suzy Goodleaf, M.Ed, Psychologist </a:t>
            </a:r>
            <a:endParaRPr lang="en-CA" dirty="0"/>
          </a:p>
        </p:txBody>
      </p:sp>
      <p:sp>
        <p:nvSpPr>
          <p:cNvPr id="7" name="Slide Number Placeholder 6"/>
          <p:cNvSpPr>
            <a:spLocks noGrp="1"/>
          </p:cNvSpPr>
          <p:nvPr>
            <p:ph type="sldNum" sz="quarter" idx="12"/>
          </p:nvPr>
        </p:nvSpPr>
        <p:spPr/>
        <p:txBody>
          <a:bodyPr/>
          <a:lstStyle/>
          <a:p>
            <a:fld id="{09608920-7DCD-154F-A4C9-6C1EFCC1AECA}" type="slidenum">
              <a:rPr lang="en-US" smtClean="0"/>
              <a:t>20</a:t>
            </a:fld>
            <a:endParaRPr lang="en-US"/>
          </a:p>
        </p:txBody>
      </p:sp>
      <p:pic>
        <p:nvPicPr>
          <p:cNvPr id="5" name="Content Placeholder 3" descr="left_right_brain.jpg"/>
          <p:cNvPicPr>
            <a:picLocks noChangeAspect="1"/>
          </p:cNvPicPr>
          <p:nvPr/>
        </p:nvPicPr>
        <p:blipFill rotWithShape="1">
          <a:blip r:embed="rId3" cstate="print"/>
          <a:srcRect l="49577" t="6103" r="14593"/>
          <a:stretch/>
        </p:blipFill>
        <p:spPr>
          <a:xfrm>
            <a:off x="6837776" y="-163443"/>
            <a:ext cx="3830224" cy="7061689"/>
          </a:xfrm>
          <a:prstGeom prst="rect">
            <a:avLst/>
          </a:prstGeom>
        </p:spPr>
      </p:pic>
      <p:sp>
        <p:nvSpPr>
          <p:cNvPr id="4" name="TextBox 3"/>
          <p:cNvSpPr txBox="1"/>
          <p:nvPr/>
        </p:nvSpPr>
        <p:spPr>
          <a:xfrm>
            <a:off x="9167150" y="64934"/>
            <a:ext cx="1648238" cy="123046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418593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701" y="646403"/>
            <a:ext cx="5655471" cy="1172481"/>
          </a:xfrm>
        </p:spPr>
        <p:txBody>
          <a:bodyPr>
            <a:noAutofit/>
          </a:bodyPr>
          <a:lstStyle/>
          <a:p>
            <a:br>
              <a:rPr lang="en-US" sz="3600" b="1" dirty="0">
                <a:solidFill>
                  <a:srgbClr val="800000"/>
                </a:solidFill>
                <a:latin typeface="Garamond"/>
                <a:cs typeface="Garamond"/>
              </a:rPr>
            </a:br>
            <a:r>
              <a:rPr lang="en-US" sz="3600" b="1" dirty="0">
                <a:latin typeface="Garamond"/>
                <a:cs typeface="Garamond"/>
              </a:rPr>
              <a:t>Left Brain Functions</a:t>
            </a:r>
            <a:br>
              <a:rPr lang="en-US" sz="3600" b="1" u="sng" dirty="0">
                <a:latin typeface="+mn-lt"/>
              </a:rPr>
            </a:br>
            <a:endParaRPr lang="en-CA" sz="3600" b="1" u="sng" dirty="0">
              <a:latin typeface="+mn-lt"/>
            </a:endParaRPr>
          </a:p>
        </p:txBody>
      </p:sp>
      <p:sp>
        <p:nvSpPr>
          <p:cNvPr id="3" name="Content Placeholder 2"/>
          <p:cNvSpPr>
            <a:spLocks noGrp="1"/>
          </p:cNvSpPr>
          <p:nvPr>
            <p:ph idx="1"/>
          </p:nvPr>
        </p:nvSpPr>
        <p:spPr>
          <a:xfrm>
            <a:off x="4808479" y="2054109"/>
            <a:ext cx="6079142" cy="4367581"/>
          </a:xfrm>
        </p:spPr>
        <p:txBody>
          <a:bodyPr>
            <a:normAutofit fontScale="62500" lnSpcReduction="20000"/>
          </a:bodyPr>
          <a:lstStyle/>
          <a:p>
            <a:r>
              <a:rPr lang="en-US" sz="3500" dirty="0">
                <a:solidFill>
                  <a:srgbClr val="263B86"/>
                </a:solidFill>
                <a:latin typeface="Garamond"/>
                <a:cs typeface="Garamond"/>
              </a:rPr>
              <a:t>Linear</a:t>
            </a:r>
          </a:p>
          <a:p>
            <a:r>
              <a:rPr lang="en-US" sz="3500" dirty="0">
                <a:solidFill>
                  <a:srgbClr val="263B86"/>
                </a:solidFill>
                <a:latin typeface="Garamond"/>
                <a:cs typeface="Garamond"/>
              </a:rPr>
              <a:t>Logical</a:t>
            </a:r>
          </a:p>
          <a:p>
            <a:r>
              <a:rPr lang="en-US" sz="3500" dirty="0">
                <a:solidFill>
                  <a:srgbClr val="263B86"/>
                </a:solidFill>
                <a:latin typeface="Garamond"/>
                <a:cs typeface="Garamond"/>
              </a:rPr>
              <a:t>Language based</a:t>
            </a:r>
          </a:p>
          <a:p>
            <a:r>
              <a:rPr lang="en-US" sz="3500" dirty="0">
                <a:solidFill>
                  <a:srgbClr val="263B86"/>
                </a:solidFill>
                <a:latin typeface="Garamond"/>
                <a:cs typeface="Garamond"/>
              </a:rPr>
              <a:t>Specializes in: Looking for cause and effect patterns</a:t>
            </a:r>
          </a:p>
          <a:p>
            <a:r>
              <a:rPr lang="en-US" sz="3500" dirty="0">
                <a:solidFill>
                  <a:srgbClr val="263B86"/>
                </a:solidFill>
                <a:latin typeface="Garamond"/>
                <a:cs typeface="Garamond"/>
              </a:rPr>
              <a:t>Using words to define the world</a:t>
            </a:r>
          </a:p>
          <a:p>
            <a:r>
              <a:rPr lang="en-US" sz="3500" dirty="0">
                <a:solidFill>
                  <a:srgbClr val="263B86"/>
                </a:solidFill>
                <a:latin typeface="Garamond"/>
                <a:cs typeface="Garamond"/>
              </a:rPr>
              <a:t>Right versus wrong thinking</a:t>
            </a:r>
          </a:p>
          <a:p>
            <a:r>
              <a:rPr lang="en-US" sz="3500" dirty="0">
                <a:solidFill>
                  <a:srgbClr val="263B86"/>
                </a:solidFill>
                <a:latin typeface="Garamond"/>
                <a:cs typeface="Garamond"/>
              </a:rPr>
              <a:t>Body image and awareness</a:t>
            </a:r>
          </a:p>
          <a:p>
            <a:r>
              <a:rPr lang="en-US" sz="3500" dirty="0">
                <a:solidFill>
                  <a:srgbClr val="263B86"/>
                </a:solidFill>
                <a:latin typeface="Garamond"/>
                <a:cs typeface="Garamond"/>
              </a:rPr>
              <a:t>Understanding others social cognition</a:t>
            </a:r>
          </a:p>
          <a:p>
            <a:endParaRPr lang="en-US" sz="1800" dirty="0">
              <a:solidFill>
                <a:schemeClr val="tx2">
                  <a:lumMod val="50000"/>
                  <a:lumOff val="50000"/>
                </a:schemeClr>
              </a:solidFill>
              <a:latin typeface="Comic Sans MS" pitchFamily="66" charset="0"/>
            </a:endParaRPr>
          </a:p>
          <a:p>
            <a:endParaRPr lang="en-US" dirty="0">
              <a:latin typeface="Comic Sans MS" pitchFamily="66" charset="0"/>
            </a:endParaRPr>
          </a:p>
          <a:p>
            <a:pPr>
              <a:buNone/>
            </a:pPr>
            <a:endParaRPr lang="en-CA" dirty="0">
              <a:latin typeface="Comic Sans MS" pitchFamily="66" charset="0"/>
            </a:endParaRPr>
          </a:p>
        </p:txBody>
      </p:sp>
      <p:sp>
        <p:nvSpPr>
          <p:cNvPr id="6" name="Footer Placeholder 5"/>
          <p:cNvSpPr>
            <a:spLocks noGrp="1"/>
          </p:cNvSpPr>
          <p:nvPr>
            <p:ph type="ftr" sz="quarter" idx="11"/>
          </p:nvPr>
        </p:nvSpPr>
        <p:spPr>
          <a:xfrm>
            <a:off x="5328374" y="6438558"/>
            <a:ext cx="5039352" cy="365125"/>
          </a:xfrm>
        </p:spPr>
        <p:txBody>
          <a:bodyPr/>
          <a:lstStyle/>
          <a:p>
            <a:r>
              <a:rPr lang="en-CA"/>
              <a:t>Suzy Goodleaf, M.Ed. Trauma Informed Practice </a:t>
            </a:r>
            <a:endParaRPr lang="en-US" dirty="0"/>
          </a:p>
        </p:txBody>
      </p:sp>
      <p:sp>
        <p:nvSpPr>
          <p:cNvPr id="9" name="Slide Number Placeholder 8"/>
          <p:cNvSpPr>
            <a:spLocks noGrp="1"/>
          </p:cNvSpPr>
          <p:nvPr>
            <p:ph type="sldNum" sz="quarter" idx="12"/>
          </p:nvPr>
        </p:nvSpPr>
        <p:spPr/>
        <p:txBody>
          <a:bodyPr/>
          <a:lstStyle/>
          <a:p>
            <a:fld id="{09608920-7DCD-154F-A4C9-6C1EFCC1AECA}" type="slidenum">
              <a:rPr lang="en-US" smtClean="0"/>
              <a:t>21</a:t>
            </a:fld>
            <a:endParaRPr lang="en-US"/>
          </a:p>
        </p:txBody>
      </p:sp>
      <p:pic>
        <p:nvPicPr>
          <p:cNvPr id="5" name="Content Placeholder 3" descr="left_right_brain.jpg"/>
          <p:cNvPicPr>
            <a:picLocks noChangeAspect="1"/>
          </p:cNvPicPr>
          <p:nvPr/>
        </p:nvPicPr>
        <p:blipFill rotWithShape="1">
          <a:blip r:embed="rId3" cstate="print"/>
          <a:srcRect l="14187" t="5321" r="49231"/>
          <a:stretch/>
        </p:blipFill>
        <p:spPr>
          <a:xfrm>
            <a:off x="1405610" y="1"/>
            <a:ext cx="3397808" cy="6897683"/>
          </a:xfrm>
          <a:prstGeom prst="rect">
            <a:avLst/>
          </a:prstGeom>
        </p:spPr>
      </p:pic>
      <p:sp>
        <p:nvSpPr>
          <p:cNvPr id="4" name="TextBox 3"/>
          <p:cNvSpPr txBox="1"/>
          <p:nvPr/>
        </p:nvSpPr>
        <p:spPr>
          <a:xfrm>
            <a:off x="-303056" y="6897683"/>
            <a:ext cx="184666" cy="369332"/>
          </a:xfrm>
          <a:prstGeom prst="rect">
            <a:avLst/>
          </a:prstGeom>
          <a:noFill/>
        </p:spPr>
        <p:txBody>
          <a:bodyPr wrap="none" rtlCol="0">
            <a:spAutoFit/>
          </a:bodyPr>
          <a:lstStyle/>
          <a:p>
            <a:endParaRPr lang="en-US" dirty="0"/>
          </a:p>
        </p:txBody>
      </p:sp>
      <p:sp>
        <p:nvSpPr>
          <p:cNvPr id="7" name="TextBox 6"/>
          <p:cNvSpPr txBox="1"/>
          <p:nvPr/>
        </p:nvSpPr>
        <p:spPr>
          <a:xfrm>
            <a:off x="13027" y="436854"/>
            <a:ext cx="2514599"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1944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
            <a:ext cx="8229601" cy="1143000"/>
          </a:xfrm>
        </p:spPr>
        <p:txBody>
          <a:bodyPr/>
          <a:lstStyle/>
          <a:p>
            <a:r>
              <a:rPr lang="en-US" sz="3200" u="sng" dirty="0">
                <a:solidFill>
                  <a:srgbClr val="479E2E"/>
                </a:solidFill>
                <a:latin typeface="Bookman Old Style"/>
                <a:cs typeface="Bookman Old Style"/>
              </a:rPr>
              <a:t>The Hippocampus</a:t>
            </a:r>
            <a:endParaRPr lang="en-CA" sz="3200" u="sng" dirty="0">
              <a:solidFill>
                <a:srgbClr val="479E2E"/>
              </a:solidFill>
              <a:latin typeface="Bookman Old Style"/>
              <a:cs typeface="Bookman Old Style"/>
            </a:endParaRPr>
          </a:p>
        </p:txBody>
      </p:sp>
      <p:sp>
        <p:nvSpPr>
          <p:cNvPr id="3" name="Content Placeholder 2"/>
          <p:cNvSpPr>
            <a:spLocks noGrp="1"/>
          </p:cNvSpPr>
          <p:nvPr>
            <p:ph idx="1"/>
          </p:nvPr>
        </p:nvSpPr>
        <p:spPr>
          <a:xfrm>
            <a:off x="1725707" y="1143004"/>
            <a:ext cx="8485095" cy="5137249"/>
          </a:xfrm>
        </p:spPr>
        <p:txBody>
          <a:bodyPr>
            <a:normAutofit fontScale="92500" lnSpcReduction="20000"/>
          </a:bodyPr>
          <a:lstStyle/>
          <a:p>
            <a:r>
              <a:rPr lang="en-US" sz="2400" dirty="0">
                <a:solidFill>
                  <a:srgbClr val="263B86"/>
                </a:solidFill>
              </a:rPr>
              <a:t>Back part of the limbic system</a:t>
            </a:r>
          </a:p>
          <a:p>
            <a:r>
              <a:rPr lang="en-US" sz="2400" dirty="0">
                <a:solidFill>
                  <a:srgbClr val="263B86"/>
                </a:solidFill>
              </a:rPr>
              <a:t>Not mature (up and running) until 3-5 years</a:t>
            </a:r>
          </a:p>
          <a:p>
            <a:r>
              <a:rPr lang="en-US" sz="2400" dirty="0">
                <a:solidFill>
                  <a:srgbClr val="263B86"/>
                </a:solidFill>
              </a:rPr>
              <a:t>Supports the “response to stimulus”- gives meaning to the event in a linear fashion ( who /what/ where/ when/how?)</a:t>
            </a:r>
          </a:p>
          <a:p>
            <a:r>
              <a:rPr lang="en-US" sz="2400" dirty="0">
                <a:solidFill>
                  <a:srgbClr val="263B86"/>
                </a:solidFill>
              </a:rPr>
              <a:t>Suppressed during stress (effected by cortisol and adrenalin)</a:t>
            </a:r>
          </a:p>
          <a:p>
            <a:r>
              <a:rPr lang="en-US" sz="2400" dirty="0">
                <a:solidFill>
                  <a:srgbClr val="263B86"/>
                </a:solidFill>
              </a:rPr>
              <a:t>Closely connected to functions of the </a:t>
            </a:r>
            <a:r>
              <a:rPr lang="en-US" sz="2400" b="1" dirty="0">
                <a:solidFill>
                  <a:srgbClr val="263B86"/>
                </a:solidFill>
              </a:rPr>
              <a:t>left cerebral cortex</a:t>
            </a:r>
          </a:p>
          <a:p>
            <a:r>
              <a:rPr lang="en-US" sz="2400" b="1" dirty="0">
                <a:solidFill>
                  <a:srgbClr val="263B86"/>
                </a:solidFill>
              </a:rPr>
              <a:t>Needs language</a:t>
            </a:r>
            <a:r>
              <a:rPr lang="en-US" sz="2400" dirty="0">
                <a:solidFill>
                  <a:srgbClr val="263B86"/>
                </a:solidFill>
              </a:rPr>
              <a:t> for storage and recall ( Explicit memory)</a:t>
            </a:r>
          </a:p>
          <a:p>
            <a:r>
              <a:rPr lang="en-US" sz="2400" dirty="0">
                <a:solidFill>
                  <a:srgbClr val="263B86"/>
                </a:solidFill>
              </a:rPr>
              <a:t>Smaller than average in those who have experienced               repeated trauma</a:t>
            </a:r>
            <a:endParaRPr lang="en-CA" sz="2400" dirty="0">
              <a:solidFill>
                <a:srgbClr val="263B86"/>
              </a:solidFill>
            </a:endParaRPr>
          </a:p>
        </p:txBody>
      </p:sp>
      <p:sp>
        <p:nvSpPr>
          <p:cNvPr id="4" name="Date Placeholder 3"/>
          <p:cNvSpPr>
            <a:spLocks noGrp="1"/>
          </p:cNvSpPr>
          <p:nvPr>
            <p:ph type="dt" sz="half" idx="10"/>
          </p:nvPr>
        </p:nvSpPr>
        <p:spPr/>
        <p:txBody>
          <a:bodyPr/>
          <a:lstStyle/>
          <a:p>
            <a:fld id="{D9B28137-0C7E-494C-92FF-C3AF7F963935}" type="datetime1">
              <a:rPr lang="en-CA" smtClean="0"/>
              <a:t>2019-05-22</a:t>
            </a:fld>
            <a:endParaRPr lang="en-US"/>
          </a:p>
        </p:txBody>
      </p:sp>
      <p:sp>
        <p:nvSpPr>
          <p:cNvPr id="6" name="Footer Placeholder 5"/>
          <p:cNvSpPr>
            <a:spLocks noGrp="1"/>
          </p:cNvSpPr>
          <p:nvPr>
            <p:ph type="ftr" sz="quarter" idx="11"/>
          </p:nvPr>
        </p:nvSpPr>
        <p:spPr/>
        <p:txBody>
          <a:bodyPr/>
          <a:lstStyle/>
          <a:p>
            <a:r>
              <a:rPr lang="en-US"/>
              <a:t>Suzy Goodleaf, M.Ed, Psychologist </a:t>
            </a:r>
            <a:endParaRPr lang="en-CA" dirty="0"/>
          </a:p>
        </p:txBody>
      </p:sp>
      <p:sp>
        <p:nvSpPr>
          <p:cNvPr id="5" name="Slide Number Placeholder 4"/>
          <p:cNvSpPr>
            <a:spLocks noGrp="1"/>
          </p:cNvSpPr>
          <p:nvPr>
            <p:ph type="sldNum" sz="quarter" idx="12"/>
          </p:nvPr>
        </p:nvSpPr>
        <p:spPr/>
        <p:txBody>
          <a:bodyPr/>
          <a:lstStyle/>
          <a:p>
            <a:fld id="{09608920-7DCD-154F-A4C9-6C1EFCC1AECA}" type="slidenum">
              <a:rPr lang="en-US" smtClean="0"/>
              <a:t>22</a:t>
            </a:fld>
            <a:endParaRPr lang="en-US"/>
          </a:p>
        </p:txBody>
      </p:sp>
    </p:spTree>
    <p:extLst>
      <p:ext uri="{BB962C8B-B14F-4D97-AF65-F5344CB8AC3E}">
        <p14:creationId xmlns:p14="http://schemas.microsoft.com/office/powerpoint/2010/main" val="2522328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901" y="606650"/>
            <a:ext cx="7556313" cy="1096638"/>
          </a:xfrm>
        </p:spPr>
        <p:txBody>
          <a:bodyPr>
            <a:normAutofit/>
          </a:bodyPr>
          <a:lstStyle/>
          <a:p>
            <a:r>
              <a:rPr lang="en-US" dirty="0"/>
              <a:t>How to help Traumatized Children</a:t>
            </a:r>
          </a:p>
        </p:txBody>
      </p:sp>
      <p:sp>
        <p:nvSpPr>
          <p:cNvPr id="4" name="Content Placeholder 3"/>
          <p:cNvSpPr>
            <a:spLocks noGrp="1"/>
          </p:cNvSpPr>
          <p:nvPr>
            <p:ph idx="1"/>
          </p:nvPr>
        </p:nvSpPr>
        <p:spPr>
          <a:xfrm>
            <a:off x="2022475" y="1703288"/>
            <a:ext cx="7709563" cy="4894042"/>
          </a:xfrm>
        </p:spPr>
        <p:txBody>
          <a:bodyPr>
            <a:normAutofit fontScale="92500" lnSpcReduction="20000"/>
          </a:bodyPr>
          <a:lstStyle/>
          <a:p>
            <a:pPr marL="0" indent="0">
              <a:buNone/>
            </a:pPr>
            <a:r>
              <a:rPr lang="en-US" sz="3200" dirty="0">
                <a:solidFill>
                  <a:schemeClr val="accent1">
                    <a:lumMod val="75000"/>
                  </a:schemeClr>
                </a:solidFill>
              </a:rPr>
              <a:t>“Anything that helps to increase the quality and number of relationships in the child’s life.</a:t>
            </a:r>
            <a:endParaRPr lang="en-US" dirty="0">
              <a:solidFill>
                <a:schemeClr val="accent1">
                  <a:lumMod val="75000"/>
                </a:schemeClr>
              </a:solidFill>
            </a:endParaRPr>
          </a:p>
          <a:p>
            <a:pPr marL="0" indent="0">
              <a:buNone/>
            </a:pPr>
            <a:endParaRPr lang="en-US" sz="2200" dirty="0">
              <a:solidFill>
                <a:schemeClr val="accent1">
                  <a:lumMod val="75000"/>
                </a:schemeClr>
              </a:solidFill>
            </a:endParaRPr>
          </a:p>
          <a:p>
            <a:pPr lvl="1"/>
            <a:r>
              <a:rPr lang="en-US" sz="3000" dirty="0">
                <a:solidFill>
                  <a:schemeClr val="accent1">
                    <a:lumMod val="75000"/>
                  </a:schemeClr>
                </a:solidFill>
              </a:rPr>
              <a:t>Stability</a:t>
            </a:r>
          </a:p>
          <a:p>
            <a:pPr lvl="1"/>
            <a:r>
              <a:rPr lang="en-US" sz="3000" dirty="0">
                <a:solidFill>
                  <a:schemeClr val="accent1">
                    <a:lumMod val="75000"/>
                  </a:schemeClr>
                </a:solidFill>
              </a:rPr>
              <a:t>Consistency</a:t>
            </a:r>
          </a:p>
          <a:p>
            <a:pPr lvl="1"/>
            <a:r>
              <a:rPr lang="en-US" sz="3000" dirty="0">
                <a:solidFill>
                  <a:schemeClr val="accent1">
                    <a:lumMod val="75000"/>
                  </a:schemeClr>
                </a:solidFill>
              </a:rPr>
              <a:t>Predictability</a:t>
            </a:r>
          </a:p>
          <a:p>
            <a:pPr lvl="1"/>
            <a:r>
              <a:rPr lang="en-US" sz="3000" dirty="0">
                <a:solidFill>
                  <a:schemeClr val="accent1">
                    <a:lumMod val="75000"/>
                  </a:schemeClr>
                </a:solidFill>
              </a:rPr>
              <a:t>Love</a:t>
            </a:r>
            <a:endParaRPr lang="en-US" dirty="0">
              <a:solidFill>
                <a:schemeClr val="accent1">
                  <a:lumMod val="75000"/>
                </a:schemeClr>
              </a:solidFill>
            </a:endParaRPr>
          </a:p>
          <a:p>
            <a:pPr marL="0" indent="0">
              <a:buNone/>
            </a:pPr>
            <a:r>
              <a:rPr lang="en-US" dirty="0">
                <a:solidFill>
                  <a:schemeClr val="accent1">
                    <a:lumMod val="75000"/>
                  </a:schemeClr>
                </a:solidFill>
              </a:rPr>
              <a:t>										Bruce Perry </a:t>
            </a:r>
          </a:p>
          <a:p>
            <a:endParaRPr lang="en-US" dirty="0"/>
          </a:p>
        </p:txBody>
      </p:sp>
    </p:spTree>
    <p:extLst>
      <p:ext uri="{BB962C8B-B14F-4D97-AF65-F5344CB8AC3E}">
        <p14:creationId xmlns:p14="http://schemas.microsoft.com/office/powerpoint/2010/main" val="1925080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3;&#10;&#13;&#10;Description automatically generated">
            <a:extLst>
              <a:ext uri="{FF2B5EF4-FFF2-40B4-BE49-F238E27FC236}">
                <a16:creationId xmlns:a16="http://schemas.microsoft.com/office/drawing/2014/main" id="{7C5A73A6-9602-944E-B969-912814315A85}"/>
              </a:ext>
            </a:extLst>
          </p:cNvPr>
          <p:cNvPicPr>
            <a:picLocks noGrp="1" noChangeAspect="1"/>
          </p:cNvPicPr>
          <p:nvPr>
            <p:ph idx="1"/>
          </p:nvPr>
        </p:nvPicPr>
        <p:blipFill>
          <a:blip r:embed="rId2"/>
          <a:stretch>
            <a:fillRect/>
          </a:stretch>
        </p:blipFill>
        <p:spPr>
          <a:xfrm>
            <a:off x="2087540" y="713190"/>
            <a:ext cx="6785525" cy="5089144"/>
          </a:xfrm>
          <a:prstGeom prst="rect">
            <a:avLst/>
          </a:prstGeom>
        </p:spPr>
      </p:pic>
      <p:sp>
        <p:nvSpPr>
          <p:cNvPr id="4" name="Date Placeholder 3">
            <a:extLst>
              <a:ext uri="{FF2B5EF4-FFF2-40B4-BE49-F238E27FC236}">
                <a16:creationId xmlns:a16="http://schemas.microsoft.com/office/drawing/2014/main" id="{11B7B72E-9852-514A-BEA9-D21F589CAD81}"/>
              </a:ext>
            </a:extLst>
          </p:cNvPr>
          <p:cNvSpPr>
            <a:spLocks noGrp="1"/>
          </p:cNvSpPr>
          <p:nvPr>
            <p:ph type="dt" sz="half" idx="10"/>
          </p:nvPr>
        </p:nvSpPr>
        <p:spPr>
          <a:xfrm>
            <a:off x="7390071" y="6238816"/>
            <a:ext cx="2065310" cy="323968"/>
          </a:xfrm>
        </p:spPr>
        <p:txBody>
          <a:bodyPr vert="horz" lIns="91440" tIns="45720" rIns="91440" bIns="45720" rtlCol="0" anchor="ctr">
            <a:normAutofit/>
          </a:bodyPr>
          <a:lstStyle/>
          <a:p>
            <a:pPr>
              <a:spcAft>
                <a:spcPts val="600"/>
              </a:spcAft>
            </a:pPr>
            <a:fld id="{685F4F05-DAB1-6248-BF53-58DA5665C4C5}" type="datetime1">
              <a:rPr lang="en-US"/>
              <a:pPr>
                <a:spcAft>
                  <a:spcPts val="600"/>
                </a:spcAft>
              </a:pPr>
              <a:t>5/22/19</a:t>
            </a:fld>
            <a:endParaRPr lang="en-US"/>
          </a:p>
        </p:txBody>
      </p:sp>
      <p:sp>
        <p:nvSpPr>
          <p:cNvPr id="5" name="Footer Placeholder 4">
            <a:extLst>
              <a:ext uri="{FF2B5EF4-FFF2-40B4-BE49-F238E27FC236}">
                <a16:creationId xmlns:a16="http://schemas.microsoft.com/office/drawing/2014/main" id="{03772CC2-4C26-8047-9CB4-BAD8971D230C}"/>
              </a:ext>
            </a:extLst>
          </p:cNvPr>
          <p:cNvSpPr>
            <a:spLocks noGrp="1"/>
          </p:cNvSpPr>
          <p:nvPr>
            <p:ph type="ftr" sz="quarter" idx="11"/>
          </p:nvPr>
        </p:nvSpPr>
        <p:spPr>
          <a:xfrm>
            <a:off x="2724151" y="6236208"/>
            <a:ext cx="4425891" cy="320040"/>
          </a:xfrm>
        </p:spPr>
        <p:txBody>
          <a:bodyPr vert="horz" lIns="91440" tIns="45720" rIns="91440" bIns="45720" rtlCol="0" anchor="ctr">
            <a:normAutofit/>
          </a:bodyPr>
          <a:lstStyle/>
          <a:p>
            <a:pPr>
              <a:spcAft>
                <a:spcPts val="600"/>
              </a:spcAft>
            </a:pPr>
            <a:r>
              <a:rPr lang="en-US">
                <a:solidFill>
                  <a:schemeClr val="tx1">
                    <a:alpha val="70000"/>
                  </a:schemeClr>
                </a:solidFill>
              </a:rPr>
              <a:t>Suzy Goodleaf, M.Ed. Trauma Informed Practice </a:t>
            </a:r>
          </a:p>
        </p:txBody>
      </p:sp>
      <p:sp>
        <p:nvSpPr>
          <p:cNvPr id="6" name="Slide Number Placeholder 5">
            <a:extLst>
              <a:ext uri="{FF2B5EF4-FFF2-40B4-BE49-F238E27FC236}">
                <a16:creationId xmlns:a16="http://schemas.microsoft.com/office/drawing/2014/main" id="{55DFD81D-8057-D345-B4D9-9267CDB6B38F}"/>
              </a:ext>
            </a:extLst>
          </p:cNvPr>
          <p:cNvSpPr>
            <a:spLocks noGrp="1"/>
          </p:cNvSpPr>
          <p:nvPr>
            <p:ph type="sldNum" sz="quarter" idx="12"/>
          </p:nvPr>
        </p:nvSpPr>
        <p:spPr>
          <a:xfrm>
            <a:off x="9593191" y="6217920"/>
            <a:ext cx="274320" cy="365760"/>
          </a:xfrm>
        </p:spPr>
        <p:txBody>
          <a:bodyPr vert="horz" lIns="18288" tIns="45720" rIns="18288" bIns="45720" rtlCol="0" anchor="ctr">
            <a:normAutofit/>
          </a:bodyPr>
          <a:lstStyle/>
          <a:p>
            <a:pPr>
              <a:lnSpc>
                <a:spcPct val="90000"/>
              </a:lnSpc>
              <a:spcAft>
                <a:spcPts val="600"/>
              </a:spcAft>
            </a:pPr>
            <a:fld id="{FDD2E482-FF63-9E4D-ABB4-C229ECE53DBE}" type="slidenum">
              <a:rPr lang="en-US" smtClean="0"/>
              <a:pPr>
                <a:lnSpc>
                  <a:spcPct val="90000"/>
                </a:lnSpc>
                <a:spcAft>
                  <a:spcPts val="600"/>
                </a:spcAft>
              </a:pPr>
              <a:t>24</a:t>
            </a:fld>
            <a:endParaRPr lang="en-US"/>
          </a:p>
        </p:txBody>
      </p:sp>
    </p:spTree>
    <p:extLst>
      <p:ext uri="{BB962C8B-B14F-4D97-AF65-F5344CB8AC3E}">
        <p14:creationId xmlns:p14="http://schemas.microsoft.com/office/powerpoint/2010/main" val="2953115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57C4-04BE-F340-91BB-653F24CED162}"/>
              </a:ext>
            </a:extLst>
          </p:cNvPr>
          <p:cNvSpPr>
            <a:spLocks noGrp="1"/>
          </p:cNvSpPr>
          <p:nvPr>
            <p:ph type="title"/>
          </p:nvPr>
        </p:nvSpPr>
        <p:spPr>
          <a:xfrm>
            <a:off x="298853" y="1712620"/>
            <a:ext cx="3830321" cy="3432759"/>
          </a:xfrm>
        </p:spPr>
        <p:txBody>
          <a:bodyPr>
            <a:normAutofit/>
          </a:bodyPr>
          <a:lstStyle/>
          <a:p>
            <a:br>
              <a:rPr lang="en-US" sz="2400" b="1" dirty="0">
                <a:solidFill>
                  <a:srgbClr val="FFFFFF"/>
                </a:solidFill>
                <a:latin typeface="Garamond"/>
                <a:cs typeface="Garamond"/>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0C072D4A-64CB-3048-9D0F-1A6372C17033}"/>
              </a:ext>
            </a:extLst>
          </p:cNvPr>
          <p:cNvSpPr>
            <a:spLocks noGrp="1"/>
          </p:cNvSpPr>
          <p:nvPr>
            <p:ph idx="1"/>
          </p:nvPr>
        </p:nvSpPr>
        <p:spPr>
          <a:xfrm>
            <a:off x="3708400" y="329184"/>
            <a:ext cx="7688258" cy="5703316"/>
          </a:xfrm>
        </p:spPr>
        <p:txBody>
          <a:bodyPr anchor="ctr">
            <a:normAutofit/>
          </a:bodyPr>
          <a:lstStyle/>
          <a:p>
            <a:pPr>
              <a:defRPr/>
            </a:pPr>
            <a:r>
              <a:rPr lang="en-US" sz="3200" cap="none" dirty="0">
                <a:solidFill>
                  <a:srgbClr val="000000"/>
                </a:solidFill>
                <a:latin typeface="Garamond"/>
                <a:cs typeface="Garamond"/>
              </a:rPr>
              <a:t>This causes a crisis in the individual’s human system: the brain accommodates and protects itself by splitting the information. </a:t>
            </a:r>
          </a:p>
          <a:p>
            <a:pPr>
              <a:defRPr/>
            </a:pPr>
            <a:endParaRPr lang="en-US" sz="3200" cap="none" dirty="0">
              <a:solidFill>
                <a:srgbClr val="000000"/>
              </a:solidFill>
              <a:latin typeface="Garamond"/>
              <a:cs typeface="Garamond"/>
            </a:endParaRPr>
          </a:p>
          <a:p>
            <a:pPr>
              <a:defRPr/>
            </a:pPr>
            <a:r>
              <a:rPr lang="en-US" sz="3200" cap="none" dirty="0">
                <a:solidFill>
                  <a:srgbClr val="000000"/>
                </a:solidFill>
                <a:latin typeface="Garamond"/>
                <a:cs typeface="Garamond"/>
              </a:rPr>
              <a:t>The cognition of memory of the event is contained in one component of the brain and the physical sensations and emotions are contained in another component.   </a:t>
            </a:r>
            <a:endParaRPr lang="en-US" sz="3200" cap="none" dirty="0">
              <a:solidFill>
                <a:srgbClr val="000000"/>
              </a:solidFill>
            </a:endParaRPr>
          </a:p>
        </p:txBody>
      </p:sp>
      <p:sp>
        <p:nvSpPr>
          <p:cNvPr id="4" name="TextBox 3">
            <a:extLst>
              <a:ext uri="{FF2B5EF4-FFF2-40B4-BE49-F238E27FC236}">
                <a16:creationId xmlns:a16="http://schemas.microsoft.com/office/drawing/2014/main" id="{37D16E5F-ED8B-214F-818F-7403700FAC40}"/>
              </a:ext>
            </a:extLst>
          </p:cNvPr>
          <p:cNvSpPr txBox="1"/>
          <p:nvPr/>
        </p:nvSpPr>
        <p:spPr>
          <a:xfrm>
            <a:off x="1016000" y="2438400"/>
            <a:ext cx="2692400" cy="707886"/>
          </a:xfrm>
          <a:prstGeom prst="rect">
            <a:avLst/>
          </a:prstGeom>
          <a:noFill/>
        </p:spPr>
        <p:txBody>
          <a:bodyPr wrap="square" rtlCol="0">
            <a:spAutoFit/>
          </a:bodyPr>
          <a:lstStyle/>
          <a:p>
            <a:r>
              <a:rPr lang="en-US" sz="4000" dirty="0"/>
              <a:t>Trauma</a:t>
            </a:r>
          </a:p>
        </p:txBody>
      </p:sp>
    </p:spTree>
    <p:extLst>
      <p:ext uri="{BB962C8B-B14F-4D97-AF65-F5344CB8AC3E}">
        <p14:creationId xmlns:p14="http://schemas.microsoft.com/office/powerpoint/2010/main" val="373251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ft_right_brain.jpg"/>
          <p:cNvPicPr>
            <a:picLocks noGrp="1" noChangeAspect="1"/>
          </p:cNvPicPr>
          <p:nvPr>
            <p:ph idx="1"/>
          </p:nvPr>
        </p:nvPicPr>
        <p:blipFill rotWithShape="1">
          <a:blip r:embed="rId2" cstate="print"/>
          <a:srcRect l="-18941" r="-18941"/>
          <a:stretch/>
        </p:blipFill>
        <p:spPr>
          <a:xfrm>
            <a:off x="458181" y="515935"/>
            <a:ext cx="10066771" cy="6342065"/>
          </a:xfrm>
          <a:prstGeom prst="rect">
            <a:avLst/>
          </a:prstGeom>
        </p:spPr>
      </p:pic>
      <p:sp>
        <p:nvSpPr>
          <p:cNvPr id="3" name="Date Placeholder 2">
            <a:extLst>
              <a:ext uri="{FF2B5EF4-FFF2-40B4-BE49-F238E27FC236}">
                <a16:creationId xmlns:a16="http://schemas.microsoft.com/office/drawing/2014/main" id="{E7CFB74C-0038-8848-90E3-4C4CCE1E25F1}"/>
              </a:ext>
            </a:extLst>
          </p:cNvPr>
          <p:cNvSpPr>
            <a:spLocks noGrp="1"/>
          </p:cNvSpPr>
          <p:nvPr>
            <p:ph type="dt" sz="half" idx="10"/>
          </p:nvPr>
        </p:nvSpPr>
        <p:spPr/>
        <p:txBody>
          <a:bodyPr/>
          <a:lstStyle/>
          <a:p>
            <a:fld id="{2951D310-9F7E-E64E-9631-3441785BF7C2}" type="datetime1">
              <a:rPr lang="en-CA" smtClean="0"/>
              <a:t>2019-05-22</a:t>
            </a:fld>
            <a:endParaRPr lang="en-US"/>
          </a:p>
        </p:txBody>
      </p:sp>
      <p:sp>
        <p:nvSpPr>
          <p:cNvPr id="7" name="Footer Placeholder 6">
            <a:extLst>
              <a:ext uri="{FF2B5EF4-FFF2-40B4-BE49-F238E27FC236}">
                <a16:creationId xmlns:a16="http://schemas.microsoft.com/office/drawing/2014/main" id="{A7F329CB-6A56-314D-A259-F90B18AFBB1C}"/>
              </a:ext>
            </a:extLst>
          </p:cNvPr>
          <p:cNvSpPr>
            <a:spLocks noGrp="1"/>
          </p:cNvSpPr>
          <p:nvPr>
            <p:ph type="ftr" sz="quarter" idx="11"/>
          </p:nvPr>
        </p:nvSpPr>
        <p:spPr/>
        <p:txBody>
          <a:bodyPr/>
          <a:lstStyle/>
          <a:p>
            <a:r>
              <a:rPr lang="en-CA"/>
              <a:t>Suzy Goodleaf, M.Ed. Trauma Informed Practice </a:t>
            </a:r>
            <a:endParaRPr lang="en-US"/>
          </a:p>
        </p:txBody>
      </p:sp>
      <p:sp>
        <p:nvSpPr>
          <p:cNvPr id="8" name="Slide Number Placeholder 7">
            <a:extLst>
              <a:ext uri="{FF2B5EF4-FFF2-40B4-BE49-F238E27FC236}">
                <a16:creationId xmlns:a16="http://schemas.microsoft.com/office/drawing/2014/main" id="{4239E95D-9579-AC42-93D4-2141E1B6369E}"/>
              </a:ext>
            </a:extLst>
          </p:cNvPr>
          <p:cNvSpPr>
            <a:spLocks noGrp="1"/>
          </p:cNvSpPr>
          <p:nvPr>
            <p:ph type="sldNum" sz="quarter" idx="12"/>
          </p:nvPr>
        </p:nvSpPr>
        <p:spPr/>
        <p:txBody>
          <a:bodyPr/>
          <a:lstStyle/>
          <a:p>
            <a:fld id="{FDD2E482-FF63-9E4D-ABB4-C229ECE53DBE}" type="slidenum">
              <a:rPr lang="en-US" smtClean="0"/>
              <a:t>26</a:t>
            </a:fld>
            <a:endParaRPr lang="en-US"/>
          </a:p>
        </p:txBody>
      </p:sp>
      <p:sp>
        <p:nvSpPr>
          <p:cNvPr id="5" name="Lightning Bolt 4"/>
          <p:cNvSpPr/>
          <p:nvPr/>
        </p:nvSpPr>
        <p:spPr>
          <a:xfrm rot="736211">
            <a:off x="3067618" y="-82948"/>
            <a:ext cx="3983472" cy="659296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598358">
            <a:off x="2134673" y="3268778"/>
            <a:ext cx="7268099" cy="1323439"/>
          </a:xfrm>
          <a:prstGeom prst="rect">
            <a:avLst/>
          </a:prstGeom>
          <a:noFill/>
        </p:spPr>
        <p:txBody>
          <a:bodyPr wrap="square" rtlCol="0">
            <a:spAutoFit/>
            <a:scene3d>
              <a:camera prst="orthographicFront"/>
              <a:lightRig rig="threePt" dir="t"/>
            </a:scene3d>
            <a:sp3d contourW="12700">
              <a:contourClr>
                <a:srgbClr val="008000"/>
              </a:contourClr>
            </a:sp3d>
          </a:bodyPr>
          <a:lstStyle/>
          <a:p>
            <a:r>
              <a:rPr lang="en-US" sz="4000" b="1" dirty="0">
                <a:solidFill>
                  <a:srgbClr val="0000FF"/>
                </a:solidFill>
                <a:latin typeface="Bangla MN"/>
                <a:cs typeface="Bangla MN"/>
              </a:rPr>
              <a:t>Trauma creates a block in communication </a:t>
            </a:r>
          </a:p>
        </p:txBody>
      </p:sp>
    </p:spTree>
    <p:extLst>
      <p:ext uri="{BB962C8B-B14F-4D97-AF65-F5344CB8AC3E}">
        <p14:creationId xmlns:p14="http://schemas.microsoft.com/office/powerpoint/2010/main" val="28265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067" y="73055"/>
            <a:ext cx="8681177" cy="708249"/>
          </a:xfrm>
        </p:spPr>
        <p:txBody>
          <a:bodyPr>
            <a:normAutofit fontScale="90000"/>
          </a:bodyPr>
          <a:lstStyle/>
          <a:p>
            <a:r>
              <a:rPr lang="en-US" sz="3200" u="sng" dirty="0">
                <a:latin typeface="Garamond"/>
                <a:cs typeface="Garamond"/>
              </a:rPr>
              <a:t>Autonomic Adaptation to a threatening world</a:t>
            </a:r>
          </a:p>
        </p:txBody>
      </p:sp>
      <p:sp>
        <p:nvSpPr>
          <p:cNvPr id="3" name="Date Placeholder 2">
            <a:extLst>
              <a:ext uri="{FF2B5EF4-FFF2-40B4-BE49-F238E27FC236}">
                <a16:creationId xmlns:a16="http://schemas.microsoft.com/office/drawing/2014/main" id="{98F001A4-449A-8C4E-B5AA-F9AAC43F3903}"/>
              </a:ext>
            </a:extLst>
          </p:cNvPr>
          <p:cNvSpPr>
            <a:spLocks noGrp="1"/>
          </p:cNvSpPr>
          <p:nvPr>
            <p:ph type="dt" sz="half" idx="10"/>
          </p:nvPr>
        </p:nvSpPr>
        <p:spPr>
          <a:xfrm>
            <a:off x="9081748" y="6293875"/>
            <a:ext cx="2743200" cy="268599"/>
          </a:xfrm>
        </p:spPr>
        <p:txBody>
          <a:bodyPr/>
          <a:lstStyle/>
          <a:p>
            <a:fld id="{1E0A0309-3308-5848-B08F-F5A8B6D794A5}" type="datetime1">
              <a:rPr lang="en-CA" smtClean="0"/>
              <a:t>2019-05-22</a:t>
            </a:fld>
            <a:endParaRPr lang="en-US" dirty="0"/>
          </a:p>
        </p:txBody>
      </p:sp>
      <p:sp>
        <p:nvSpPr>
          <p:cNvPr id="24" name="Footer Placeholder 23"/>
          <p:cNvSpPr>
            <a:spLocks noGrp="1"/>
          </p:cNvSpPr>
          <p:nvPr>
            <p:ph type="ftr" sz="quarter" idx="11"/>
          </p:nvPr>
        </p:nvSpPr>
        <p:spPr>
          <a:xfrm>
            <a:off x="275683" y="6308563"/>
            <a:ext cx="6870660" cy="365125"/>
          </a:xfrm>
        </p:spPr>
        <p:txBody>
          <a:bodyPr/>
          <a:lstStyle/>
          <a:p>
            <a:r>
              <a:rPr lang="en-CA" dirty="0"/>
              <a:t>Suzy Goodleaf, M.Ed. Trauma Informed Practice </a:t>
            </a:r>
            <a:endParaRPr lang="en-US" dirty="0"/>
          </a:p>
        </p:txBody>
      </p:sp>
      <p:sp>
        <p:nvSpPr>
          <p:cNvPr id="25" name="Slide Number Placeholder 24"/>
          <p:cNvSpPr>
            <a:spLocks noGrp="1"/>
          </p:cNvSpPr>
          <p:nvPr>
            <p:ph type="sldNum" sz="quarter" idx="12"/>
          </p:nvPr>
        </p:nvSpPr>
        <p:spPr/>
        <p:txBody>
          <a:bodyPr/>
          <a:lstStyle/>
          <a:p>
            <a:fld id="{09608920-7DCD-154F-A4C9-6C1EFCC1AECA}" type="slidenum">
              <a:rPr lang="en-US" smtClean="0"/>
              <a:t>27</a:t>
            </a:fld>
            <a:endParaRPr lang="en-US"/>
          </a:p>
        </p:txBody>
      </p:sp>
      <p:sp>
        <p:nvSpPr>
          <p:cNvPr id="4" name="TextBox 3"/>
          <p:cNvSpPr txBox="1"/>
          <p:nvPr/>
        </p:nvSpPr>
        <p:spPr>
          <a:xfrm>
            <a:off x="657726" y="1026373"/>
            <a:ext cx="9669039" cy="1323439"/>
          </a:xfrm>
          <a:prstGeom prst="rect">
            <a:avLst/>
          </a:prstGeom>
          <a:noFill/>
        </p:spPr>
        <p:txBody>
          <a:bodyPr wrap="square" rtlCol="0">
            <a:spAutoFit/>
          </a:bodyPr>
          <a:lstStyle/>
          <a:p>
            <a:r>
              <a:rPr lang="en-US" sz="2000" b="1" u="sng" dirty="0">
                <a:solidFill>
                  <a:srgbClr val="000000"/>
                </a:solidFill>
                <a:latin typeface="Garamond"/>
                <a:cs typeface="Garamond"/>
              </a:rPr>
              <a:t>Hyper arousal- Related Symptoms</a:t>
            </a:r>
          </a:p>
          <a:p>
            <a:r>
              <a:rPr lang="en-US" sz="2000" dirty="0">
                <a:solidFill>
                  <a:srgbClr val="000000"/>
                </a:solidFill>
                <a:latin typeface="Garamond"/>
                <a:cs typeface="Garamond"/>
              </a:rPr>
              <a:t>Impulsivity; Risk taking; Poor judgment; Racing thoughts; Perceptual and muscular hyper vigilance; Post traumatic paranoia ; States of Frozen Terror; Intrusive images; sensations; emotions; Destructive and Addictive Behavior</a:t>
            </a:r>
          </a:p>
        </p:txBody>
      </p:sp>
      <p:cxnSp>
        <p:nvCxnSpPr>
          <p:cNvPr id="6" name="Straight Connector 5"/>
          <p:cNvCxnSpPr/>
          <p:nvPr/>
        </p:nvCxnSpPr>
        <p:spPr>
          <a:xfrm>
            <a:off x="2881640" y="2627866"/>
            <a:ext cx="654003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881640" y="4613365"/>
            <a:ext cx="654003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2852445" y="1612155"/>
            <a:ext cx="4671451" cy="3792398"/>
          </a:xfrm>
          <a:custGeom>
            <a:avLst/>
            <a:gdLst>
              <a:gd name="connsiteX0" fmla="*/ 0 w 4671451"/>
              <a:gd name="connsiteY0" fmla="*/ 2534033 h 3792398"/>
              <a:gd name="connsiteX1" fmla="*/ 394153 w 4671451"/>
              <a:gd name="connsiteY1" fmla="*/ 1920865 h 3792398"/>
              <a:gd name="connsiteX2" fmla="*/ 759111 w 4671451"/>
              <a:gd name="connsiteY2" fmla="*/ 1614280 h 3792398"/>
              <a:gd name="connsiteX3" fmla="*/ 963487 w 4671451"/>
              <a:gd name="connsiteY3" fmla="*/ 1176303 h 3792398"/>
              <a:gd name="connsiteX4" fmla="*/ 1080273 w 4671451"/>
              <a:gd name="connsiteY4" fmla="*/ 592332 h 3792398"/>
              <a:gd name="connsiteX5" fmla="*/ 1226256 w 4671451"/>
              <a:gd name="connsiteY5" fmla="*/ 1103306 h 3792398"/>
              <a:gd name="connsiteX6" fmla="*/ 1270051 w 4671451"/>
              <a:gd name="connsiteY6" fmla="*/ 1205501 h 3792398"/>
              <a:gd name="connsiteX7" fmla="*/ 1605811 w 4671451"/>
              <a:gd name="connsiteY7" fmla="*/ 329546 h 3792398"/>
              <a:gd name="connsiteX8" fmla="*/ 1620409 w 4671451"/>
              <a:gd name="connsiteY8" fmla="*/ 2008460 h 3792398"/>
              <a:gd name="connsiteX9" fmla="*/ 1868580 w 4671451"/>
              <a:gd name="connsiteY9" fmla="*/ 2388041 h 3792398"/>
              <a:gd name="connsiteX10" fmla="*/ 2072956 w 4671451"/>
              <a:gd name="connsiteY10" fmla="*/ 2899015 h 3792398"/>
              <a:gd name="connsiteX11" fmla="*/ 2248136 w 4671451"/>
              <a:gd name="connsiteY11" fmla="*/ 3555981 h 3792398"/>
              <a:gd name="connsiteX12" fmla="*/ 2554699 w 4671451"/>
              <a:gd name="connsiteY12" fmla="*/ 3658176 h 3792398"/>
              <a:gd name="connsiteX13" fmla="*/ 2656887 w 4671451"/>
              <a:gd name="connsiteY13" fmla="*/ 3278595 h 3792398"/>
              <a:gd name="connsiteX14" fmla="*/ 2890460 w 4671451"/>
              <a:gd name="connsiteY14" fmla="*/ 3789569 h 3792398"/>
              <a:gd name="connsiteX15" fmla="*/ 3007246 w 4671451"/>
              <a:gd name="connsiteY15" fmla="*/ 3001210 h 3792398"/>
              <a:gd name="connsiteX16" fmla="*/ 3051041 w 4671451"/>
              <a:gd name="connsiteY16" fmla="*/ 1599681 h 3792398"/>
              <a:gd name="connsiteX17" fmla="*/ 3240819 w 4671451"/>
              <a:gd name="connsiteY17" fmla="*/ 577733 h 3792398"/>
              <a:gd name="connsiteX18" fmla="*/ 3488990 w 4671451"/>
              <a:gd name="connsiteY18" fmla="*/ 1074108 h 3792398"/>
              <a:gd name="connsiteX19" fmla="*/ 3722562 w 4671451"/>
              <a:gd name="connsiteY19" fmla="*/ 1453689 h 3792398"/>
              <a:gd name="connsiteX20" fmla="*/ 3737160 w 4671451"/>
              <a:gd name="connsiteY20" fmla="*/ 898917 h 3792398"/>
              <a:gd name="connsiteX21" fmla="*/ 3766357 w 4671451"/>
              <a:gd name="connsiteY21" fmla="*/ 519336 h 3792398"/>
              <a:gd name="connsiteX22" fmla="*/ 3810152 w 4671451"/>
              <a:gd name="connsiteY22" fmla="*/ 95958 h 3792398"/>
              <a:gd name="connsiteX23" fmla="*/ 4029126 w 4671451"/>
              <a:gd name="connsiteY23" fmla="*/ 2504835 h 3792398"/>
              <a:gd name="connsiteX24" fmla="*/ 4408682 w 4671451"/>
              <a:gd name="connsiteY24" fmla="*/ 2519434 h 3792398"/>
              <a:gd name="connsiteX25" fmla="*/ 4583861 w 4671451"/>
              <a:gd name="connsiteY25" fmla="*/ 3220198 h 3792398"/>
              <a:gd name="connsiteX26" fmla="*/ 4656852 w 4671451"/>
              <a:gd name="connsiteY26" fmla="*/ 3672775 h 3792398"/>
              <a:gd name="connsiteX27" fmla="*/ 4671451 w 4671451"/>
              <a:gd name="connsiteY27" fmla="*/ 3658176 h 37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71451" h="3792398">
                <a:moveTo>
                  <a:pt x="0" y="2534033"/>
                </a:moveTo>
                <a:cubicBezTo>
                  <a:pt x="133817" y="2304095"/>
                  <a:pt x="267635" y="2074157"/>
                  <a:pt x="394153" y="1920865"/>
                </a:cubicBezTo>
                <a:cubicBezTo>
                  <a:pt x="520671" y="1767573"/>
                  <a:pt x="664222" y="1738374"/>
                  <a:pt x="759111" y="1614280"/>
                </a:cubicBezTo>
                <a:cubicBezTo>
                  <a:pt x="854000" y="1490186"/>
                  <a:pt x="909960" y="1346628"/>
                  <a:pt x="963487" y="1176303"/>
                </a:cubicBezTo>
                <a:cubicBezTo>
                  <a:pt x="1017014" y="1005978"/>
                  <a:pt x="1036478" y="604498"/>
                  <a:pt x="1080273" y="592332"/>
                </a:cubicBezTo>
                <a:cubicBezTo>
                  <a:pt x="1124068" y="580166"/>
                  <a:pt x="1194626" y="1001111"/>
                  <a:pt x="1226256" y="1103306"/>
                </a:cubicBezTo>
                <a:cubicBezTo>
                  <a:pt x="1257886" y="1205501"/>
                  <a:pt x="1206792" y="1334461"/>
                  <a:pt x="1270051" y="1205501"/>
                </a:cubicBezTo>
                <a:cubicBezTo>
                  <a:pt x="1333310" y="1076541"/>
                  <a:pt x="1547418" y="195719"/>
                  <a:pt x="1605811" y="329546"/>
                </a:cubicBezTo>
                <a:cubicBezTo>
                  <a:pt x="1664204" y="463373"/>
                  <a:pt x="1576614" y="1665377"/>
                  <a:pt x="1620409" y="2008460"/>
                </a:cubicBezTo>
                <a:cubicBezTo>
                  <a:pt x="1664204" y="2351542"/>
                  <a:pt x="1793156" y="2239615"/>
                  <a:pt x="1868580" y="2388041"/>
                </a:cubicBezTo>
                <a:cubicBezTo>
                  <a:pt x="1944004" y="2536467"/>
                  <a:pt x="2009697" y="2704358"/>
                  <a:pt x="2072956" y="2899015"/>
                </a:cubicBezTo>
                <a:cubicBezTo>
                  <a:pt x="2136215" y="3093672"/>
                  <a:pt x="2167846" y="3429454"/>
                  <a:pt x="2248136" y="3555981"/>
                </a:cubicBezTo>
                <a:cubicBezTo>
                  <a:pt x="2328426" y="3682508"/>
                  <a:pt x="2486574" y="3704407"/>
                  <a:pt x="2554699" y="3658176"/>
                </a:cubicBezTo>
                <a:cubicBezTo>
                  <a:pt x="2622824" y="3611945"/>
                  <a:pt x="2600927" y="3256696"/>
                  <a:pt x="2656887" y="3278595"/>
                </a:cubicBezTo>
                <a:cubicBezTo>
                  <a:pt x="2712847" y="3300494"/>
                  <a:pt x="2832067" y="3835800"/>
                  <a:pt x="2890460" y="3789569"/>
                </a:cubicBezTo>
                <a:cubicBezTo>
                  <a:pt x="2948853" y="3743338"/>
                  <a:pt x="2980483" y="3366191"/>
                  <a:pt x="3007246" y="3001210"/>
                </a:cubicBezTo>
                <a:cubicBezTo>
                  <a:pt x="3034010" y="2636229"/>
                  <a:pt x="3012112" y="2003594"/>
                  <a:pt x="3051041" y="1599681"/>
                </a:cubicBezTo>
                <a:cubicBezTo>
                  <a:pt x="3089970" y="1195768"/>
                  <a:pt x="3167828" y="665328"/>
                  <a:pt x="3240819" y="577733"/>
                </a:cubicBezTo>
                <a:cubicBezTo>
                  <a:pt x="3313811" y="490137"/>
                  <a:pt x="3408700" y="928115"/>
                  <a:pt x="3488990" y="1074108"/>
                </a:cubicBezTo>
                <a:cubicBezTo>
                  <a:pt x="3569281" y="1220101"/>
                  <a:pt x="3681200" y="1482887"/>
                  <a:pt x="3722562" y="1453689"/>
                </a:cubicBezTo>
                <a:cubicBezTo>
                  <a:pt x="3763924" y="1424490"/>
                  <a:pt x="3729861" y="1054642"/>
                  <a:pt x="3737160" y="898917"/>
                </a:cubicBezTo>
                <a:cubicBezTo>
                  <a:pt x="3744459" y="743191"/>
                  <a:pt x="3754192" y="653162"/>
                  <a:pt x="3766357" y="519336"/>
                </a:cubicBezTo>
                <a:cubicBezTo>
                  <a:pt x="3778522" y="385510"/>
                  <a:pt x="3766357" y="-234958"/>
                  <a:pt x="3810152" y="95958"/>
                </a:cubicBezTo>
                <a:cubicBezTo>
                  <a:pt x="3853947" y="426874"/>
                  <a:pt x="3929371" y="2100922"/>
                  <a:pt x="4029126" y="2504835"/>
                </a:cubicBezTo>
                <a:cubicBezTo>
                  <a:pt x="4128881" y="2908748"/>
                  <a:pt x="4316226" y="2400207"/>
                  <a:pt x="4408682" y="2519434"/>
                </a:cubicBezTo>
                <a:cubicBezTo>
                  <a:pt x="4501138" y="2638661"/>
                  <a:pt x="4542499" y="3027974"/>
                  <a:pt x="4583861" y="3220198"/>
                </a:cubicBezTo>
                <a:cubicBezTo>
                  <a:pt x="4625223" y="3412422"/>
                  <a:pt x="4642254" y="3599779"/>
                  <a:pt x="4656852" y="3672775"/>
                </a:cubicBezTo>
                <a:cubicBezTo>
                  <a:pt x="4671450" y="3745771"/>
                  <a:pt x="4671451" y="3658176"/>
                  <a:pt x="4671451" y="3658176"/>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highlight>
                <a:srgbClr val="FFFF00"/>
              </a:highlight>
            </a:endParaRPr>
          </a:p>
        </p:txBody>
      </p:sp>
      <p:sp>
        <p:nvSpPr>
          <p:cNvPr id="18" name="TextBox 17"/>
          <p:cNvSpPr txBox="1"/>
          <p:nvPr/>
        </p:nvSpPr>
        <p:spPr>
          <a:xfrm>
            <a:off x="7202733" y="2951371"/>
            <a:ext cx="3124033" cy="923330"/>
          </a:xfrm>
          <a:prstGeom prst="rect">
            <a:avLst/>
          </a:prstGeom>
          <a:noFill/>
        </p:spPr>
        <p:txBody>
          <a:bodyPr wrap="square" rtlCol="0">
            <a:spAutoFit/>
          </a:bodyPr>
          <a:lstStyle/>
          <a:p>
            <a:r>
              <a:rPr lang="en-US" dirty="0">
                <a:solidFill>
                  <a:srgbClr val="1D2C64"/>
                </a:solidFill>
              </a:rPr>
              <a:t>OPTIMAL Arousal ZONE </a:t>
            </a:r>
          </a:p>
          <a:p>
            <a:r>
              <a:rPr lang="en-US" dirty="0">
                <a:solidFill>
                  <a:srgbClr val="1D2C64"/>
                </a:solidFill>
              </a:rPr>
              <a:t>Feelings can be tolerated; able to think and feel</a:t>
            </a:r>
          </a:p>
        </p:txBody>
      </p:sp>
      <p:sp>
        <p:nvSpPr>
          <p:cNvPr id="19" name="TextBox 18"/>
          <p:cNvSpPr txBox="1"/>
          <p:nvPr/>
        </p:nvSpPr>
        <p:spPr>
          <a:xfrm>
            <a:off x="1772172" y="2353464"/>
            <a:ext cx="1513941" cy="369332"/>
          </a:xfrm>
          <a:prstGeom prst="rect">
            <a:avLst/>
          </a:prstGeom>
          <a:noFill/>
        </p:spPr>
        <p:txBody>
          <a:bodyPr wrap="none" rtlCol="0">
            <a:spAutoFit/>
          </a:bodyPr>
          <a:lstStyle/>
          <a:p>
            <a:r>
              <a:rPr lang="en-US" b="1" u="sng" dirty="0">
                <a:solidFill>
                  <a:srgbClr val="000000"/>
                </a:solidFill>
              </a:rPr>
              <a:t>Hyper arousal</a:t>
            </a:r>
            <a:endParaRPr lang="en-US" b="1" dirty="0"/>
          </a:p>
        </p:txBody>
      </p:sp>
      <p:sp>
        <p:nvSpPr>
          <p:cNvPr id="20" name="TextBox 19"/>
          <p:cNvSpPr txBox="1"/>
          <p:nvPr/>
        </p:nvSpPr>
        <p:spPr>
          <a:xfrm>
            <a:off x="1858622" y="4428699"/>
            <a:ext cx="1446467" cy="369332"/>
          </a:xfrm>
          <a:prstGeom prst="rect">
            <a:avLst/>
          </a:prstGeom>
          <a:noFill/>
        </p:spPr>
        <p:txBody>
          <a:bodyPr wrap="none" rtlCol="0">
            <a:spAutoFit/>
          </a:bodyPr>
          <a:lstStyle/>
          <a:p>
            <a:r>
              <a:rPr lang="en-US" b="1" u="sng" dirty="0"/>
              <a:t>Hypo arousal</a:t>
            </a:r>
          </a:p>
        </p:txBody>
      </p:sp>
      <p:sp>
        <p:nvSpPr>
          <p:cNvPr id="21" name="TextBox 20"/>
          <p:cNvSpPr txBox="1"/>
          <p:nvPr/>
        </p:nvSpPr>
        <p:spPr>
          <a:xfrm>
            <a:off x="696622" y="5462877"/>
            <a:ext cx="9795622" cy="1015663"/>
          </a:xfrm>
          <a:prstGeom prst="rect">
            <a:avLst/>
          </a:prstGeom>
          <a:noFill/>
          <a:ln>
            <a:solidFill>
              <a:schemeClr val="bg2">
                <a:lumMod val="60000"/>
                <a:lumOff val="40000"/>
              </a:schemeClr>
            </a:solidFill>
          </a:ln>
        </p:spPr>
        <p:txBody>
          <a:bodyPr wrap="square" rtlCol="0">
            <a:spAutoFit/>
          </a:bodyPr>
          <a:lstStyle/>
          <a:p>
            <a:r>
              <a:rPr lang="en-US" sz="2000" b="1" u="sng" dirty="0">
                <a:solidFill>
                  <a:srgbClr val="000000"/>
                </a:solidFill>
                <a:latin typeface="Garamond"/>
                <a:cs typeface="Garamond"/>
              </a:rPr>
              <a:t>Hypo arousal –Related symptoms; </a:t>
            </a:r>
            <a:r>
              <a:rPr lang="en-US" sz="2000" dirty="0">
                <a:solidFill>
                  <a:srgbClr val="000000"/>
                </a:solidFill>
                <a:latin typeface="Garamond"/>
                <a:cs typeface="Garamond"/>
              </a:rPr>
              <a:t>Flat affect; Numb;</a:t>
            </a:r>
          </a:p>
          <a:p>
            <a:r>
              <a:rPr lang="en-US" sz="2000" dirty="0">
                <a:solidFill>
                  <a:srgbClr val="000000"/>
                </a:solidFill>
                <a:latin typeface="Garamond"/>
                <a:cs typeface="Garamond"/>
              </a:rPr>
              <a:t>Feels dead or empty;” not there” ; slow cognitive functioning;  preoccupied with shame, despair and self-loathing; disabled defensive responses; victim identity</a:t>
            </a:r>
          </a:p>
        </p:txBody>
      </p:sp>
      <p:sp>
        <p:nvSpPr>
          <p:cNvPr id="22" name="TextBox 21"/>
          <p:cNvSpPr txBox="1"/>
          <p:nvPr/>
        </p:nvSpPr>
        <p:spPr>
          <a:xfrm>
            <a:off x="2073276" y="5693711"/>
            <a:ext cx="3275475" cy="1200329"/>
          </a:xfrm>
          <a:prstGeom prst="rect">
            <a:avLst/>
          </a:prstGeom>
          <a:noFill/>
        </p:spPr>
        <p:txBody>
          <a:bodyPr wrap="square" rtlCol="0">
            <a:spAutoFit/>
          </a:bodyPr>
          <a:lstStyle/>
          <a:p>
            <a:endParaRPr lang="fr-CA" dirty="0">
              <a:solidFill>
                <a:srgbClr val="105CA4"/>
              </a:solidFill>
            </a:endParaRPr>
          </a:p>
          <a:p>
            <a:endParaRPr lang="fr-CA" dirty="0">
              <a:solidFill>
                <a:srgbClr val="105CA4"/>
              </a:solidFill>
            </a:endParaRPr>
          </a:p>
          <a:p>
            <a:endParaRPr lang="fr-CA" dirty="0"/>
          </a:p>
          <a:p>
            <a:r>
              <a:rPr lang="en-US" dirty="0"/>
              <a:t>Ogden and Minton(2000);  </a:t>
            </a:r>
          </a:p>
        </p:txBody>
      </p:sp>
    </p:spTree>
    <p:extLst>
      <p:ext uri="{BB962C8B-B14F-4D97-AF65-F5344CB8AC3E}">
        <p14:creationId xmlns:p14="http://schemas.microsoft.com/office/powerpoint/2010/main" val="116759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 2.png"/>
          <p:cNvPicPr>
            <a:picLocks noGrp="1" noChangeAspect="1"/>
          </p:cNvPicPr>
          <p:nvPr>
            <p:ph idx="1"/>
          </p:nvPr>
        </p:nvPicPr>
        <p:blipFill>
          <a:blip r:embed="rId2">
            <a:extLst>
              <a:ext uri="{28A0092B-C50C-407E-A947-70E740481C1C}">
                <a14:useLocalDpi xmlns:a14="http://schemas.microsoft.com/office/drawing/2010/main" val="0"/>
              </a:ext>
            </a:extLst>
          </a:blip>
          <a:srcRect l="-25732" r="-25732"/>
          <a:stretch>
            <a:fillRect/>
          </a:stretch>
        </p:blipFill>
        <p:spPr>
          <a:xfrm>
            <a:off x="1347537" y="249849"/>
            <a:ext cx="9381918" cy="6302357"/>
          </a:xfrm>
          <a:noFill/>
        </p:spPr>
      </p:pic>
      <p:sp>
        <p:nvSpPr>
          <p:cNvPr id="2" name="Date Placeholder 1">
            <a:extLst>
              <a:ext uri="{FF2B5EF4-FFF2-40B4-BE49-F238E27FC236}">
                <a16:creationId xmlns:a16="http://schemas.microsoft.com/office/drawing/2014/main" id="{B4E500F9-60AE-CC4F-960B-71AB45F03128}"/>
              </a:ext>
            </a:extLst>
          </p:cNvPr>
          <p:cNvSpPr>
            <a:spLocks noGrp="1"/>
          </p:cNvSpPr>
          <p:nvPr>
            <p:ph type="dt" sz="half" idx="10"/>
          </p:nvPr>
        </p:nvSpPr>
        <p:spPr>
          <a:xfrm>
            <a:off x="8250421" y="6484686"/>
            <a:ext cx="2743200" cy="365125"/>
          </a:xfrm>
        </p:spPr>
        <p:txBody>
          <a:bodyPr/>
          <a:lstStyle/>
          <a:p>
            <a:fld id="{AB5E1E29-17F2-C045-84F6-1D8E6A8222B6}" type="datetime1">
              <a:rPr lang="en-CA" smtClean="0"/>
              <a:t>2019-05-22</a:t>
            </a:fld>
            <a:endParaRPr lang="en-US" dirty="0"/>
          </a:p>
        </p:txBody>
      </p:sp>
      <p:sp>
        <p:nvSpPr>
          <p:cNvPr id="5" name="Footer Placeholder 4"/>
          <p:cNvSpPr>
            <a:spLocks noGrp="1"/>
          </p:cNvSpPr>
          <p:nvPr>
            <p:ph type="ftr" sz="quarter" idx="11"/>
          </p:nvPr>
        </p:nvSpPr>
        <p:spPr>
          <a:xfrm>
            <a:off x="680321" y="6492875"/>
            <a:ext cx="6870660" cy="365125"/>
          </a:xfrm>
        </p:spPr>
        <p:txBody>
          <a:bodyPr/>
          <a:lstStyle/>
          <a:p>
            <a:r>
              <a:rPr lang="en-CA" dirty="0"/>
              <a:t>Suzy Goodleaf, M.Ed. Trauma Informed Practice </a:t>
            </a:r>
            <a:endParaRPr lang="en-US" dirty="0"/>
          </a:p>
        </p:txBody>
      </p:sp>
      <p:sp>
        <p:nvSpPr>
          <p:cNvPr id="6" name="Slide Number Placeholder 5"/>
          <p:cNvSpPr>
            <a:spLocks noGrp="1"/>
          </p:cNvSpPr>
          <p:nvPr>
            <p:ph type="sldNum" sz="quarter" idx="12"/>
          </p:nvPr>
        </p:nvSpPr>
        <p:spPr/>
        <p:txBody>
          <a:bodyPr/>
          <a:lstStyle/>
          <a:p>
            <a:fld id="{09608920-7DCD-154F-A4C9-6C1EFCC1AECA}" type="slidenum">
              <a:rPr lang="en-US" smtClean="0"/>
              <a:t>28</a:t>
            </a:fld>
            <a:endParaRPr lang="en-US"/>
          </a:p>
        </p:txBody>
      </p:sp>
    </p:spTree>
    <p:extLst>
      <p:ext uri="{BB962C8B-B14F-4D97-AF65-F5344CB8AC3E}">
        <p14:creationId xmlns:p14="http://schemas.microsoft.com/office/powerpoint/2010/main" val="242851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D54B-E61D-BD4C-BDC8-A0A13FF883E4}"/>
              </a:ext>
            </a:extLst>
          </p:cNvPr>
          <p:cNvSpPr>
            <a:spLocks noGrp="1"/>
          </p:cNvSpPr>
          <p:nvPr>
            <p:ph type="title"/>
          </p:nvPr>
        </p:nvSpPr>
        <p:spPr/>
        <p:txBody>
          <a:bodyPr>
            <a:normAutofit/>
          </a:bodyPr>
          <a:lstStyle/>
          <a:p>
            <a:r>
              <a:rPr lang="en-US" dirty="0"/>
              <a:t>Working through the window of tolerance</a:t>
            </a:r>
          </a:p>
        </p:txBody>
      </p:sp>
      <p:sp>
        <p:nvSpPr>
          <p:cNvPr id="3" name="Content Placeholder 2">
            <a:extLst>
              <a:ext uri="{FF2B5EF4-FFF2-40B4-BE49-F238E27FC236}">
                <a16:creationId xmlns:a16="http://schemas.microsoft.com/office/drawing/2014/main" id="{18A33935-DD2B-3643-8A64-B1471B033918}"/>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a:hlinkClick r:id="rId2"/>
              </a:rPr>
              <a:t>Wcm-1FBrDvU</a:t>
            </a:r>
            <a:r>
              <a:rPr lang="en-US" dirty="0"/>
              <a:t>&amp;t=</a:t>
            </a:r>
            <a:r>
              <a:rPr lang="en-US" dirty="0">
                <a:hlinkClick r:id="rId2"/>
              </a:rPr>
              <a:t>102s</a:t>
            </a:r>
            <a:endParaRPr lang="en-US" dirty="0"/>
          </a:p>
        </p:txBody>
      </p:sp>
    </p:spTree>
    <p:extLst>
      <p:ext uri="{BB962C8B-B14F-4D97-AF65-F5344CB8AC3E}">
        <p14:creationId xmlns:p14="http://schemas.microsoft.com/office/powerpoint/2010/main" val="420170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50" y="-177382"/>
            <a:ext cx="10364451" cy="1596177"/>
          </a:xfrm>
        </p:spPr>
        <p:txBody>
          <a:bodyPr>
            <a:normAutofit/>
          </a:bodyPr>
          <a:lstStyle/>
          <a:p>
            <a:r>
              <a:rPr lang="en-US" u="sng" dirty="0">
                <a:cs typeface="Apple Chancery"/>
              </a:rPr>
              <a:t>A Native Psychology Perspective</a:t>
            </a:r>
          </a:p>
        </p:txBody>
      </p:sp>
      <p:sp>
        <p:nvSpPr>
          <p:cNvPr id="3" name="Content Placeholder 2"/>
          <p:cNvSpPr>
            <a:spLocks noGrp="1"/>
          </p:cNvSpPr>
          <p:nvPr>
            <p:ph sz="quarter" idx="13"/>
          </p:nvPr>
        </p:nvSpPr>
        <p:spPr>
          <a:xfrm>
            <a:off x="552448" y="1003615"/>
            <a:ext cx="5619751" cy="3424107"/>
          </a:xfrm>
        </p:spPr>
        <p:txBody>
          <a:bodyPr>
            <a:normAutofit fontScale="25000" lnSpcReduction="20000"/>
          </a:bodyPr>
          <a:lstStyle/>
          <a:p>
            <a:endParaRPr lang="en-US" dirty="0"/>
          </a:p>
          <a:p>
            <a:r>
              <a:rPr lang="en-US" sz="9600" dirty="0">
                <a:latin typeface="Calibri Light" panose="020F0302020204030204" pitchFamily="34" charset="0"/>
                <a:cs typeface="Calibri Light" panose="020F0302020204030204" pitchFamily="34" charset="0"/>
              </a:rPr>
              <a:t>There is an interconnection between all living things and we experience the effects of  each on the other </a:t>
            </a:r>
          </a:p>
          <a:p>
            <a:r>
              <a:rPr lang="en-US" sz="9600" dirty="0">
                <a:latin typeface="Calibri Light" panose="020F0302020204030204" pitchFamily="34" charset="0"/>
                <a:cs typeface="Calibri Light" panose="020F0302020204030204" pitchFamily="34" charset="0"/>
              </a:rPr>
              <a:t>Physical, Emotion, Mental and Spirit  work together to form a functioning entity.</a:t>
            </a:r>
          </a:p>
          <a:p>
            <a:r>
              <a:rPr lang="en-US" sz="9600" dirty="0">
                <a:latin typeface="Calibri Light" panose="020F0302020204030204" pitchFamily="34" charset="0"/>
                <a:cs typeface="Calibri Light" panose="020F0302020204030204" pitchFamily="34" charset="0"/>
              </a:rPr>
              <a:t>There is an understanding that we are part of a bigger picture, </a:t>
            </a:r>
          </a:p>
          <a:p>
            <a:r>
              <a:rPr lang="en-US" sz="9600" dirty="0">
                <a:latin typeface="Calibri Light" panose="020F0302020204030204" pitchFamily="34" charset="0"/>
                <a:cs typeface="Calibri Light" panose="020F0302020204030204" pitchFamily="34" charset="0"/>
              </a:rPr>
              <a:t> The spiritual will have an influence on the person’s psychological state </a:t>
            </a:r>
            <a:endParaRPr lang="en-US" sz="7400" dirty="0">
              <a:solidFill>
                <a:schemeClr val="bg2">
                  <a:lumMod val="50000"/>
                </a:schemeClr>
              </a:solidFill>
            </a:endParaRPr>
          </a:p>
          <a:p>
            <a:endParaRPr lang="en-US" sz="1500" dirty="0"/>
          </a:p>
        </p:txBody>
      </p:sp>
      <p:sp>
        <p:nvSpPr>
          <p:cNvPr id="4" name="Date Placeholder 3"/>
          <p:cNvSpPr>
            <a:spLocks noGrp="1"/>
          </p:cNvSpPr>
          <p:nvPr>
            <p:ph type="dt" sz="half" idx="10"/>
          </p:nvPr>
        </p:nvSpPr>
        <p:spPr/>
        <p:txBody>
          <a:bodyPr/>
          <a:lstStyle/>
          <a:p>
            <a:fld id="{F9856226-E280-464F-AB4B-C9B2CCBDF3FF}" type="datetime1">
              <a:rPr lang="en-CA" smtClean="0"/>
              <a:t>2019-05-22</a:t>
            </a:fld>
            <a:endParaRPr lang="en-US" dirty="0"/>
          </a:p>
        </p:txBody>
      </p:sp>
      <p:sp>
        <p:nvSpPr>
          <p:cNvPr id="5" name="Footer Placeholder 4"/>
          <p:cNvSpPr>
            <a:spLocks noGrp="1"/>
          </p:cNvSpPr>
          <p:nvPr>
            <p:ph type="ftr" sz="quarter" idx="11"/>
          </p:nvPr>
        </p:nvSpPr>
        <p:spPr>
          <a:xfrm>
            <a:off x="6876424" y="5706747"/>
            <a:ext cx="6672887" cy="365125"/>
          </a:xfrm>
        </p:spPr>
        <p:txBody>
          <a:bodyPr/>
          <a:lstStyle/>
          <a:p>
            <a:r>
              <a:rPr lang="en-US" dirty="0"/>
              <a:t>Suzy Goodleaf, </a:t>
            </a:r>
            <a:r>
              <a:rPr lang="en-US" dirty="0" err="1"/>
              <a:t>M.Ed</a:t>
            </a:r>
            <a:r>
              <a:rPr lang="en-US" dirty="0"/>
              <a:t>, Psychologist </a:t>
            </a:r>
          </a:p>
        </p:txBody>
      </p:sp>
      <p:sp>
        <p:nvSpPr>
          <p:cNvPr id="6" name="Slide Number Placeholder 5"/>
          <p:cNvSpPr>
            <a:spLocks noGrp="1"/>
          </p:cNvSpPr>
          <p:nvPr>
            <p:ph type="sldNum" sz="quarter" idx="12"/>
          </p:nvPr>
        </p:nvSpPr>
        <p:spPr/>
        <p:txBody>
          <a:bodyPr/>
          <a:lstStyle/>
          <a:p>
            <a:fld id="{6E8E040C-9104-8C4C-A712-44962B53584A}" type="slidenum">
              <a:rPr lang="en-US" smtClean="0"/>
              <a:t>3</a:t>
            </a:fld>
            <a:endParaRPr lang="en-US"/>
          </a:p>
        </p:txBody>
      </p:sp>
      <p:sp>
        <p:nvSpPr>
          <p:cNvPr id="10" name="Rectangle 9">
            <a:extLst>
              <a:ext uri="{FF2B5EF4-FFF2-40B4-BE49-F238E27FC236}">
                <a16:creationId xmlns:a16="http://schemas.microsoft.com/office/drawing/2014/main" id="{080A37F3-1D5C-6343-8C1E-19F38C799F88}"/>
              </a:ext>
            </a:extLst>
          </p:cNvPr>
          <p:cNvSpPr/>
          <p:nvPr/>
        </p:nvSpPr>
        <p:spPr>
          <a:xfrm>
            <a:off x="419099" y="6007852"/>
            <a:ext cx="11506200" cy="646331"/>
          </a:xfrm>
          <a:prstGeom prst="rect">
            <a:avLst/>
          </a:prstGeom>
        </p:spPr>
        <p:txBody>
          <a:bodyPr wrap="square">
            <a:spAutoFit/>
          </a:bodyPr>
          <a:lstStyle/>
          <a:p>
            <a:r>
              <a:rPr lang="en-US" b="1" dirty="0">
                <a:solidFill>
                  <a:schemeClr val="bg2">
                    <a:lumMod val="50000"/>
                  </a:schemeClr>
                </a:solidFill>
              </a:rPr>
              <a:t>Indigenizing Psychology Symposium takes a Native worldview</a:t>
            </a:r>
            <a:br>
              <a:rPr lang="en-US" b="1" dirty="0">
                <a:solidFill>
                  <a:schemeClr val="bg2">
                    <a:lumMod val="50000"/>
                  </a:schemeClr>
                </a:solidFill>
              </a:rPr>
            </a:br>
            <a:r>
              <a:rPr lang="en-US" dirty="0">
                <a:solidFill>
                  <a:schemeClr val="bg2">
                    <a:lumMod val="50000"/>
                  </a:schemeClr>
                </a:solidFill>
              </a:rPr>
              <a:t>/#content-header </a:t>
            </a:r>
            <a:r>
              <a:rPr lang="en-US" b="1" dirty="0">
                <a:solidFill>
                  <a:schemeClr val="bg2">
                    <a:lumMod val="50000"/>
                  </a:schemeClr>
                </a:solidFill>
              </a:rPr>
              <a:t>Author </a:t>
            </a:r>
            <a:r>
              <a:rPr lang="en-US" dirty="0">
                <a:solidFill>
                  <a:schemeClr val="bg2">
                    <a:lumMod val="50000"/>
                  </a:schemeClr>
                </a:solidFill>
              </a:rPr>
              <a:t>Barb </a:t>
            </a:r>
            <a:r>
              <a:rPr lang="en-US" dirty="0" err="1">
                <a:solidFill>
                  <a:schemeClr val="bg2">
                    <a:lumMod val="50000"/>
                  </a:schemeClr>
                </a:solidFill>
              </a:rPr>
              <a:t>Nahwegahbow</a:t>
            </a:r>
            <a:r>
              <a:rPr lang="en-US" dirty="0">
                <a:solidFill>
                  <a:schemeClr val="bg2">
                    <a:lumMod val="50000"/>
                  </a:schemeClr>
                </a:solidFill>
              </a:rPr>
              <a:t>; </a:t>
            </a:r>
            <a:r>
              <a:rPr lang="en-US" dirty="0" err="1">
                <a:solidFill>
                  <a:schemeClr val="bg2">
                    <a:lumMod val="50000"/>
                  </a:schemeClr>
                </a:solidFill>
              </a:rPr>
              <a:t>Windspeaker</a:t>
            </a:r>
            <a:r>
              <a:rPr lang="en-US" dirty="0">
                <a:solidFill>
                  <a:schemeClr val="bg2">
                    <a:lumMod val="50000"/>
                  </a:schemeClr>
                </a:solidFill>
              </a:rPr>
              <a:t>  TORONTO </a:t>
            </a:r>
            <a:r>
              <a:rPr lang="en-US" b="1" dirty="0">
                <a:solidFill>
                  <a:schemeClr val="bg2">
                    <a:lumMod val="50000"/>
                  </a:schemeClr>
                </a:solidFill>
              </a:rPr>
              <a:t>Volume: </a:t>
            </a:r>
            <a:r>
              <a:rPr lang="en-US" dirty="0">
                <a:solidFill>
                  <a:schemeClr val="bg2">
                    <a:lumMod val="50000"/>
                  </a:schemeClr>
                </a:solidFill>
              </a:rPr>
              <a:t>33 </a:t>
            </a:r>
            <a:r>
              <a:rPr lang="en-US" b="1" dirty="0">
                <a:solidFill>
                  <a:schemeClr val="bg2">
                    <a:lumMod val="50000"/>
                  </a:schemeClr>
                </a:solidFill>
              </a:rPr>
              <a:t>Issue: </a:t>
            </a:r>
            <a:r>
              <a:rPr lang="en-US" dirty="0">
                <a:solidFill>
                  <a:schemeClr val="bg2">
                    <a:lumMod val="50000"/>
                  </a:schemeClr>
                </a:solidFill>
              </a:rPr>
              <a:t>4 </a:t>
            </a:r>
            <a:r>
              <a:rPr lang="en-US" b="1" dirty="0">
                <a:solidFill>
                  <a:schemeClr val="bg2">
                    <a:lumMod val="50000"/>
                  </a:schemeClr>
                </a:solidFill>
              </a:rPr>
              <a:t>Year: </a:t>
            </a:r>
            <a:r>
              <a:rPr lang="en-US" dirty="0">
                <a:solidFill>
                  <a:schemeClr val="bg2">
                    <a:lumMod val="50000"/>
                  </a:schemeClr>
                </a:solidFill>
              </a:rPr>
              <a:t>2015 :</a:t>
            </a:r>
          </a:p>
        </p:txBody>
      </p:sp>
      <p:pic>
        <p:nvPicPr>
          <p:cNvPr id="12" name="Content Placeholder 3">
            <a:extLst>
              <a:ext uri="{FF2B5EF4-FFF2-40B4-BE49-F238E27FC236}">
                <a16:creationId xmlns:a16="http://schemas.microsoft.com/office/drawing/2014/main" id="{3EC42528-9681-504F-A6AF-D85001CD6819}"/>
              </a:ext>
            </a:extLst>
          </p:cNvPr>
          <p:cNvPicPr>
            <a:picLocks noChangeAspect="1"/>
          </p:cNvPicPr>
          <p:nvPr/>
        </p:nvPicPr>
        <p:blipFill>
          <a:blip r:embed="rId2"/>
          <a:stretch>
            <a:fillRect/>
          </a:stretch>
        </p:blipFill>
        <p:spPr>
          <a:xfrm>
            <a:off x="6381751" y="1203018"/>
            <a:ext cx="5467350" cy="4274474"/>
          </a:xfrm>
          <a:prstGeom prst="rect">
            <a:avLst/>
          </a:prstGeom>
        </p:spPr>
      </p:pic>
    </p:spTree>
    <p:extLst>
      <p:ext uri="{BB962C8B-B14F-4D97-AF65-F5344CB8AC3E}">
        <p14:creationId xmlns:p14="http://schemas.microsoft.com/office/powerpoint/2010/main" val="770193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2038-16EC-044D-A0CD-AEC905A9FA91}"/>
              </a:ext>
            </a:extLst>
          </p:cNvPr>
          <p:cNvSpPr>
            <a:spLocks noGrp="1"/>
          </p:cNvSpPr>
          <p:nvPr>
            <p:ph type="title"/>
          </p:nvPr>
        </p:nvSpPr>
        <p:spPr/>
        <p:txBody>
          <a:bodyPr>
            <a:normAutofit/>
          </a:bodyPr>
          <a:lstStyle/>
          <a:p>
            <a:r>
              <a:rPr lang="en-US" dirty="0"/>
              <a:t>Trauma Informed Care helps to Change Perspective: </a:t>
            </a:r>
          </a:p>
        </p:txBody>
      </p:sp>
      <p:graphicFrame>
        <p:nvGraphicFramePr>
          <p:cNvPr id="5" name="Content Placeholder 2">
            <a:extLst>
              <a:ext uri="{FF2B5EF4-FFF2-40B4-BE49-F238E27FC236}">
                <a16:creationId xmlns:a16="http://schemas.microsoft.com/office/drawing/2014/main" id="{323200CE-D5A3-4E32-BCB4-4BCBA93685D2}"/>
              </a:ext>
            </a:extLst>
          </p:cNvPr>
          <p:cNvGraphicFramePr>
            <a:graphicFrameLocks noGrp="1"/>
          </p:cNvGraphicFramePr>
          <p:nvPr>
            <p:ph idx="1"/>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301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u="sng" dirty="0">
                <a:solidFill>
                  <a:srgbClr val="1D2C64"/>
                </a:solidFill>
              </a:rPr>
              <a:t>“</a:t>
            </a:r>
            <a:r>
              <a:rPr lang="en-US" sz="4400" i="1" u="sng" dirty="0"/>
              <a:t>PROTECTIVE DEFIANCE”</a:t>
            </a:r>
          </a:p>
        </p:txBody>
      </p:sp>
      <p:sp>
        <p:nvSpPr>
          <p:cNvPr id="3" name="Content Placeholder 2"/>
          <p:cNvSpPr>
            <a:spLocks noGrp="1"/>
          </p:cNvSpPr>
          <p:nvPr>
            <p:ph idx="1"/>
          </p:nvPr>
        </p:nvSpPr>
        <p:spPr>
          <a:xfrm>
            <a:off x="1569837" y="2083940"/>
            <a:ext cx="6997446" cy="4343400"/>
          </a:xfrm>
        </p:spPr>
        <p:txBody>
          <a:bodyPr>
            <a:normAutofit/>
          </a:bodyPr>
          <a:lstStyle/>
          <a:p>
            <a:pPr marL="2406650" lvl="8" indent="0" algn="ctr">
              <a:buNone/>
            </a:pPr>
            <a:r>
              <a:rPr lang="en-US" sz="4000" i="1" dirty="0">
                <a:solidFill>
                  <a:srgbClr val="1D2C64"/>
                </a:solidFill>
              </a:rPr>
              <a:t>IS PROTECTING PERSONAL VULNERABILITY TO DECREASE THE  RISK OF GETTING HURT</a:t>
            </a:r>
          </a:p>
        </p:txBody>
      </p:sp>
      <p:sp>
        <p:nvSpPr>
          <p:cNvPr id="4" name="Date Placeholder 3"/>
          <p:cNvSpPr>
            <a:spLocks noGrp="1"/>
          </p:cNvSpPr>
          <p:nvPr>
            <p:ph type="dt" sz="half" idx="10"/>
          </p:nvPr>
        </p:nvSpPr>
        <p:spPr/>
        <p:txBody>
          <a:bodyPr/>
          <a:lstStyle/>
          <a:p>
            <a:fld id="{B96E03F4-57E2-464C-9422-6F726B9B9D8F}" type="datetime1">
              <a:rPr lang="en-CA" smtClean="0"/>
              <a:t>2019-05-22</a:t>
            </a:fld>
            <a:endParaRPr lang="en-US"/>
          </a:p>
        </p:txBody>
      </p:sp>
      <p:sp>
        <p:nvSpPr>
          <p:cNvPr id="5" name="Footer Placeholder 4"/>
          <p:cNvSpPr>
            <a:spLocks noGrp="1"/>
          </p:cNvSpPr>
          <p:nvPr>
            <p:ph type="ftr" sz="quarter" idx="11"/>
          </p:nvPr>
        </p:nvSpPr>
        <p:spPr>
          <a:xfrm>
            <a:off x="913774" y="6081712"/>
            <a:ext cx="6672887" cy="365125"/>
          </a:xfrm>
        </p:spPr>
        <p:txBody>
          <a:bodyPr/>
          <a:lstStyle/>
          <a:p>
            <a:r>
              <a:rPr lang="en-US" sz="2400" dirty="0"/>
              <a:t>Suzy Goodleaf, </a:t>
            </a:r>
            <a:r>
              <a:rPr lang="en-US" sz="2400" dirty="0" err="1"/>
              <a:t>M.Ed</a:t>
            </a:r>
            <a:r>
              <a:rPr lang="en-US" sz="2400" dirty="0"/>
              <a:t>,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31</a:t>
            </a:fld>
            <a:endParaRPr lang="en-US"/>
          </a:p>
        </p:txBody>
      </p:sp>
    </p:spTree>
    <p:extLst>
      <p:ext uri="{BB962C8B-B14F-4D97-AF65-F5344CB8AC3E}">
        <p14:creationId xmlns:p14="http://schemas.microsoft.com/office/powerpoint/2010/main" val="8532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0" y="-12700"/>
            <a:ext cx="9029700" cy="6829425"/>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3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1F3C-4E97-2846-A007-23E04B8EE18C}"/>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C65EC164-5324-FA4A-A1E7-716BD9FE5ABA}"/>
              </a:ext>
            </a:extLst>
          </p:cNvPr>
          <p:cNvSpPr>
            <a:spLocks noGrp="1"/>
          </p:cNvSpPr>
          <p:nvPr>
            <p:ph sz="quarter" idx="13"/>
          </p:nvPr>
        </p:nvSpPr>
        <p:spPr/>
        <p:txBody>
          <a:bodyPr/>
          <a:lstStyle/>
          <a:p>
            <a:r>
              <a:rPr lang="en-US" sz="2400" dirty="0"/>
              <a:t>English:</a:t>
            </a:r>
          </a:p>
          <a:p>
            <a:r>
              <a:rPr lang="en-US" dirty="0"/>
              <a:t>What are  </a:t>
            </a:r>
            <a:r>
              <a:rPr lang="en-US" dirty="0" err="1"/>
              <a:t>cateclotamines</a:t>
            </a:r>
            <a:r>
              <a:rPr lang="en-US" dirty="0"/>
              <a:t>?</a:t>
            </a:r>
          </a:p>
          <a:p>
            <a:r>
              <a:rPr lang="en-US" dirty="0"/>
              <a:t>Name 2 biological symptoms that arise as a result PTSD.</a:t>
            </a:r>
          </a:p>
          <a:p>
            <a:r>
              <a:rPr lang="en-US" dirty="0"/>
              <a:t>Which hormone secretion is associated with impulsivity and aggression? </a:t>
            </a:r>
          </a:p>
        </p:txBody>
      </p:sp>
      <p:sp>
        <p:nvSpPr>
          <p:cNvPr id="4" name="Content Placeholder 3">
            <a:extLst>
              <a:ext uri="{FF2B5EF4-FFF2-40B4-BE49-F238E27FC236}">
                <a16:creationId xmlns:a16="http://schemas.microsoft.com/office/drawing/2014/main" id="{14A0805F-50F4-EA43-B949-A67367F8C24C}"/>
              </a:ext>
            </a:extLst>
          </p:cNvPr>
          <p:cNvSpPr>
            <a:spLocks noGrp="1"/>
          </p:cNvSpPr>
          <p:nvPr>
            <p:ph sz="quarter" idx="14"/>
          </p:nvPr>
        </p:nvSpPr>
        <p:spPr/>
        <p:txBody>
          <a:bodyPr/>
          <a:lstStyle/>
          <a:p>
            <a:r>
              <a:rPr lang="en-US" sz="2400" dirty="0"/>
              <a:t>French</a:t>
            </a:r>
          </a:p>
          <a:p>
            <a:r>
              <a:rPr lang="en-US" dirty="0"/>
              <a:t>Que distingue le stress </a:t>
            </a:r>
            <a:r>
              <a:rPr lang="en-US" dirty="0" err="1"/>
              <a:t>aigu</a:t>
            </a:r>
            <a:r>
              <a:rPr lang="en-US" dirty="0"/>
              <a:t> du stress </a:t>
            </a:r>
            <a:r>
              <a:rPr lang="en-US" dirty="0" err="1"/>
              <a:t>chronique</a:t>
            </a:r>
            <a:r>
              <a:rPr lang="en-US" dirty="0"/>
              <a:t>?</a:t>
            </a:r>
          </a:p>
          <a:p>
            <a:r>
              <a:rPr lang="en-US" dirty="0" err="1"/>
              <a:t>Quels</a:t>
            </a:r>
            <a:r>
              <a:rPr lang="en-US" dirty="0"/>
              <a:t> </a:t>
            </a:r>
            <a:r>
              <a:rPr lang="en-US" dirty="0" err="1"/>
              <a:t>sont</a:t>
            </a:r>
            <a:r>
              <a:rPr lang="en-US" dirty="0"/>
              <a:t> les </a:t>
            </a:r>
            <a:r>
              <a:rPr lang="en-US" dirty="0" err="1"/>
              <a:t>moyens</a:t>
            </a:r>
            <a:r>
              <a:rPr lang="en-US" dirty="0"/>
              <a:t> </a:t>
            </a:r>
            <a:r>
              <a:rPr lang="en-US" dirty="0" err="1"/>
              <a:t>offerts</a:t>
            </a:r>
            <a:r>
              <a:rPr lang="en-US" dirty="0"/>
              <a:t> pour </a:t>
            </a:r>
            <a:r>
              <a:rPr lang="en-US" dirty="0" err="1"/>
              <a:t>gérer</a:t>
            </a:r>
            <a:r>
              <a:rPr lang="en-US" dirty="0"/>
              <a:t> son stress?</a:t>
            </a:r>
          </a:p>
          <a:p>
            <a:r>
              <a:rPr lang="en-US" dirty="0"/>
              <a:t>Comment la </a:t>
            </a:r>
            <a:r>
              <a:rPr lang="en-US" dirty="0" err="1"/>
              <a:t>massothérapie</a:t>
            </a:r>
            <a:r>
              <a:rPr lang="en-US" dirty="0"/>
              <a:t> </a:t>
            </a:r>
            <a:r>
              <a:rPr lang="en-US" dirty="0" err="1"/>
              <a:t>contribue</a:t>
            </a:r>
            <a:r>
              <a:rPr lang="en-US" dirty="0"/>
              <a:t> </a:t>
            </a:r>
            <a:r>
              <a:rPr lang="en-US" dirty="0" err="1"/>
              <a:t>à</a:t>
            </a:r>
            <a:r>
              <a:rPr lang="en-US" dirty="0"/>
              <a:t> la relaxation?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976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617-DE72-8A45-8420-262B2247D926}"/>
              </a:ext>
            </a:extLst>
          </p:cNvPr>
          <p:cNvSpPr>
            <a:spLocks noGrp="1"/>
          </p:cNvSpPr>
          <p:nvPr>
            <p:ph type="title"/>
          </p:nvPr>
        </p:nvSpPr>
        <p:spPr/>
        <p:txBody>
          <a:bodyPr/>
          <a:lstStyle/>
          <a:p>
            <a:r>
              <a:rPr lang="en-US" dirty="0"/>
              <a:t>In your small group Debrief</a:t>
            </a:r>
          </a:p>
        </p:txBody>
      </p:sp>
      <p:sp>
        <p:nvSpPr>
          <p:cNvPr id="3" name="Content Placeholder 2">
            <a:extLst>
              <a:ext uri="{FF2B5EF4-FFF2-40B4-BE49-F238E27FC236}">
                <a16:creationId xmlns:a16="http://schemas.microsoft.com/office/drawing/2014/main" id="{AF840AC0-79CE-344E-B45B-9906B8F3CC4F}"/>
              </a:ext>
            </a:extLst>
          </p:cNvPr>
          <p:cNvSpPr>
            <a:spLocks noGrp="1"/>
          </p:cNvSpPr>
          <p:nvPr>
            <p:ph idx="1"/>
          </p:nvPr>
        </p:nvSpPr>
        <p:spPr>
          <a:xfrm>
            <a:off x="913775" y="2367093"/>
            <a:ext cx="10364452" cy="4071807"/>
          </a:xfrm>
        </p:spPr>
        <p:txBody>
          <a:bodyPr>
            <a:normAutofit/>
          </a:bodyPr>
          <a:lstStyle/>
          <a:p>
            <a:pPr marL="0" indent="0">
              <a:buNone/>
            </a:pPr>
            <a:r>
              <a:rPr lang="en-US" sz="2400" dirty="0"/>
              <a:t>First for yourself</a:t>
            </a:r>
          </a:p>
          <a:p>
            <a:r>
              <a:rPr lang="en-US" sz="2400" dirty="0"/>
              <a:t>What did you hear?</a:t>
            </a:r>
          </a:p>
          <a:p>
            <a:r>
              <a:rPr lang="en-US" sz="2400" dirty="0"/>
              <a:t>What did you see ?</a:t>
            </a:r>
          </a:p>
          <a:p>
            <a:r>
              <a:rPr lang="en-US" sz="2400" dirty="0"/>
              <a:t>How did it make you feel? </a:t>
            </a:r>
          </a:p>
          <a:p>
            <a:pPr marL="0" indent="0">
              <a:buNone/>
            </a:pPr>
            <a:r>
              <a:rPr lang="en-US" sz="2400" dirty="0"/>
              <a:t>Discuss </a:t>
            </a:r>
          </a:p>
          <a:p>
            <a:r>
              <a:rPr lang="en-US" sz="2400" dirty="0"/>
              <a:t>How you think it feels to be that student?</a:t>
            </a:r>
          </a:p>
        </p:txBody>
      </p:sp>
    </p:spTree>
    <p:extLst>
      <p:ext uri="{BB962C8B-B14F-4D97-AF65-F5344CB8AC3E}">
        <p14:creationId xmlns:p14="http://schemas.microsoft.com/office/powerpoint/2010/main" val="1950217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8995"/>
          </a:xfrm>
        </p:spPr>
        <p:txBody>
          <a:bodyPr>
            <a:normAutofit/>
          </a:bodyPr>
          <a:lstStyle/>
          <a:p>
            <a:r>
              <a:rPr lang="en-US" sz="4000" u="sng" dirty="0">
                <a:latin typeface="Garamond"/>
                <a:cs typeface="Garamond"/>
              </a:rPr>
              <a:t>Protective Defiance</a:t>
            </a:r>
          </a:p>
        </p:txBody>
      </p:sp>
      <p:sp>
        <p:nvSpPr>
          <p:cNvPr id="3" name="Content Placeholder 2"/>
          <p:cNvSpPr>
            <a:spLocks noGrp="1"/>
          </p:cNvSpPr>
          <p:nvPr>
            <p:ph sz="quarter" idx="1"/>
          </p:nvPr>
        </p:nvSpPr>
        <p:spPr>
          <a:xfrm>
            <a:off x="680321" y="962190"/>
            <a:ext cx="5339479" cy="5561449"/>
          </a:xfrm>
        </p:spPr>
        <p:txBody>
          <a:bodyPr>
            <a:noAutofit/>
          </a:bodyPr>
          <a:lstStyle/>
          <a:p>
            <a:r>
              <a:rPr lang="en-US" sz="2400" b="1" u="sng" dirty="0">
                <a:latin typeface="+mj-lt"/>
                <a:cs typeface="Apple Chancery"/>
              </a:rPr>
              <a:t>Fight: </a:t>
            </a:r>
            <a:r>
              <a:rPr lang="en-US" sz="2400" dirty="0">
                <a:solidFill>
                  <a:srgbClr val="263B86"/>
                </a:solidFill>
              </a:rPr>
              <a:t>“I’m not going to do what you say because you are saying it” talking back, actually fighting</a:t>
            </a:r>
            <a:endParaRPr lang="en-US" sz="2400" dirty="0"/>
          </a:p>
          <a:p>
            <a:r>
              <a:rPr lang="en-US" sz="2400" b="1" u="sng" dirty="0">
                <a:latin typeface="+mj-lt"/>
                <a:cs typeface="Apple Chancery"/>
              </a:rPr>
              <a:t>Flight: </a:t>
            </a:r>
            <a:r>
              <a:rPr lang="en-US" sz="2400" dirty="0">
                <a:solidFill>
                  <a:srgbClr val="263B86"/>
                </a:solidFill>
              </a:rPr>
              <a:t>Not showing up for class. Not following through with assignments or work.</a:t>
            </a:r>
            <a:endParaRPr lang="en-US" sz="2400" dirty="0">
              <a:latin typeface="+mj-lt"/>
              <a:cs typeface="Apple Chancery"/>
            </a:endParaRPr>
          </a:p>
          <a:p>
            <a:r>
              <a:rPr lang="en-US" sz="2400" b="1" u="sng" dirty="0">
                <a:latin typeface="+mj-lt"/>
                <a:cs typeface="Apple Chancery"/>
              </a:rPr>
              <a:t>Freeze: </a:t>
            </a:r>
            <a:r>
              <a:rPr lang="en-US" sz="2400" dirty="0">
                <a:solidFill>
                  <a:srgbClr val="263B86"/>
                </a:solidFill>
              </a:rPr>
              <a:t>Not being able to talk or ask questions during the appointment. Not being able to do a presentation</a:t>
            </a:r>
          </a:p>
        </p:txBody>
      </p:sp>
      <p:sp>
        <p:nvSpPr>
          <p:cNvPr id="4" name="Content Placeholder 3"/>
          <p:cNvSpPr>
            <a:spLocks noGrp="1"/>
          </p:cNvSpPr>
          <p:nvPr>
            <p:ph sz="quarter" idx="2"/>
          </p:nvPr>
        </p:nvSpPr>
        <p:spPr>
          <a:xfrm>
            <a:off x="6280784" y="4016984"/>
            <a:ext cx="5187076" cy="1231601"/>
          </a:xfrm>
        </p:spPr>
        <p:txBody>
          <a:bodyPr>
            <a:noAutofit/>
          </a:bodyPr>
          <a:lstStyle/>
          <a:p>
            <a:r>
              <a:rPr lang="en-US" sz="2400" b="1" u="sng" dirty="0">
                <a:latin typeface="+mj-lt"/>
                <a:cs typeface="Apple Chancery"/>
              </a:rPr>
              <a:t>Dissociation: </a:t>
            </a:r>
            <a:r>
              <a:rPr lang="en-US" sz="2400" dirty="0">
                <a:solidFill>
                  <a:srgbClr val="000090"/>
                </a:solidFill>
                <a:latin typeface="+mj-lt"/>
                <a:cs typeface="Apple Chancery"/>
              </a:rPr>
              <a:t>Escape when there is  no escape ; These students can blend into the walls</a:t>
            </a:r>
          </a:p>
          <a:p>
            <a:pPr marL="114300" indent="0">
              <a:buNone/>
            </a:pPr>
            <a:r>
              <a:rPr lang="en-US" sz="2400" dirty="0">
                <a:solidFill>
                  <a:srgbClr val="000090"/>
                </a:solidFill>
              </a:rPr>
              <a:t>     (</a:t>
            </a:r>
            <a:r>
              <a:rPr lang="en-US" sz="2400" dirty="0" err="1">
                <a:solidFill>
                  <a:srgbClr val="000090"/>
                </a:solidFill>
              </a:rPr>
              <a:t>Putnum</a:t>
            </a:r>
            <a:r>
              <a:rPr lang="en-US" sz="2400" dirty="0">
                <a:solidFill>
                  <a:srgbClr val="000090"/>
                </a:solidFill>
              </a:rPr>
              <a:t> 1977)</a:t>
            </a:r>
          </a:p>
        </p:txBody>
      </p:sp>
      <p:sp>
        <p:nvSpPr>
          <p:cNvPr id="5" name="Text Placeholder 4"/>
          <p:cNvSpPr>
            <a:spLocks noGrp="1"/>
          </p:cNvSpPr>
          <p:nvPr>
            <p:ph type="body" sz="half" idx="3"/>
          </p:nvPr>
        </p:nvSpPr>
        <p:spPr>
          <a:xfrm>
            <a:off x="6172202" y="1062328"/>
            <a:ext cx="5187076" cy="2786428"/>
          </a:xfrm>
        </p:spPr>
        <p:txBody>
          <a:bodyPr>
            <a:normAutofit/>
          </a:bodyPr>
          <a:lstStyle/>
          <a:p>
            <a:r>
              <a:rPr lang="en-US" sz="2800" dirty="0">
                <a:latin typeface="+mj-lt"/>
                <a:cs typeface="Apple Chancery"/>
              </a:rPr>
              <a:t>Denial:  </a:t>
            </a:r>
            <a:r>
              <a:rPr lang="en-US" sz="2800" dirty="0">
                <a:solidFill>
                  <a:srgbClr val="263B86"/>
                </a:solidFill>
              </a:rPr>
              <a:t>is a tool of the unconscious to stay safe</a:t>
            </a:r>
          </a:p>
          <a:p>
            <a:pPr lvl="1"/>
            <a:r>
              <a:rPr lang="en-US" sz="2400" dirty="0">
                <a:solidFill>
                  <a:srgbClr val="263B86"/>
                </a:solidFill>
              </a:rPr>
              <a:t>Minimizing</a:t>
            </a:r>
          </a:p>
          <a:p>
            <a:pPr lvl="1"/>
            <a:r>
              <a:rPr lang="en-US" sz="2400" dirty="0">
                <a:solidFill>
                  <a:srgbClr val="263B86"/>
                </a:solidFill>
              </a:rPr>
              <a:t>Avoiding</a:t>
            </a:r>
          </a:p>
          <a:p>
            <a:pPr lvl="1"/>
            <a:r>
              <a:rPr lang="en-US" sz="2400" dirty="0">
                <a:solidFill>
                  <a:srgbClr val="263B86"/>
                </a:solidFill>
              </a:rPr>
              <a:t>Blaming</a:t>
            </a:r>
            <a:endParaRPr lang="en-US" dirty="0">
              <a:solidFill>
                <a:srgbClr val="263B86"/>
              </a:solidFill>
            </a:endParaRPr>
          </a:p>
        </p:txBody>
      </p:sp>
      <p:sp>
        <p:nvSpPr>
          <p:cNvPr id="6" name="Date Placeholder 5"/>
          <p:cNvSpPr>
            <a:spLocks noGrp="1"/>
          </p:cNvSpPr>
          <p:nvPr>
            <p:ph type="dt" sz="half" idx="10"/>
          </p:nvPr>
        </p:nvSpPr>
        <p:spPr/>
        <p:txBody>
          <a:bodyPr/>
          <a:lstStyle/>
          <a:p>
            <a:pPr>
              <a:defRPr/>
            </a:pPr>
            <a:fld id="{497C7A8C-5C75-DC49-8DA3-C55EBDD9BAE0}" type="datetime1">
              <a:rPr lang="en-CA" smtClean="0"/>
              <a:t>2019-05-22</a:t>
            </a:fld>
            <a:endParaRPr lang="en-US"/>
          </a:p>
        </p:txBody>
      </p:sp>
      <p:sp>
        <p:nvSpPr>
          <p:cNvPr id="7" name="Footer Placeholder 6"/>
          <p:cNvSpPr>
            <a:spLocks noGrp="1"/>
          </p:cNvSpPr>
          <p:nvPr>
            <p:ph type="ftr" sz="quarter" idx="11"/>
          </p:nvPr>
        </p:nvSpPr>
        <p:spPr>
          <a:xfrm>
            <a:off x="680321" y="6312949"/>
            <a:ext cx="6870660" cy="365125"/>
          </a:xfrm>
        </p:spPr>
        <p:txBody>
          <a:bodyPr/>
          <a:lstStyle/>
          <a:p>
            <a:pPr>
              <a:defRPr/>
            </a:pPr>
            <a:r>
              <a:rPr lang="en-US" dirty="0"/>
              <a:t>Suzy Goodleaf, </a:t>
            </a:r>
            <a:r>
              <a:rPr lang="en-US" dirty="0" err="1"/>
              <a:t>M.Ed</a:t>
            </a:r>
            <a:r>
              <a:rPr lang="en-US" dirty="0"/>
              <a:t>, Psychologist </a:t>
            </a:r>
          </a:p>
        </p:txBody>
      </p:sp>
      <p:sp>
        <p:nvSpPr>
          <p:cNvPr id="8" name="Slide Number Placeholder 7"/>
          <p:cNvSpPr>
            <a:spLocks noGrp="1"/>
          </p:cNvSpPr>
          <p:nvPr>
            <p:ph type="sldNum" sz="quarter" idx="12"/>
          </p:nvPr>
        </p:nvSpPr>
        <p:spPr/>
        <p:txBody>
          <a:bodyPr/>
          <a:lstStyle/>
          <a:p>
            <a:fld id="{5864FE11-F791-5841-8467-C1D99C6A4F62}" type="slidenum">
              <a:rPr lang="en-US" smtClean="0"/>
              <a:pPr/>
              <a:t>35</a:t>
            </a:fld>
            <a:endParaRPr lang="en-US"/>
          </a:p>
        </p:txBody>
      </p:sp>
    </p:spTree>
    <p:extLst>
      <p:ext uri="{BB962C8B-B14F-4D97-AF65-F5344CB8AC3E}">
        <p14:creationId xmlns:p14="http://schemas.microsoft.com/office/powerpoint/2010/main" val="22188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
                                        <p:tgtEl>
                                          <p:spTgt spid="3">
                                            <p:txEl>
                                              <p:pRg st="2" end="2"/>
                                            </p:txEl>
                                          </p:spTgt>
                                        </p:tgtEl>
                                      </p:cBhvr>
                                    </p:animEffect>
                                    <p:anim calcmode="lin" valueType="num">
                                      <p:cBhvr>
                                        <p:cTn id="3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100"/>
                                        <p:tgtEl>
                                          <p:spTgt spid="5">
                                            <p:txEl>
                                              <p:pRg st="0" end="0"/>
                                            </p:txEl>
                                          </p:spTgt>
                                        </p:tgtEl>
                                      </p:cBhvr>
                                    </p:animEffect>
                                    <p:anim calcmode="lin" valueType="num">
                                      <p:cBhvr>
                                        <p:cTn id="4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100"/>
                                        <p:tgtEl>
                                          <p:spTgt spid="5">
                                            <p:txEl>
                                              <p:pRg st="1" end="1"/>
                                            </p:txEl>
                                          </p:spTgt>
                                        </p:tgtEl>
                                      </p:cBhvr>
                                    </p:animEffect>
                                    <p:anim calcmode="lin" valueType="num">
                                      <p:cBhvr>
                                        <p:cTn id="51"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100"/>
                                        <p:tgtEl>
                                          <p:spTgt spid="5">
                                            <p:txEl>
                                              <p:pRg st="2" end="2"/>
                                            </p:txEl>
                                          </p:spTgt>
                                        </p:tgtEl>
                                      </p:cBhvr>
                                    </p:animEffect>
                                    <p:anim calcmode="lin" valueType="num">
                                      <p:cBhvr>
                                        <p:cTn id="58"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9"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43" presetClass="entr" presetSubtype="0" fill="hold" nodeType="with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fade">
                                      <p:cBhvr>
                                        <p:cTn id="64" dur="100"/>
                                        <p:tgtEl>
                                          <p:spTgt spid="5">
                                            <p:txEl>
                                              <p:pRg st="3" end="3"/>
                                            </p:txEl>
                                          </p:spTgt>
                                        </p:tgtEl>
                                      </p:cBhvr>
                                    </p:animEffect>
                                    <p:anim calcmode="lin" valueType="num">
                                      <p:cBhvr>
                                        <p:cTn id="65"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6"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fade">
                                      <p:cBhvr>
                                        <p:cTn id="73" dur="100"/>
                                        <p:tgtEl>
                                          <p:spTgt spid="4">
                                            <p:txEl>
                                              <p:pRg st="0" end="0"/>
                                            </p:txEl>
                                          </p:spTgt>
                                        </p:tgtEl>
                                      </p:cBhvr>
                                    </p:animEffect>
                                    <p:anim calcmode="lin" valueType="num">
                                      <p:cBhvr>
                                        <p:cTn id="74"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5"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grpId="0" nodeType="click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Effect transition="in" filter="fade">
                                      <p:cBhvr>
                                        <p:cTn id="82" dur="100"/>
                                        <p:tgtEl>
                                          <p:spTgt spid="4">
                                            <p:txEl>
                                              <p:pRg st="1" end="1"/>
                                            </p:txEl>
                                          </p:spTgt>
                                        </p:tgtEl>
                                      </p:cBhvr>
                                    </p:animEffect>
                                    <p:anim calcmode="lin" valueType="num">
                                      <p:cBhvr>
                                        <p:cTn id="83"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4"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958170"/>
          </a:xfrm>
        </p:spPr>
        <p:txBody>
          <a:bodyPr/>
          <a:lstStyle/>
          <a:p>
            <a:r>
              <a:rPr lang="en-US" dirty="0">
                <a:solidFill>
                  <a:srgbClr val="263B86"/>
                </a:solidFill>
                <a:latin typeface="Bookman Old Style"/>
                <a:cs typeface="Bookman Old Style"/>
              </a:rPr>
              <a:t>It’s About Perspective!</a:t>
            </a:r>
          </a:p>
        </p:txBody>
      </p:sp>
      <p:pic>
        <p:nvPicPr>
          <p:cNvPr id="4" name="Content Placeholder 3"/>
          <p:cNvPicPr>
            <a:picLocks noGrp="1" noChangeAspect="1"/>
          </p:cNvPicPr>
          <p:nvPr>
            <p:ph idx="1"/>
          </p:nvPr>
        </p:nvPicPr>
        <p:blipFill>
          <a:blip r:embed="rId2"/>
          <a:srcRect t="2384" b="2384"/>
          <a:stretch>
            <a:fillRect/>
          </a:stretch>
        </p:blipFill>
        <p:spPr>
          <a:xfrm>
            <a:off x="1462122" y="1336754"/>
            <a:ext cx="9205878" cy="4971828"/>
          </a:xfrm>
        </p:spPr>
      </p:pic>
      <p:sp>
        <p:nvSpPr>
          <p:cNvPr id="3" name="Date Placeholder 2"/>
          <p:cNvSpPr>
            <a:spLocks noGrp="1"/>
          </p:cNvSpPr>
          <p:nvPr>
            <p:ph type="dt" sz="half" idx="10"/>
          </p:nvPr>
        </p:nvSpPr>
        <p:spPr/>
        <p:txBody>
          <a:bodyPr/>
          <a:lstStyle/>
          <a:p>
            <a:fld id="{754AA698-C48E-FF4E-AF3A-3D6F4B61B556}"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36</a:t>
            </a:fld>
            <a:endParaRPr lang="en-US"/>
          </a:p>
        </p:txBody>
      </p:sp>
    </p:spTree>
    <p:extLst>
      <p:ext uri="{BB962C8B-B14F-4D97-AF65-F5344CB8AC3E}">
        <p14:creationId xmlns:p14="http://schemas.microsoft.com/office/powerpoint/2010/main" val="625493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9412"/>
            <a:ext cx="9144000" cy="1085604"/>
          </a:xfrm>
          <a:noFill/>
        </p:spPr>
        <p:txBody>
          <a:bodyPr>
            <a:normAutofit fontScale="90000"/>
          </a:bodyPr>
          <a:lstStyle/>
          <a:p>
            <a:br>
              <a:rPr lang="en-US" dirty="0"/>
            </a:br>
            <a:br>
              <a:rPr lang="en-US" dirty="0"/>
            </a:br>
            <a:r>
              <a:rPr lang="en-US" sz="3200" dirty="0">
                <a:solidFill>
                  <a:srgbClr val="FF0000"/>
                </a:solidFill>
              </a:rPr>
              <a:t>Trauma Informed Practice Is focused on: CONNECTION</a:t>
            </a:r>
            <a:br>
              <a:rPr lang="en-US" sz="3200"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2952750" y="1238250"/>
            <a:ext cx="7260935" cy="5619750"/>
          </a:xfrm>
        </p:spPr>
        <p:txBody>
          <a:bodyPr>
            <a:normAutofit lnSpcReduction="10000"/>
          </a:bodyPr>
          <a:lstStyle/>
          <a:p>
            <a:r>
              <a:rPr lang="en-US" sz="2400" dirty="0">
                <a:solidFill>
                  <a:srgbClr val="1F497D"/>
                </a:solidFill>
              </a:rPr>
              <a:t>Reframing our mindset ( what happened to you, not what's wrong with you)</a:t>
            </a:r>
          </a:p>
          <a:p>
            <a:r>
              <a:rPr lang="en-US" sz="2400" dirty="0">
                <a:solidFill>
                  <a:srgbClr val="1F497D"/>
                </a:solidFill>
              </a:rPr>
              <a:t>Collaboration with the person not using power over them</a:t>
            </a:r>
          </a:p>
          <a:p>
            <a:r>
              <a:rPr lang="en-US" sz="2400" dirty="0">
                <a:solidFill>
                  <a:srgbClr val="1F497D"/>
                </a:solidFill>
              </a:rPr>
              <a:t>No Blame</a:t>
            </a:r>
          </a:p>
          <a:p>
            <a:r>
              <a:rPr lang="en-US" sz="2400" dirty="0">
                <a:solidFill>
                  <a:srgbClr val="1F497D"/>
                </a:solidFill>
              </a:rPr>
              <a:t>Choice </a:t>
            </a:r>
          </a:p>
          <a:p>
            <a:r>
              <a:rPr lang="en-US" sz="2400" dirty="0">
                <a:solidFill>
                  <a:srgbClr val="1F497D"/>
                </a:solidFill>
              </a:rPr>
              <a:t>Breaking isolation creating mutuality</a:t>
            </a:r>
          </a:p>
          <a:p>
            <a:r>
              <a:rPr lang="en-US" sz="2400" dirty="0">
                <a:solidFill>
                  <a:srgbClr val="1F497D"/>
                </a:solidFill>
              </a:rPr>
              <a:t>Empowerment</a:t>
            </a:r>
          </a:p>
          <a:p>
            <a:r>
              <a:rPr lang="en-US" sz="2400" dirty="0">
                <a:solidFill>
                  <a:srgbClr val="1F497D"/>
                </a:solidFill>
              </a:rPr>
              <a:t>Incorporating  Cultural Understanding </a:t>
            </a:r>
          </a:p>
          <a:p>
            <a:r>
              <a:rPr lang="en-US" sz="2400" dirty="0">
                <a:solidFill>
                  <a:srgbClr val="1F497D"/>
                </a:solidFill>
              </a:rPr>
              <a:t>Trust worthiness</a:t>
            </a:r>
          </a:p>
          <a:p>
            <a:r>
              <a:rPr lang="en-US" sz="2400" dirty="0">
                <a:solidFill>
                  <a:srgbClr val="1F497D"/>
                </a:solidFill>
              </a:rPr>
              <a:t>Power is shared</a:t>
            </a:r>
          </a:p>
          <a:p>
            <a:endParaRPr lang="en-US" dirty="0">
              <a:solidFill>
                <a:srgbClr val="1F497D"/>
              </a:solidFill>
            </a:endParaRPr>
          </a:p>
          <a:p>
            <a:endParaRPr lang="en-US" dirty="0"/>
          </a:p>
        </p:txBody>
      </p:sp>
      <p:sp>
        <p:nvSpPr>
          <p:cNvPr id="4" name="Date Placeholder 3"/>
          <p:cNvSpPr>
            <a:spLocks noGrp="1"/>
          </p:cNvSpPr>
          <p:nvPr>
            <p:ph type="dt" sz="half" idx="10"/>
          </p:nvPr>
        </p:nvSpPr>
        <p:spPr/>
        <p:txBody>
          <a:bodyPr/>
          <a:lstStyle/>
          <a:p>
            <a:fld id="{B96E03F4-57E2-464C-9422-6F726B9B9D8F}" type="datetime1">
              <a:rPr lang="en-CA" smtClean="0"/>
              <a:t>2019-05-22</a:t>
            </a:fld>
            <a:endParaRPr lang="en-US"/>
          </a:p>
        </p:txBody>
      </p:sp>
      <p:sp>
        <p:nvSpPr>
          <p:cNvPr id="5" name="Footer Placeholder 4"/>
          <p:cNvSpPr>
            <a:spLocks noGrp="1"/>
          </p:cNvSpPr>
          <p:nvPr>
            <p:ph type="ftr" sz="quarter" idx="11"/>
          </p:nvPr>
        </p:nvSpPr>
        <p:spPr>
          <a:xfrm>
            <a:off x="297368" y="5945187"/>
            <a:ext cx="6672887" cy="365125"/>
          </a:xfrm>
        </p:spPr>
        <p:txBody>
          <a:bodyPr/>
          <a:lstStyle/>
          <a:p>
            <a:r>
              <a:rPr lang="en-US" dirty="0"/>
              <a:t>Suzy Goodleaf, </a:t>
            </a:r>
            <a:r>
              <a:rPr lang="en-US" dirty="0" err="1"/>
              <a:t>M.Ed</a:t>
            </a:r>
            <a:r>
              <a:rPr lang="en-US" dirty="0"/>
              <a:t>,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37</a:t>
            </a:fld>
            <a:endParaRPr lang="en-US"/>
          </a:p>
        </p:txBody>
      </p:sp>
    </p:spTree>
    <p:extLst>
      <p:ext uri="{BB962C8B-B14F-4D97-AF65-F5344CB8AC3E}">
        <p14:creationId xmlns:p14="http://schemas.microsoft.com/office/powerpoint/2010/main" val="14339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913774" y="391512"/>
            <a:ext cx="10364451" cy="1123780"/>
          </a:xfrm>
        </p:spPr>
        <p:txBody>
          <a:bodyPr>
            <a:normAutofit/>
          </a:bodyPr>
          <a:lstStyle/>
          <a:p>
            <a:pPr eaLnBrk="1" hangingPunct="1"/>
            <a:r>
              <a:rPr lang="en-US" dirty="0">
                <a:latin typeface="Calibri" charset="0"/>
              </a:rPr>
              <a:t>No significant learning Occurs without Significant Relationships: </a:t>
            </a:r>
            <a:r>
              <a:rPr lang="en-US" sz="2400" dirty="0">
                <a:latin typeface="Calibri" charset="0"/>
              </a:rPr>
              <a:t>Rick Miller, </a:t>
            </a:r>
            <a:r>
              <a:rPr lang="en-US" sz="2400" dirty="0" err="1">
                <a:latin typeface="Calibri" charset="0"/>
              </a:rPr>
              <a:t>Kidsathope.com</a:t>
            </a:r>
            <a:endParaRPr lang="en-US" sz="2400" dirty="0">
              <a:latin typeface="Calibri" charset="0"/>
            </a:endParaRPr>
          </a:p>
        </p:txBody>
      </p:sp>
      <p:sp>
        <p:nvSpPr>
          <p:cNvPr id="282630" name="Content Placeholder 282629">
            <a:extLst>
              <a:ext uri="{FF2B5EF4-FFF2-40B4-BE49-F238E27FC236}">
                <a16:creationId xmlns:a16="http://schemas.microsoft.com/office/drawing/2014/main" id="{AD7760AE-D63F-4B8F-B5C2-96AF7B652CA7}"/>
              </a:ext>
            </a:extLst>
          </p:cNvPr>
          <p:cNvSpPr>
            <a:spLocks noGrp="1"/>
          </p:cNvSpPr>
          <p:nvPr>
            <p:ph idx="1"/>
          </p:nvPr>
        </p:nvSpPr>
        <p:spPr>
          <a:xfrm>
            <a:off x="680322" y="1774416"/>
            <a:ext cx="4406028" cy="4851641"/>
          </a:xfrm>
        </p:spPr>
        <p:txBody>
          <a:bodyPr>
            <a:normAutofit/>
          </a:bodyPr>
          <a:lstStyle/>
          <a:p>
            <a:r>
              <a:rPr lang="en-US" sz="1800" dirty="0"/>
              <a:t>The more we learn about learning…the more we know it is about </a:t>
            </a:r>
            <a:r>
              <a:rPr lang="en-US" dirty="0"/>
              <a:t>connection</a:t>
            </a:r>
            <a:endParaRPr lang="en-US" sz="1800" dirty="0"/>
          </a:p>
          <a:p>
            <a:r>
              <a:rPr lang="en-US" sz="1800" dirty="0"/>
              <a:t>Show me how</a:t>
            </a:r>
          </a:p>
          <a:p>
            <a:r>
              <a:rPr lang="en-US" sz="1800" dirty="0"/>
              <a:t>Be with me while I struggle</a:t>
            </a:r>
          </a:p>
          <a:p>
            <a:r>
              <a:rPr lang="en-US" sz="1800" dirty="0"/>
              <a:t>Do it with me</a:t>
            </a:r>
          </a:p>
          <a:p>
            <a:r>
              <a:rPr lang="en-US" sz="1800" dirty="0"/>
              <a:t>Celebrate my accomplishments</a:t>
            </a:r>
          </a:p>
          <a:p>
            <a:r>
              <a:rPr lang="en-US" sz="1800" dirty="0"/>
              <a:t>Challenge me to do better…and be better</a:t>
            </a:r>
          </a:p>
          <a:p>
            <a:r>
              <a:rPr lang="en-US" sz="1800" dirty="0"/>
              <a:t>Hold me accountable</a:t>
            </a:r>
          </a:p>
        </p:txBody>
      </p:sp>
      <p:pic>
        <p:nvPicPr>
          <p:cNvPr id="282628" name="Content Placeholder 4">
            <a:extLst>
              <a:ext uri="{FF2B5EF4-FFF2-40B4-BE49-F238E27FC236}">
                <a16:creationId xmlns:a16="http://schemas.microsoft.com/office/drawing/2014/main" id="{90B4D4D0-59B5-394E-9D3B-B2DECAA28212}"/>
              </a:ext>
            </a:extLst>
          </p:cNvPr>
          <p:cNvPicPr>
            <a:picLocks noChangeAspect="1"/>
          </p:cNvPicPr>
          <p:nvPr/>
        </p:nvPicPr>
        <p:blipFill>
          <a:blip r:embed="rId2"/>
          <a:stretch>
            <a:fillRect/>
          </a:stretch>
        </p:blipFill>
        <p:spPr>
          <a:xfrm>
            <a:off x="5383673" y="2535463"/>
            <a:ext cx="6128005" cy="332954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6773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999" y="457200"/>
            <a:ext cx="8229600" cy="1143000"/>
          </a:xfrm>
        </p:spPr>
        <p:txBody>
          <a:bodyPr>
            <a:normAutofit fontScale="90000"/>
          </a:bodyPr>
          <a:lstStyle/>
          <a:p>
            <a:r>
              <a:rPr lang="en-US" dirty="0"/>
              <a:t>Resiliency in Action: </a:t>
            </a:r>
            <a:br>
              <a:rPr lang="en-US" dirty="0"/>
            </a:br>
            <a:r>
              <a:rPr lang="en-US" sz="2200" dirty="0"/>
              <a:t>Nan Henderson, Editor with Bonnie </a:t>
            </a:r>
            <a:r>
              <a:rPr lang="en-US" sz="2200" dirty="0" err="1"/>
              <a:t>Benard</a:t>
            </a:r>
            <a:r>
              <a:rPr lang="en-US" sz="2200" dirty="0"/>
              <a:t> &amp; Nancy Sharpe-Light</a:t>
            </a:r>
            <a:endParaRPr lang="en-US" dirty="0"/>
          </a:p>
        </p:txBody>
      </p:sp>
      <p:sp>
        <p:nvSpPr>
          <p:cNvPr id="3" name="Content Placeholder 2"/>
          <p:cNvSpPr>
            <a:spLocks noGrp="1"/>
          </p:cNvSpPr>
          <p:nvPr>
            <p:ph idx="1"/>
          </p:nvPr>
        </p:nvSpPr>
        <p:spPr>
          <a:xfrm>
            <a:off x="913775" y="1600201"/>
            <a:ext cx="10364452" cy="4191000"/>
          </a:xfrm>
        </p:spPr>
        <p:txBody>
          <a:bodyPr>
            <a:normAutofit/>
          </a:bodyPr>
          <a:lstStyle/>
          <a:p>
            <a:r>
              <a:rPr lang="en-US" dirty="0"/>
              <a:t>Communicate a resiliency attitude</a:t>
            </a:r>
          </a:p>
          <a:p>
            <a:r>
              <a:rPr lang="en-US" dirty="0"/>
              <a:t>Adopt a strength based approach</a:t>
            </a:r>
          </a:p>
          <a:p>
            <a:r>
              <a:rPr lang="en-US" dirty="0"/>
              <a:t>Provide opportunities for meaningful contributions to others</a:t>
            </a:r>
          </a:p>
          <a:p>
            <a:r>
              <a:rPr lang="en-US" dirty="0"/>
              <a:t>Increase positive bonds and connections</a:t>
            </a:r>
          </a:p>
          <a:p>
            <a:r>
              <a:rPr lang="en-US" dirty="0"/>
              <a:t>Set and maintain clear boundaries</a:t>
            </a:r>
          </a:p>
          <a:p>
            <a:r>
              <a:rPr lang="en-US" dirty="0"/>
              <a:t>Develop Needed life skills</a:t>
            </a:r>
          </a:p>
          <a:p>
            <a:r>
              <a:rPr lang="en-US" dirty="0"/>
              <a:t>Give it Time</a:t>
            </a:r>
          </a:p>
        </p:txBody>
      </p:sp>
      <p:pic>
        <p:nvPicPr>
          <p:cNvPr id="4" name="Picture 3">
            <a:extLst>
              <a:ext uri="{FF2B5EF4-FFF2-40B4-BE49-F238E27FC236}">
                <a16:creationId xmlns:a16="http://schemas.microsoft.com/office/drawing/2014/main" id="{3A4259F2-E1E1-B848-87A7-042D8D31667F}"/>
              </a:ext>
            </a:extLst>
          </p:cNvPr>
          <p:cNvPicPr>
            <a:picLocks noChangeAspect="1"/>
          </p:cNvPicPr>
          <p:nvPr/>
        </p:nvPicPr>
        <p:blipFill>
          <a:blip r:embed="rId2"/>
          <a:stretch>
            <a:fillRect/>
          </a:stretch>
        </p:blipFill>
        <p:spPr>
          <a:xfrm>
            <a:off x="6748155" y="3275602"/>
            <a:ext cx="5161041" cy="3125198"/>
          </a:xfrm>
          <a:prstGeom prst="rect">
            <a:avLst/>
          </a:prstGeom>
        </p:spPr>
      </p:pic>
    </p:spTree>
    <p:extLst>
      <p:ext uri="{BB962C8B-B14F-4D97-AF65-F5344CB8AC3E}">
        <p14:creationId xmlns:p14="http://schemas.microsoft.com/office/powerpoint/2010/main" val="187799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3774" y="609600"/>
            <a:ext cx="10592425" cy="1390650"/>
          </a:xfrm>
        </p:spPr>
        <p:txBody>
          <a:bodyPr>
            <a:normAutofit/>
          </a:bodyPr>
          <a:lstStyle/>
          <a:p>
            <a:r>
              <a:rPr lang="en-US" sz="2700" b="1" dirty="0">
                <a:solidFill>
                  <a:srgbClr val="006600"/>
                </a:solidFill>
                <a:effectLst>
                  <a:outerShdw blurRad="38100" dist="38100" dir="2700000" algn="tl">
                    <a:srgbClr val="DDDDDD"/>
                  </a:outerShdw>
                </a:effectLst>
              </a:rPr>
              <a:t>OUR FOUNDATION OF NORTH AMERICAN INDIGENOUS VALUES</a:t>
            </a:r>
            <a:br>
              <a:rPr lang="en-US" sz="2800" b="1" dirty="0">
                <a:solidFill>
                  <a:srgbClr val="006600"/>
                </a:solidFill>
                <a:effectLst>
                  <a:outerShdw blurRad="38100" dist="38100" dir="2700000" algn="tl">
                    <a:srgbClr val="DDDDDD"/>
                  </a:outerShdw>
                </a:effectLst>
              </a:rPr>
            </a:br>
            <a:r>
              <a:rPr lang="en-US" sz="1800" dirty="0">
                <a:solidFill>
                  <a:srgbClr val="006600"/>
                </a:solidFill>
                <a:effectLst>
                  <a:outerShdw blurRad="38100" dist="38100" dir="2700000" algn="tl">
                    <a:srgbClr val="DDDDDD"/>
                  </a:outerShdw>
                </a:effectLst>
              </a:rPr>
              <a:t>Jane Middelton-Moz and Rebecca Martell</a:t>
            </a:r>
            <a:endParaRPr lang="en-US" sz="2800" b="1" dirty="0">
              <a:solidFill>
                <a:srgbClr val="006600"/>
              </a:solidFill>
              <a:effectLst>
                <a:outerShdw blurRad="38100" dist="38100" dir="2700000" algn="tl">
                  <a:srgbClr val="DDDDDD"/>
                </a:outerShdw>
              </a:effectLst>
            </a:endParaRPr>
          </a:p>
        </p:txBody>
      </p:sp>
      <p:sp>
        <p:nvSpPr>
          <p:cNvPr id="2051" name="Rectangle 3"/>
          <p:cNvSpPr>
            <a:spLocks noGrp="1" noChangeArrowheads="1"/>
          </p:cNvSpPr>
          <p:nvPr>
            <p:ph type="body" sz="half" idx="2"/>
          </p:nvPr>
        </p:nvSpPr>
        <p:spPr/>
        <p:txBody>
          <a:bodyPr>
            <a:normAutofit fontScale="32500" lnSpcReduction="20000"/>
          </a:bodyPr>
          <a:lstStyle/>
          <a:p>
            <a:pPr algn="l">
              <a:lnSpc>
                <a:spcPct val="90000"/>
              </a:lnSpc>
            </a:pPr>
            <a:r>
              <a:rPr lang="en-US" sz="7400" b="1" dirty="0">
                <a:solidFill>
                  <a:srgbClr val="000090"/>
                </a:solidFill>
                <a:effectLst>
                  <a:outerShdw blurRad="38100" dist="38100" dir="2700000" algn="tl">
                    <a:srgbClr val="DDDDDD"/>
                  </a:outerShdw>
                </a:effectLst>
              </a:rPr>
              <a:t>INCLUSION/BELONGING</a:t>
            </a:r>
          </a:p>
          <a:p>
            <a:pPr algn="l">
              <a:lnSpc>
                <a:spcPct val="90000"/>
              </a:lnSpc>
            </a:pPr>
            <a:endParaRPr lang="en-US" sz="7400" b="1" dirty="0">
              <a:solidFill>
                <a:srgbClr val="000090"/>
              </a:solidFill>
              <a:effectLst>
                <a:outerShdw blurRad="38100" dist="38100" dir="2700000" algn="tl">
                  <a:srgbClr val="DDDDDD"/>
                </a:outerShdw>
              </a:effectLst>
            </a:endParaRPr>
          </a:p>
          <a:p>
            <a:pPr algn="l">
              <a:lnSpc>
                <a:spcPct val="90000"/>
              </a:lnSpc>
            </a:pPr>
            <a:r>
              <a:rPr lang="en-US" sz="7400" b="1" dirty="0">
                <a:solidFill>
                  <a:schemeClr val="accent2"/>
                </a:solidFill>
                <a:effectLst>
                  <a:outerShdw blurRad="38100" dist="38100" dir="2700000" algn="tl">
                    <a:srgbClr val="DDDDDD"/>
                  </a:outerShdw>
                </a:effectLst>
              </a:rPr>
              <a:t>COOPERATION</a:t>
            </a:r>
          </a:p>
          <a:p>
            <a:pPr algn="l">
              <a:lnSpc>
                <a:spcPct val="90000"/>
              </a:lnSpc>
            </a:pPr>
            <a:endParaRPr lang="en-US" sz="7400" b="1" dirty="0">
              <a:solidFill>
                <a:srgbClr val="000090"/>
              </a:solidFill>
              <a:effectLst>
                <a:outerShdw blurRad="38100" dist="38100" dir="2700000" algn="tl">
                  <a:srgbClr val="DDDDDD"/>
                </a:outerShdw>
              </a:effectLst>
            </a:endParaRPr>
          </a:p>
          <a:p>
            <a:pPr algn="l">
              <a:lnSpc>
                <a:spcPct val="90000"/>
              </a:lnSpc>
            </a:pPr>
            <a:r>
              <a:rPr lang="en-US" sz="7400" b="1" dirty="0">
                <a:solidFill>
                  <a:srgbClr val="008000"/>
                </a:solidFill>
                <a:effectLst>
                  <a:outerShdw blurRad="38100" dist="38100" dir="2700000" algn="tl">
                    <a:srgbClr val="DDDDDD"/>
                  </a:outerShdw>
                </a:effectLst>
              </a:rPr>
              <a:t>RESPECT</a:t>
            </a:r>
          </a:p>
          <a:p>
            <a:pPr algn="l">
              <a:lnSpc>
                <a:spcPct val="90000"/>
              </a:lnSpc>
            </a:pPr>
            <a:endParaRPr lang="en-US" sz="7400" b="1" dirty="0">
              <a:solidFill>
                <a:srgbClr val="000090"/>
              </a:solidFill>
              <a:effectLst>
                <a:outerShdw blurRad="38100" dist="38100" dir="2700000" algn="tl">
                  <a:srgbClr val="DDDDDD"/>
                </a:outerShdw>
              </a:effectLst>
            </a:endParaRPr>
          </a:p>
          <a:p>
            <a:pPr algn="l">
              <a:lnSpc>
                <a:spcPct val="90000"/>
              </a:lnSpc>
            </a:pPr>
            <a:r>
              <a:rPr lang="en-US" sz="7400" b="1" dirty="0">
                <a:solidFill>
                  <a:srgbClr val="000090"/>
                </a:solidFill>
                <a:effectLst>
                  <a:outerShdw blurRad="38100" dist="38100" dir="2700000" algn="tl">
                    <a:srgbClr val="DDDDDD"/>
                  </a:outerShdw>
                </a:effectLst>
              </a:rPr>
              <a:t>KINDNESS</a:t>
            </a:r>
            <a:endParaRPr lang="en-US" sz="7400" b="1" dirty="0">
              <a:solidFill>
                <a:srgbClr val="CC3300"/>
              </a:solidFill>
              <a:effectLst>
                <a:outerShdw blurRad="38100" dist="38100" dir="2700000" algn="tl">
                  <a:srgbClr val="DDDDDD"/>
                </a:outerShdw>
              </a:effectLst>
            </a:endParaRPr>
          </a:p>
          <a:p>
            <a:pPr algn="dist">
              <a:lnSpc>
                <a:spcPct val="90000"/>
              </a:lnSpc>
            </a:pPr>
            <a:r>
              <a:rPr lang="en-US" sz="2000" b="1" dirty="0">
                <a:solidFill>
                  <a:srgbClr val="CC3300"/>
                </a:solidFill>
                <a:effectLst>
                  <a:outerShdw blurRad="38100" dist="38100" dir="2700000" algn="tl">
                    <a:srgbClr val="DDDDDD"/>
                  </a:outerShdw>
                </a:effectLst>
              </a:rPr>
              <a:t>		</a:t>
            </a:r>
            <a:endParaRPr lang="en-US" sz="2000" b="1" dirty="0">
              <a:solidFill>
                <a:srgbClr val="FF0000"/>
              </a:solidFill>
              <a:effectLst>
                <a:outerShdw blurRad="38100" dist="38100" dir="2700000" algn="tl">
                  <a:srgbClr val="DDDDDD"/>
                </a:outerShdw>
              </a:effectLst>
            </a:endParaRPr>
          </a:p>
          <a:p>
            <a:pPr algn="l">
              <a:lnSpc>
                <a:spcPct val="90000"/>
              </a:lnSpc>
            </a:pPr>
            <a:r>
              <a:rPr lang="en-US" sz="2000" b="1" dirty="0">
                <a:solidFill>
                  <a:srgbClr val="CC3300"/>
                </a:solidFill>
                <a:effectLst>
                  <a:outerShdw blurRad="38100" dist="38100" dir="2700000" algn="tl">
                    <a:srgbClr val="DDDDDD"/>
                  </a:outerShdw>
                </a:effectLst>
              </a:rPr>
              <a:t>			</a:t>
            </a:r>
          </a:p>
        </p:txBody>
      </p:sp>
      <p:pic>
        <p:nvPicPr>
          <p:cNvPr id="11" name="Content Placeholder 10">
            <a:extLst>
              <a:ext uri="{FF2B5EF4-FFF2-40B4-BE49-F238E27FC236}">
                <a16:creationId xmlns:a16="http://schemas.microsoft.com/office/drawing/2014/main" id="{6CFF53F0-EC9D-9A41-80F1-20B74CDA3A56}"/>
              </a:ext>
            </a:extLst>
          </p:cNvPr>
          <p:cNvPicPr>
            <a:picLocks noGrp="1" noChangeAspect="1"/>
          </p:cNvPicPr>
          <p:nvPr>
            <p:ph sz="quarter" idx="13"/>
          </p:nvPr>
        </p:nvPicPr>
        <p:blipFill>
          <a:blip r:embed="rId2"/>
          <a:stretch>
            <a:fillRect/>
          </a:stretch>
        </p:blipFill>
        <p:spPr>
          <a:xfrm>
            <a:off x="5313307" y="2634828"/>
            <a:ext cx="5939283" cy="3158348"/>
          </a:xfrm>
        </p:spPr>
      </p:pic>
    </p:spTree>
    <p:extLst>
      <p:ext uri="{BB962C8B-B14F-4D97-AF65-F5344CB8AC3E}">
        <p14:creationId xmlns:p14="http://schemas.microsoft.com/office/powerpoint/2010/main" val="3753256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18766"/>
            <a:ext cx="10364451" cy="1596177"/>
          </a:xfrm>
        </p:spPr>
        <p:txBody>
          <a:bodyPr/>
          <a:lstStyle/>
          <a:p>
            <a:r>
              <a:rPr lang="en-US" dirty="0"/>
              <a:t>And </a:t>
            </a:r>
            <a:r>
              <a:rPr lang="en-US" dirty="0" err="1"/>
              <a:t>Gramma</a:t>
            </a:r>
            <a:r>
              <a:rPr lang="en-US" dirty="0"/>
              <a:t> said…</a:t>
            </a:r>
          </a:p>
        </p:txBody>
      </p:sp>
      <p:sp>
        <p:nvSpPr>
          <p:cNvPr id="3" name="Content Placeholder 2"/>
          <p:cNvSpPr>
            <a:spLocks noGrp="1"/>
          </p:cNvSpPr>
          <p:nvPr>
            <p:ph sz="quarter" idx="13"/>
          </p:nvPr>
        </p:nvSpPr>
        <p:spPr>
          <a:xfrm>
            <a:off x="678642" y="1814943"/>
            <a:ext cx="5106026" cy="4424540"/>
          </a:xfrm>
        </p:spPr>
        <p:txBody>
          <a:bodyPr>
            <a:normAutofit/>
          </a:bodyPr>
          <a:lstStyle/>
          <a:p>
            <a:r>
              <a:rPr lang="en-US" dirty="0"/>
              <a:t>“The key to success for anybody’s life be it human, animal, or bird is this….If you </a:t>
            </a:r>
            <a:r>
              <a:rPr lang="en-US" dirty="0" err="1"/>
              <a:t>wanna</a:t>
            </a:r>
            <a:r>
              <a:rPr lang="en-US" dirty="0"/>
              <a:t> have health and good life, you must make that person, that thing, feel important and wanted. And they will grow, and will have health and they will have success.”	</a:t>
            </a:r>
          </a:p>
          <a:p>
            <a:pPr marL="0" indent="0">
              <a:buNone/>
            </a:pPr>
            <a:r>
              <a:rPr lang="en-US" dirty="0"/>
              <a:t>		…Iroquois Teachings</a:t>
            </a:r>
          </a:p>
          <a:p>
            <a:pPr marL="0" indent="0">
              <a:buNone/>
            </a:pPr>
            <a:r>
              <a:rPr lang="en-US" dirty="0"/>
              <a:t>Tom Porter    </a:t>
            </a:r>
            <a:r>
              <a:rPr lang="en-US" dirty="0" err="1"/>
              <a:t>Sakokwenioskwas</a:t>
            </a:r>
            <a:endParaRPr lang="en-US" dirty="0"/>
          </a:p>
        </p:txBody>
      </p:sp>
      <p:pic>
        <p:nvPicPr>
          <p:cNvPr id="15" name="Content Placeholder 14">
            <a:extLst>
              <a:ext uri="{FF2B5EF4-FFF2-40B4-BE49-F238E27FC236}">
                <a16:creationId xmlns:a16="http://schemas.microsoft.com/office/drawing/2014/main" id="{4939EC61-E365-EC45-B7AB-54D8BABEC5FA}"/>
              </a:ext>
            </a:extLst>
          </p:cNvPr>
          <p:cNvPicPr>
            <a:picLocks noGrp="1" noChangeAspect="1"/>
          </p:cNvPicPr>
          <p:nvPr>
            <p:ph sz="quarter" idx="14"/>
          </p:nvPr>
        </p:nvPicPr>
        <p:blipFill>
          <a:blip r:embed="rId2"/>
          <a:stretch>
            <a:fillRect/>
          </a:stretch>
        </p:blipFill>
        <p:spPr>
          <a:xfrm>
            <a:off x="5978696" y="1814943"/>
            <a:ext cx="5784724" cy="3846695"/>
          </a:xfrm>
        </p:spPr>
      </p:pic>
      <p:sp>
        <p:nvSpPr>
          <p:cNvPr id="4" name="Date Placeholder 3"/>
          <p:cNvSpPr>
            <a:spLocks noGrp="1"/>
          </p:cNvSpPr>
          <p:nvPr>
            <p:ph type="dt" sz="half" idx="10"/>
          </p:nvPr>
        </p:nvSpPr>
        <p:spPr/>
        <p:txBody>
          <a:bodyPr/>
          <a:lstStyle/>
          <a:p>
            <a:r>
              <a:rPr lang="en-CA"/>
              <a:t>March 2016</a:t>
            </a:r>
            <a:endParaRPr lang="en-US"/>
          </a:p>
        </p:txBody>
      </p:sp>
      <p:sp>
        <p:nvSpPr>
          <p:cNvPr id="5" name="Footer Placeholder 4"/>
          <p:cNvSpPr>
            <a:spLocks noGrp="1"/>
          </p:cNvSpPr>
          <p:nvPr>
            <p:ph type="ftr" sz="quarter" idx="11"/>
          </p:nvPr>
        </p:nvSpPr>
        <p:spPr>
          <a:xfrm>
            <a:off x="913774" y="6248400"/>
            <a:ext cx="6672887" cy="365125"/>
          </a:xfrm>
        </p:spPr>
        <p:txBody>
          <a:bodyPr/>
          <a:lstStyle/>
          <a:p>
            <a:r>
              <a:rPr lang="en-US" dirty="0"/>
              <a:t>Suzy Goodleaf, </a:t>
            </a:r>
            <a:r>
              <a:rPr lang="en-US" dirty="0" err="1"/>
              <a:t>M.Ed</a:t>
            </a:r>
            <a:r>
              <a:rPr lang="en-US" dirty="0"/>
              <a:t>, OPQ</a:t>
            </a:r>
          </a:p>
        </p:txBody>
      </p:sp>
      <p:sp>
        <p:nvSpPr>
          <p:cNvPr id="6" name="Slide Number Placeholder 5"/>
          <p:cNvSpPr>
            <a:spLocks noGrp="1"/>
          </p:cNvSpPr>
          <p:nvPr>
            <p:ph type="sldNum" sz="quarter" idx="12"/>
          </p:nvPr>
        </p:nvSpPr>
        <p:spPr/>
        <p:txBody>
          <a:bodyPr/>
          <a:lstStyle/>
          <a:p>
            <a:fld id="{6E8E040C-9104-8C4C-A712-44962B53584A}" type="slidenum">
              <a:rPr lang="en-US" smtClean="0"/>
              <a:pPr/>
              <a:t>40</a:t>
            </a:fld>
            <a:endParaRPr lang="en-US"/>
          </a:p>
        </p:txBody>
      </p:sp>
    </p:spTree>
    <p:extLst>
      <p:ext uri="{BB962C8B-B14F-4D97-AF65-F5344CB8AC3E}">
        <p14:creationId xmlns:p14="http://schemas.microsoft.com/office/powerpoint/2010/main" val="314279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745" y="-282238"/>
            <a:ext cx="8889237" cy="1505271"/>
          </a:xfrm>
        </p:spPr>
        <p:txBody>
          <a:bodyPr/>
          <a:lstStyle/>
          <a:p>
            <a:r>
              <a:rPr lang="en-US" sz="3200" u="sng" dirty="0"/>
              <a:t>Youth The Remodeling Period of the Brain </a:t>
            </a:r>
            <a:br>
              <a:rPr lang="en-US" dirty="0"/>
            </a:br>
            <a:r>
              <a:rPr lang="en-US" sz="1800" dirty="0"/>
              <a:t>Daniel </a:t>
            </a:r>
            <a:r>
              <a:rPr lang="en-US" sz="1800" dirty="0" err="1"/>
              <a:t>Seigel</a:t>
            </a:r>
            <a:r>
              <a:rPr lang="en-US" sz="1800" dirty="0"/>
              <a:t> Brainstorm 2015 </a:t>
            </a:r>
          </a:p>
        </p:txBody>
      </p:sp>
      <p:pic>
        <p:nvPicPr>
          <p:cNvPr id="10" name="Content Placeholder 5" descr="psicologiico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937" r="3487"/>
          <a:stretch/>
        </p:blipFill>
        <p:spPr>
          <a:xfrm>
            <a:off x="4897654" y="2946555"/>
            <a:ext cx="2653243" cy="1569063"/>
          </a:xfrm>
        </p:spPr>
      </p:pic>
      <p:sp>
        <p:nvSpPr>
          <p:cNvPr id="4" name="Oval 3"/>
          <p:cNvSpPr/>
          <p:nvPr/>
        </p:nvSpPr>
        <p:spPr>
          <a:xfrm>
            <a:off x="3700172" y="1520951"/>
            <a:ext cx="4682115" cy="4609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a:stCxn id="4" idx="0"/>
            <a:endCxn id="4" idx="4"/>
          </p:cNvCxnSpPr>
          <p:nvPr/>
        </p:nvCxnSpPr>
        <p:spPr>
          <a:xfrm>
            <a:off x="6041229" y="1520951"/>
            <a:ext cx="0" cy="4609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4" idx="6"/>
          </p:cNvCxnSpPr>
          <p:nvPr/>
        </p:nvCxnSpPr>
        <p:spPr>
          <a:xfrm>
            <a:off x="3700172" y="3825897"/>
            <a:ext cx="468211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41230" y="4430990"/>
            <a:ext cx="4443725" cy="954107"/>
          </a:xfrm>
          <a:prstGeom prst="rect">
            <a:avLst/>
          </a:prstGeom>
          <a:noFill/>
        </p:spPr>
        <p:txBody>
          <a:bodyPr wrap="square" rtlCol="0">
            <a:spAutoFit/>
          </a:bodyPr>
          <a:lstStyle/>
          <a:p>
            <a:r>
              <a:rPr lang="en-US" sz="2800" dirty="0"/>
              <a:t>Social </a:t>
            </a:r>
          </a:p>
          <a:p>
            <a:r>
              <a:rPr lang="en-US" sz="2800" dirty="0"/>
              <a:t>Engagement</a:t>
            </a:r>
          </a:p>
        </p:txBody>
      </p:sp>
      <p:sp>
        <p:nvSpPr>
          <p:cNvPr id="15" name="TextBox 14"/>
          <p:cNvSpPr txBox="1"/>
          <p:nvPr/>
        </p:nvSpPr>
        <p:spPr>
          <a:xfrm>
            <a:off x="3895452" y="4430989"/>
            <a:ext cx="1288366" cy="523220"/>
          </a:xfrm>
          <a:prstGeom prst="rect">
            <a:avLst/>
          </a:prstGeom>
          <a:noFill/>
        </p:spPr>
        <p:txBody>
          <a:bodyPr wrap="none" rtlCol="0">
            <a:spAutoFit/>
          </a:bodyPr>
          <a:lstStyle/>
          <a:p>
            <a:r>
              <a:rPr lang="en-US" sz="2800" dirty="0"/>
              <a:t>Novelty</a:t>
            </a:r>
          </a:p>
        </p:txBody>
      </p:sp>
      <p:sp>
        <p:nvSpPr>
          <p:cNvPr id="16" name="TextBox 15"/>
          <p:cNvSpPr txBox="1"/>
          <p:nvPr/>
        </p:nvSpPr>
        <p:spPr>
          <a:xfrm>
            <a:off x="6063579" y="1992448"/>
            <a:ext cx="4183877" cy="954107"/>
          </a:xfrm>
          <a:prstGeom prst="rect">
            <a:avLst/>
          </a:prstGeom>
          <a:noFill/>
        </p:spPr>
        <p:txBody>
          <a:bodyPr wrap="square" rtlCol="0">
            <a:spAutoFit/>
          </a:bodyPr>
          <a:lstStyle/>
          <a:p>
            <a:r>
              <a:rPr lang="en-US" sz="2800" dirty="0"/>
              <a:t>Emotional </a:t>
            </a:r>
          </a:p>
          <a:p>
            <a:r>
              <a:rPr lang="en-US" sz="2800" dirty="0"/>
              <a:t>Spark</a:t>
            </a:r>
          </a:p>
        </p:txBody>
      </p:sp>
      <p:sp>
        <p:nvSpPr>
          <p:cNvPr id="18" name="TextBox 17"/>
          <p:cNvSpPr txBox="1"/>
          <p:nvPr/>
        </p:nvSpPr>
        <p:spPr>
          <a:xfrm>
            <a:off x="3411721" y="1992448"/>
            <a:ext cx="2971864" cy="954107"/>
          </a:xfrm>
          <a:prstGeom prst="rect">
            <a:avLst/>
          </a:prstGeom>
          <a:noFill/>
        </p:spPr>
        <p:txBody>
          <a:bodyPr wrap="square" rtlCol="0">
            <a:spAutoFit/>
          </a:bodyPr>
          <a:lstStyle/>
          <a:p>
            <a:r>
              <a:rPr lang="en-US" dirty="0"/>
              <a:t>  </a:t>
            </a:r>
            <a:r>
              <a:rPr lang="en-US" sz="2800" dirty="0"/>
              <a:t>  Creative Exploration </a:t>
            </a:r>
            <a:endParaRPr lang="en-US" dirty="0"/>
          </a:p>
        </p:txBody>
      </p:sp>
    </p:spTree>
    <p:extLst>
      <p:ext uri="{BB962C8B-B14F-4D97-AF65-F5344CB8AC3E}">
        <p14:creationId xmlns:p14="http://schemas.microsoft.com/office/powerpoint/2010/main" val="3767763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Spark</a:t>
            </a:r>
          </a:p>
        </p:txBody>
      </p:sp>
      <p:sp>
        <p:nvSpPr>
          <p:cNvPr id="3" name="Content Placeholder 2"/>
          <p:cNvSpPr>
            <a:spLocks noGrp="1"/>
          </p:cNvSpPr>
          <p:nvPr>
            <p:ph idx="1"/>
          </p:nvPr>
        </p:nvSpPr>
        <p:spPr>
          <a:xfrm>
            <a:off x="4973088" y="1928629"/>
            <a:ext cx="5142464" cy="4014972"/>
          </a:xfrm>
        </p:spPr>
        <p:txBody>
          <a:bodyPr>
            <a:normAutofit fontScale="92500" lnSpcReduction="20000"/>
          </a:bodyPr>
          <a:lstStyle/>
          <a:p>
            <a:pPr lvl="0"/>
            <a:r>
              <a:rPr lang="en-US" sz="2800" i="1" dirty="0">
                <a:solidFill>
                  <a:srgbClr val="000000"/>
                </a:solidFill>
              </a:rPr>
              <a:t>Flood of feelings related to the onset of puberty and drive to remodel the brain</a:t>
            </a:r>
          </a:p>
          <a:p>
            <a:pPr lvl="0"/>
            <a:endParaRPr lang="en-US" sz="2800" dirty="0">
              <a:solidFill>
                <a:srgbClr val="000000"/>
              </a:solidFill>
            </a:endParaRPr>
          </a:p>
          <a:p>
            <a:pPr marL="349250" lvl="1" indent="0">
              <a:buNone/>
            </a:pPr>
            <a:r>
              <a:rPr lang="en-US" sz="2800" dirty="0">
                <a:solidFill>
                  <a:srgbClr val="000000"/>
                </a:solidFill>
              </a:rPr>
              <a:t>+</a:t>
            </a:r>
            <a:r>
              <a:rPr lang="en-US" sz="2800" dirty="0" err="1">
                <a:solidFill>
                  <a:srgbClr val="000000"/>
                </a:solidFill>
              </a:rPr>
              <a:t>ve</a:t>
            </a:r>
            <a:r>
              <a:rPr lang="en-US" sz="2800" dirty="0">
                <a:solidFill>
                  <a:srgbClr val="000000"/>
                </a:solidFill>
              </a:rPr>
              <a:t> Passion / Life is fire</a:t>
            </a:r>
          </a:p>
          <a:p>
            <a:pPr marL="349250" lvl="1" indent="0">
              <a:buNone/>
            </a:pPr>
            <a:endParaRPr lang="en-US" sz="2800" dirty="0">
              <a:solidFill>
                <a:srgbClr val="000000"/>
              </a:solidFill>
            </a:endParaRPr>
          </a:p>
          <a:p>
            <a:pPr marL="349250" lvl="1" indent="0">
              <a:buNone/>
            </a:pPr>
            <a:r>
              <a:rPr lang="en-US" sz="2800" dirty="0">
                <a:solidFill>
                  <a:srgbClr val="000000"/>
                </a:solidFill>
              </a:rPr>
              <a:t>Challenge: Emotional deregulation and moodiness</a:t>
            </a:r>
          </a:p>
          <a:p>
            <a:endParaRPr lang="en-US" dirty="0"/>
          </a:p>
        </p:txBody>
      </p:sp>
      <p:grpSp>
        <p:nvGrpSpPr>
          <p:cNvPr id="4" name="Group 3"/>
          <p:cNvGrpSpPr/>
          <p:nvPr/>
        </p:nvGrpSpPr>
        <p:grpSpPr>
          <a:xfrm>
            <a:off x="2324119" y="1928630"/>
            <a:ext cx="2163509" cy="2163509"/>
            <a:chOff x="1314917" y="284803"/>
            <a:chExt cx="2163509" cy="2163509"/>
          </a:xfrm>
        </p:grpSpPr>
        <p:sp>
          <p:nvSpPr>
            <p:cNvPr id="5" name="Pie 4"/>
            <p:cNvSpPr/>
            <p:nvPr/>
          </p:nvSpPr>
          <p:spPr>
            <a:xfrm>
              <a:off x="1314917" y="284803"/>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e 4"/>
            <p:cNvSpPr/>
            <p:nvPr/>
          </p:nvSpPr>
          <p:spPr>
            <a:xfrm>
              <a:off x="1948594" y="918480"/>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Tree>
    <p:extLst>
      <p:ext uri="{BB962C8B-B14F-4D97-AF65-F5344CB8AC3E}">
        <p14:creationId xmlns:p14="http://schemas.microsoft.com/office/powerpoint/2010/main" val="324097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Engagement</a:t>
            </a:r>
          </a:p>
        </p:txBody>
      </p:sp>
      <p:sp>
        <p:nvSpPr>
          <p:cNvPr id="3" name="Content Placeholder 2"/>
          <p:cNvSpPr>
            <a:spLocks noGrp="1"/>
          </p:cNvSpPr>
          <p:nvPr>
            <p:ph idx="1"/>
          </p:nvPr>
        </p:nvSpPr>
        <p:spPr>
          <a:xfrm>
            <a:off x="2073275" y="1695411"/>
            <a:ext cx="4891620" cy="4499069"/>
          </a:xfrm>
        </p:spPr>
        <p:txBody>
          <a:bodyPr/>
          <a:lstStyle/>
          <a:p>
            <a:pPr lvl="0"/>
            <a:r>
              <a:rPr lang="en-US" b="1" i="1" dirty="0">
                <a:solidFill>
                  <a:srgbClr val="000000"/>
                </a:solidFill>
              </a:rPr>
              <a:t>There is a drive to move away from parents and move towards Peers</a:t>
            </a:r>
          </a:p>
          <a:p>
            <a:pPr lvl="0"/>
            <a:endParaRPr lang="en-US" b="1" i="1" dirty="0">
              <a:solidFill>
                <a:srgbClr val="000000"/>
              </a:solidFill>
            </a:endParaRPr>
          </a:p>
          <a:p>
            <a:pPr lvl="1"/>
            <a:r>
              <a:rPr lang="en-US" dirty="0">
                <a:solidFill>
                  <a:srgbClr val="000000"/>
                </a:solidFill>
              </a:rPr>
              <a:t>+</a:t>
            </a:r>
            <a:r>
              <a:rPr lang="en-US" dirty="0" err="1">
                <a:solidFill>
                  <a:srgbClr val="000000"/>
                </a:solidFill>
              </a:rPr>
              <a:t>ve</a:t>
            </a:r>
            <a:r>
              <a:rPr lang="en-US" dirty="0">
                <a:solidFill>
                  <a:srgbClr val="000000"/>
                </a:solidFill>
              </a:rPr>
              <a:t>: Development of Social skills and collaborative functioning_</a:t>
            </a:r>
          </a:p>
          <a:p>
            <a:pPr lvl="1"/>
            <a:endParaRPr lang="en-US" dirty="0">
              <a:solidFill>
                <a:srgbClr val="000000"/>
              </a:solidFill>
            </a:endParaRPr>
          </a:p>
          <a:p>
            <a:pPr lvl="1"/>
            <a:r>
              <a:rPr lang="en-US" dirty="0">
                <a:solidFill>
                  <a:srgbClr val="000000"/>
                </a:solidFill>
              </a:rPr>
              <a:t>-</a:t>
            </a:r>
            <a:r>
              <a:rPr lang="en-US" dirty="0" err="1">
                <a:solidFill>
                  <a:srgbClr val="000000"/>
                </a:solidFill>
              </a:rPr>
              <a:t>ve</a:t>
            </a:r>
            <a:r>
              <a:rPr lang="en-US" dirty="0">
                <a:solidFill>
                  <a:srgbClr val="000000"/>
                </a:solidFill>
              </a:rPr>
              <a:t>  Peer Pressure ( sacrifice morality in favor of membership) </a:t>
            </a:r>
          </a:p>
          <a:p>
            <a:endParaRPr lang="en-US" dirty="0"/>
          </a:p>
          <a:p>
            <a:endParaRPr lang="en-US" dirty="0"/>
          </a:p>
        </p:txBody>
      </p:sp>
      <p:grpSp>
        <p:nvGrpSpPr>
          <p:cNvPr id="4" name="Group 3"/>
          <p:cNvGrpSpPr/>
          <p:nvPr/>
        </p:nvGrpSpPr>
        <p:grpSpPr>
          <a:xfrm>
            <a:off x="7318366" y="1695411"/>
            <a:ext cx="2163509" cy="2163509"/>
            <a:chOff x="3578358" y="284803"/>
            <a:chExt cx="2163509" cy="2163509"/>
          </a:xfrm>
        </p:grpSpPr>
        <p:sp>
          <p:nvSpPr>
            <p:cNvPr id="5" name="Pie 4"/>
            <p:cNvSpPr/>
            <p:nvPr/>
          </p:nvSpPr>
          <p:spPr>
            <a:xfrm rot="5400000">
              <a:off x="3578358" y="284803"/>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Pie 4"/>
            <p:cNvSpPr/>
            <p:nvPr/>
          </p:nvSpPr>
          <p:spPr>
            <a:xfrm>
              <a:off x="3578358" y="918480"/>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Tree>
    <p:extLst>
      <p:ext uri="{BB962C8B-B14F-4D97-AF65-F5344CB8AC3E}">
        <p14:creationId xmlns:p14="http://schemas.microsoft.com/office/powerpoint/2010/main" val="3182657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Novelty</a:t>
            </a:r>
          </a:p>
        </p:txBody>
      </p:sp>
      <p:sp>
        <p:nvSpPr>
          <p:cNvPr id="3" name="Content Placeholder 2"/>
          <p:cNvSpPr>
            <a:spLocks noGrp="1"/>
          </p:cNvSpPr>
          <p:nvPr>
            <p:ph idx="1"/>
          </p:nvPr>
        </p:nvSpPr>
        <p:spPr>
          <a:xfrm>
            <a:off x="5208252" y="1600201"/>
            <a:ext cx="4907299" cy="4343400"/>
          </a:xfrm>
        </p:spPr>
        <p:txBody>
          <a:bodyPr/>
          <a:lstStyle/>
          <a:p>
            <a:pPr lvl="0"/>
            <a:endParaRPr lang="en-CA" dirty="0"/>
          </a:p>
          <a:p>
            <a:endParaRPr lang="en-US" dirty="0"/>
          </a:p>
        </p:txBody>
      </p:sp>
      <p:grpSp>
        <p:nvGrpSpPr>
          <p:cNvPr id="4" name="Group 3"/>
          <p:cNvGrpSpPr/>
          <p:nvPr/>
        </p:nvGrpSpPr>
        <p:grpSpPr>
          <a:xfrm>
            <a:off x="7876685" y="4338597"/>
            <a:ext cx="2163509" cy="2163509"/>
            <a:chOff x="3578358" y="2548244"/>
            <a:chExt cx="2163509" cy="2163509"/>
          </a:xfrm>
        </p:grpSpPr>
        <p:sp>
          <p:nvSpPr>
            <p:cNvPr id="5" name="Pie 4"/>
            <p:cNvSpPr/>
            <p:nvPr/>
          </p:nvSpPr>
          <p:spPr>
            <a:xfrm rot="10800000">
              <a:off x="3578358" y="2548244"/>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e 4"/>
            <p:cNvSpPr/>
            <p:nvPr/>
          </p:nvSpPr>
          <p:spPr>
            <a:xfrm rot="21600000">
              <a:off x="3578358" y="2548244"/>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
        <p:nvSpPr>
          <p:cNvPr id="7" name="Rectangle 6"/>
          <p:cNvSpPr/>
          <p:nvPr/>
        </p:nvSpPr>
        <p:spPr>
          <a:xfrm>
            <a:off x="2073276" y="1600202"/>
            <a:ext cx="8042274" cy="4401205"/>
          </a:xfrm>
          <a:prstGeom prst="rect">
            <a:avLst/>
          </a:prstGeom>
        </p:spPr>
        <p:txBody>
          <a:bodyPr wrap="square">
            <a:spAutoFit/>
          </a:bodyPr>
          <a:lstStyle/>
          <a:p>
            <a:pPr lvl="0"/>
            <a:r>
              <a:rPr lang="en-US" sz="2400" u="sng" dirty="0"/>
              <a:t> Drive to try new things</a:t>
            </a:r>
          </a:p>
          <a:p>
            <a:pPr lvl="0"/>
            <a:endParaRPr lang="en-US" sz="2400" u="sng" dirty="0"/>
          </a:p>
          <a:p>
            <a:pPr lvl="1"/>
            <a:r>
              <a:rPr lang="en-US" sz="2400" dirty="0"/>
              <a:t>Brain chemicals change general decrease in dopamine,( low) But an increase in the surge during excitement.</a:t>
            </a:r>
          </a:p>
          <a:p>
            <a:pPr lvl="1"/>
            <a:endParaRPr lang="en-US" sz="2400" dirty="0"/>
          </a:p>
          <a:p>
            <a:pPr lvl="0"/>
            <a:r>
              <a:rPr lang="en-US" sz="2400" dirty="0"/>
              <a:t>Hyper rational thinking, focus on </a:t>
            </a:r>
            <a:r>
              <a:rPr lang="en-US" sz="3200" dirty="0"/>
              <a:t>Excitement </a:t>
            </a:r>
            <a:r>
              <a:rPr lang="en-US" sz="2400" dirty="0"/>
              <a:t>not </a:t>
            </a:r>
            <a:r>
              <a:rPr lang="en-US" sz="3200" dirty="0"/>
              <a:t>Consequence</a:t>
            </a:r>
          </a:p>
          <a:p>
            <a:pPr lvl="0"/>
            <a:endParaRPr lang="en-US" sz="2400" dirty="0"/>
          </a:p>
          <a:p>
            <a:pPr lvl="0"/>
            <a:r>
              <a:rPr lang="en-US" sz="2400" dirty="0"/>
              <a:t>+</a:t>
            </a:r>
            <a:r>
              <a:rPr lang="en-US" sz="2400" dirty="0" err="1"/>
              <a:t>ve</a:t>
            </a:r>
            <a:r>
              <a:rPr lang="en-US" sz="2400" dirty="0"/>
              <a:t> Trying New things/ exploring</a:t>
            </a:r>
          </a:p>
          <a:p>
            <a:pPr lvl="0"/>
            <a:endParaRPr lang="en-US" sz="2400" dirty="0"/>
          </a:p>
          <a:p>
            <a:pPr lvl="0"/>
            <a:r>
              <a:rPr lang="en-US" sz="2400" dirty="0"/>
              <a:t>Challenge: Exposure to risk taking and danger</a:t>
            </a:r>
          </a:p>
        </p:txBody>
      </p:sp>
    </p:spTree>
    <p:extLst>
      <p:ext uri="{BB962C8B-B14F-4D97-AF65-F5344CB8AC3E}">
        <p14:creationId xmlns:p14="http://schemas.microsoft.com/office/powerpoint/2010/main" val="885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11285"/>
          </a:xfrm>
        </p:spPr>
        <p:txBody>
          <a:bodyPr/>
          <a:lstStyle/>
          <a:p>
            <a:r>
              <a:rPr lang="en-US" dirty="0"/>
              <a:t>Creative Exploration</a:t>
            </a:r>
          </a:p>
        </p:txBody>
      </p:sp>
      <p:grpSp>
        <p:nvGrpSpPr>
          <p:cNvPr id="5" name="Group 4"/>
          <p:cNvGrpSpPr/>
          <p:nvPr/>
        </p:nvGrpSpPr>
        <p:grpSpPr>
          <a:xfrm>
            <a:off x="2349041" y="3977957"/>
            <a:ext cx="2163509" cy="2163509"/>
            <a:chOff x="1314917" y="2548244"/>
            <a:chExt cx="2163509" cy="2163509"/>
          </a:xfrm>
        </p:grpSpPr>
        <p:sp>
          <p:nvSpPr>
            <p:cNvPr id="6" name="Pie 5"/>
            <p:cNvSpPr/>
            <p:nvPr/>
          </p:nvSpPr>
          <p:spPr>
            <a:xfrm rot="16200000">
              <a:off x="1314917" y="2548244"/>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ie 4"/>
            <p:cNvSpPr/>
            <p:nvPr/>
          </p:nvSpPr>
          <p:spPr>
            <a:xfrm rot="21600000">
              <a:off x="1948594" y="2548244"/>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
        <p:nvSpPr>
          <p:cNvPr id="9" name="Rectangle 8"/>
          <p:cNvSpPr/>
          <p:nvPr/>
        </p:nvSpPr>
        <p:spPr>
          <a:xfrm>
            <a:off x="2574405" y="1529802"/>
            <a:ext cx="7541146" cy="3416320"/>
          </a:xfrm>
          <a:prstGeom prst="rect">
            <a:avLst/>
          </a:prstGeom>
        </p:spPr>
        <p:txBody>
          <a:bodyPr wrap="square">
            <a:spAutoFit/>
          </a:bodyPr>
          <a:lstStyle/>
          <a:p>
            <a:pPr lvl="0"/>
            <a:r>
              <a:rPr lang="en-US" sz="2400" i="1" dirty="0"/>
              <a:t>The brain is developing 3000 times faster than at any other time in life. It is pruning old information and making new strong connections; </a:t>
            </a:r>
            <a:r>
              <a:rPr lang="en-US" sz="2400" dirty="0"/>
              <a:t>differentiating roles and integrating new information from all parts of the body and brain.</a:t>
            </a:r>
          </a:p>
          <a:p>
            <a:pPr lvl="0"/>
            <a:endParaRPr lang="en-US" sz="2400" dirty="0"/>
          </a:p>
          <a:p>
            <a:pPr lvl="0"/>
            <a:r>
              <a:rPr lang="en-US" sz="2400" dirty="0"/>
              <a:t>					+</a:t>
            </a:r>
            <a:r>
              <a:rPr lang="en-US" sz="2400" dirty="0" err="1"/>
              <a:t>ve</a:t>
            </a:r>
            <a:r>
              <a:rPr lang="en-US" sz="2400" dirty="0"/>
              <a:t> Creating New Possibilities of 							              seeing the Word</a:t>
            </a:r>
          </a:p>
          <a:p>
            <a:pPr lvl="0"/>
            <a:endParaRPr lang="en-US" sz="2400" dirty="0"/>
          </a:p>
          <a:p>
            <a:pPr lvl="0"/>
            <a:r>
              <a:rPr lang="en-US" sz="2400" dirty="0"/>
              <a:t>					 Challenge:  A loss of innocents</a:t>
            </a:r>
          </a:p>
        </p:txBody>
      </p:sp>
    </p:spTree>
    <p:extLst>
      <p:ext uri="{BB962C8B-B14F-4D97-AF65-F5344CB8AC3E}">
        <p14:creationId xmlns:p14="http://schemas.microsoft.com/office/powerpoint/2010/main" val="203481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63272"/>
            <a:ext cx="9715502" cy="2649993"/>
          </a:xfrm>
        </p:spPr>
        <p:txBody>
          <a:bodyPr/>
          <a:lstStyle/>
          <a:p>
            <a:pPr algn="l"/>
            <a:r>
              <a:rPr lang="en-US" dirty="0">
                <a:solidFill>
                  <a:srgbClr val="000090"/>
                </a:solidFill>
                <a:latin typeface="Bookman Old Style"/>
                <a:cs typeface="Bookman Old Style"/>
              </a:rPr>
              <a:t>Thank you,  </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a:t>
            </a:r>
            <a:r>
              <a:rPr lang="en-US" dirty="0" err="1">
                <a:solidFill>
                  <a:srgbClr val="000090"/>
                </a:solidFill>
                <a:latin typeface="Bookman Old Style"/>
                <a:cs typeface="Bookman Old Style"/>
              </a:rPr>
              <a:t>Nia:wen</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a:t>
            </a:r>
            <a:r>
              <a:rPr lang="en-US" dirty="0" err="1">
                <a:solidFill>
                  <a:srgbClr val="000090"/>
                </a:solidFill>
                <a:latin typeface="Bookman Old Style"/>
                <a:cs typeface="Bookman Old Style"/>
              </a:rPr>
              <a:t>Meguitch</a:t>
            </a:r>
            <a:r>
              <a:rPr lang="en-US" dirty="0">
                <a:solidFill>
                  <a:srgbClr val="000090"/>
                </a:solidFill>
                <a:latin typeface="Bookman Old Style"/>
                <a:cs typeface="Bookman Old Style"/>
              </a:rPr>
              <a:t>   </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Merci!</a:t>
            </a:r>
          </a:p>
        </p:txBody>
      </p:sp>
      <p:pic>
        <p:nvPicPr>
          <p:cNvPr id="4" name="Content Placeholder 3"/>
          <p:cNvPicPr>
            <a:picLocks noGrp="1" noChangeAspect="1"/>
          </p:cNvPicPr>
          <p:nvPr>
            <p:ph idx="1"/>
          </p:nvPr>
        </p:nvPicPr>
        <p:blipFill>
          <a:blip r:embed="rId2"/>
          <a:srcRect l="-33322" r="-33322"/>
          <a:stretch>
            <a:fillRect/>
          </a:stretch>
        </p:blipFill>
        <p:spPr>
          <a:xfrm>
            <a:off x="762001" y="2352049"/>
            <a:ext cx="11568592" cy="4343400"/>
          </a:xfrm>
          <a:prstGeom prst="rect">
            <a:avLst/>
          </a:prstGeom>
          <a:noFill/>
        </p:spPr>
      </p:pic>
      <p:sp>
        <p:nvSpPr>
          <p:cNvPr id="3" name="Date Placeholder 2"/>
          <p:cNvSpPr>
            <a:spLocks noGrp="1"/>
          </p:cNvSpPr>
          <p:nvPr>
            <p:ph type="dt" sz="half" idx="10"/>
          </p:nvPr>
        </p:nvSpPr>
        <p:spPr/>
        <p:txBody>
          <a:bodyPr/>
          <a:lstStyle/>
          <a:p>
            <a:fld id="{B12D22AE-2948-7B45-AFFF-AA7B9E10A319}"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46</a:t>
            </a:fld>
            <a:endParaRPr lang="en-US"/>
          </a:p>
        </p:txBody>
      </p:sp>
    </p:spTree>
    <p:extLst>
      <p:ext uri="{BB962C8B-B14F-4D97-AF65-F5344CB8AC3E}">
        <p14:creationId xmlns:p14="http://schemas.microsoft.com/office/powerpoint/2010/main" val="185866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76" y="643466"/>
            <a:ext cx="3418784" cy="4308475"/>
          </a:xfrm>
        </p:spPr>
        <p:txBody>
          <a:bodyPr anchor="t">
            <a:normAutofit/>
          </a:bodyPr>
          <a:lstStyle/>
          <a:p>
            <a:pPr algn="l">
              <a:defRPr/>
            </a:pPr>
            <a:r>
              <a:rPr lang="en-US" sz="4400" b="1">
                <a:latin typeface="Times New Roman" pitchFamily="-107" charset="0"/>
              </a:rPr>
              <a:t>Trauma Informed Schools</a:t>
            </a:r>
            <a:endParaRPr lang="en-US" sz="4400"/>
          </a:p>
        </p:txBody>
      </p:sp>
      <p:sp>
        <p:nvSpPr>
          <p:cNvPr id="3" name="Content Placeholder 2"/>
          <p:cNvSpPr>
            <a:spLocks noGrp="1"/>
          </p:cNvSpPr>
          <p:nvPr>
            <p:ph idx="1"/>
          </p:nvPr>
        </p:nvSpPr>
        <p:spPr>
          <a:xfrm>
            <a:off x="4654295" y="643466"/>
            <a:ext cx="6623305" cy="4308476"/>
          </a:xfrm>
        </p:spPr>
        <p:txBody>
          <a:bodyPr>
            <a:normAutofit/>
          </a:bodyPr>
          <a:lstStyle/>
          <a:p>
            <a:pPr marL="365125" indent="-255588">
              <a:buNone/>
              <a:defRPr/>
            </a:pPr>
            <a:endParaRPr lang="en-US" sz="1800" b="1" dirty="0">
              <a:ea typeface="+mn-ea"/>
              <a:cs typeface="+mn-cs"/>
            </a:endParaRPr>
          </a:p>
          <a:p>
            <a:pPr marL="365125" indent="-255588">
              <a:buNone/>
              <a:defRPr/>
            </a:pPr>
            <a:r>
              <a:rPr lang="en-US" sz="2800" b="1" dirty="0"/>
              <a:t>Trauma-Informed school staff understand the profound neurological, biological, psychological, and social effects of trauma and violence on children. </a:t>
            </a:r>
          </a:p>
          <a:p>
            <a:pPr marL="274320" indent="-274320">
              <a:buFont typeface="Wingdings"/>
              <a:buChar char=""/>
              <a:defRPr/>
            </a:pPr>
            <a:endParaRPr lang="en-US" sz="1800" dirty="0">
              <a:ea typeface="+mn-ea"/>
              <a:cs typeface="+mn-cs"/>
            </a:endParaRPr>
          </a:p>
        </p:txBody>
      </p:sp>
      <p:pic>
        <p:nvPicPr>
          <p:cNvPr id="18"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536431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063262"/>
            <a:ext cx="3739279" cy="2661052"/>
          </a:xfrm>
        </p:spPr>
        <p:txBody>
          <a:bodyPr>
            <a:normAutofit/>
          </a:bodyPr>
          <a:lstStyle/>
          <a:p>
            <a:pPr algn="r">
              <a:defRPr/>
            </a:pPr>
            <a:r>
              <a:rPr lang="en-US" sz="3700" dirty="0">
                <a:ea typeface="+mj-ea"/>
                <a:cs typeface="+mj-cs"/>
              </a:rPr>
              <a:t>Impact of Trauma on School Performance</a:t>
            </a:r>
            <a:br>
              <a:rPr lang="en-US" sz="3700" dirty="0">
                <a:ea typeface="+mj-ea"/>
                <a:cs typeface="+mj-cs"/>
              </a:rPr>
            </a:br>
            <a:endParaRPr lang="en-US" sz="3700" dirty="0">
              <a:ea typeface="+mj-ea"/>
              <a:cs typeface="+mj-cs"/>
            </a:endParaRPr>
          </a:p>
        </p:txBody>
      </p:sp>
      <p:sp>
        <p:nvSpPr>
          <p:cNvPr id="219138" name="Content Placeholder 2"/>
          <p:cNvSpPr>
            <a:spLocks noGrp="1"/>
          </p:cNvSpPr>
          <p:nvPr>
            <p:ph idx="1"/>
          </p:nvPr>
        </p:nvSpPr>
        <p:spPr>
          <a:xfrm>
            <a:off x="5287995" y="133350"/>
            <a:ext cx="6725848" cy="6606117"/>
          </a:xfrm>
        </p:spPr>
        <p:txBody>
          <a:bodyPr anchor="ctr">
            <a:normAutofit fontScale="92500" lnSpcReduction="20000"/>
          </a:bodyPr>
          <a:lstStyle/>
          <a:p>
            <a:pPr marL="0" indent="0">
              <a:buNone/>
            </a:pPr>
            <a:r>
              <a:rPr lang="en-US" sz="1600" dirty="0">
                <a:solidFill>
                  <a:srgbClr val="FFFFFF"/>
                </a:solidFill>
                <a:latin typeface="Century Schoolbook" charset="0"/>
              </a:rPr>
              <a:t> </a:t>
            </a:r>
            <a:r>
              <a:rPr lang="en-US" sz="1900" dirty="0">
                <a:solidFill>
                  <a:schemeClr val="bg2"/>
                </a:solidFill>
                <a:latin typeface="Century Schoolbook" charset="0"/>
              </a:rPr>
              <a:t> </a:t>
            </a:r>
            <a:endParaRPr lang="en-US" sz="2600" cap="none" dirty="0">
              <a:latin typeface="Century Schoolbook" charset="0"/>
            </a:endParaRPr>
          </a:p>
          <a:p>
            <a:pPr marL="0" indent="0"/>
            <a:r>
              <a:rPr lang="en-US" sz="2600" cap="none" dirty="0">
                <a:latin typeface="Century Schoolbook" charset="0"/>
              </a:rPr>
              <a:t>  Decreased Reading Ability</a:t>
            </a:r>
          </a:p>
          <a:p>
            <a:pPr marL="0" indent="0"/>
            <a:r>
              <a:rPr lang="en-US" sz="2600" cap="none" dirty="0">
                <a:latin typeface="Century Schoolbook" charset="0"/>
              </a:rPr>
              <a:t>  Lower GPA</a:t>
            </a:r>
          </a:p>
          <a:p>
            <a:pPr marL="0" indent="0"/>
            <a:r>
              <a:rPr lang="en-US" sz="2600" cap="none" dirty="0">
                <a:latin typeface="Century Schoolbook" charset="0"/>
              </a:rPr>
              <a:t>  Higher Rate Of School Absences</a:t>
            </a:r>
          </a:p>
          <a:p>
            <a:pPr marL="0" indent="0"/>
            <a:r>
              <a:rPr lang="en-US" sz="2600" cap="none" dirty="0">
                <a:latin typeface="Century Schoolbook" charset="0"/>
              </a:rPr>
              <a:t>  Increased Drop-out</a:t>
            </a:r>
          </a:p>
          <a:p>
            <a:pPr marL="0" indent="0"/>
            <a:r>
              <a:rPr lang="en-US" sz="2600" cap="none" dirty="0">
                <a:latin typeface="Century Schoolbook" charset="0"/>
              </a:rPr>
              <a:t>  More Suspensions And Expulsions </a:t>
            </a:r>
          </a:p>
          <a:p>
            <a:pPr marL="0" indent="0"/>
            <a:r>
              <a:rPr lang="en-US" sz="2600" cap="none" dirty="0">
                <a:latin typeface="Century Schoolbook" charset="0"/>
              </a:rPr>
              <a:t>  Are 2 ½ Times More Likely To Fail A Grade</a:t>
            </a:r>
          </a:p>
          <a:p>
            <a:pPr marL="0" indent="0"/>
            <a:r>
              <a:rPr lang="en-US" sz="2600" cap="none" dirty="0">
                <a:latin typeface="Century Schoolbook" charset="0"/>
              </a:rPr>
              <a:t>  Score Lower On Standard Achievement        Test Scores</a:t>
            </a:r>
          </a:p>
          <a:p>
            <a:r>
              <a:rPr lang="en-US" sz="2600" cap="none" dirty="0">
                <a:latin typeface="Century Schoolbook" charset="0"/>
              </a:rPr>
              <a:t>Have More Receptive And Expressive Language  Difficulties</a:t>
            </a:r>
          </a:p>
          <a:p>
            <a:r>
              <a:rPr lang="en-US" sz="2600" cap="none" dirty="0">
                <a:latin typeface="Century Schoolbook" charset="0"/>
              </a:rPr>
              <a:t>Are Suspended And Expelled More Often</a:t>
            </a:r>
          </a:p>
          <a:p>
            <a:r>
              <a:rPr lang="en-US" sz="2600" cap="none" dirty="0">
                <a:latin typeface="Century Schoolbook" charset="0"/>
              </a:rPr>
              <a:t>Are Evaluated For Special Education Services More Often</a:t>
            </a:r>
          </a:p>
          <a:p>
            <a:pPr marL="0" indent="0">
              <a:buNone/>
            </a:pPr>
            <a:endParaRPr lang="en-US" sz="1900" dirty="0">
              <a:solidFill>
                <a:schemeClr val="bg2">
                  <a:lumMod val="50000"/>
                </a:schemeClr>
              </a:solidFill>
              <a:latin typeface="Century Schoolbook" charset="0"/>
            </a:endParaRPr>
          </a:p>
        </p:txBody>
      </p:sp>
      <p:sp>
        <p:nvSpPr>
          <p:cNvPr id="3" name="Rectangle 2">
            <a:extLst>
              <a:ext uri="{FF2B5EF4-FFF2-40B4-BE49-F238E27FC236}">
                <a16:creationId xmlns:a16="http://schemas.microsoft.com/office/drawing/2014/main" id="{DE5E189F-72CC-4749-9448-2BF9E1EA67E2}"/>
              </a:ext>
            </a:extLst>
          </p:cNvPr>
          <p:cNvSpPr/>
          <p:nvPr/>
        </p:nvSpPr>
        <p:spPr>
          <a:xfrm>
            <a:off x="178157" y="5911334"/>
            <a:ext cx="4743606" cy="369332"/>
          </a:xfrm>
          <a:prstGeom prst="rect">
            <a:avLst/>
          </a:prstGeom>
        </p:spPr>
        <p:txBody>
          <a:bodyPr wrap="none">
            <a:spAutoFit/>
          </a:bodyPr>
          <a:lstStyle/>
          <a:p>
            <a:r>
              <a:rPr lang="en-US" dirty="0">
                <a:solidFill>
                  <a:schemeClr val="bg2">
                    <a:lumMod val="50000"/>
                  </a:schemeClr>
                </a:solidFill>
                <a:latin typeface="Century Schoolbook" charset="0"/>
              </a:rPr>
              <a:t>National Child Traumatic Stress Network </a:t>
            </a:r>
            <a:endParaRPr lang="en-US" dirty="0"/>
          </a:p>
        </p:txBody>
      </p:sp>
    </p:spTree>
    <p:extLst>
      <p:ext uri="{BB962C8B-B14F-4D97-AF65-F5344CB8AC3E}">
        <p14:creationId xmlns:p14="http://schemas.microsoft.com/office/powerpoint/2010/main" val="180915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8B0E5-9D5F-FA47-ACD0-B6AFC8134D75}"/>
              </a:ext>
            </a:extLst>
          </p:cNvPr>
          <p:cNvSpPr>
            <a:spLocks noGrp="1"/>
          </p:cNvSpPr>
          <p:nvPr>
            <p:ph type="title"/>
          </p:nvPr>
        </p:nvSpPr>
        <p:spPr/>
        <p:txBody>
          <a:bodyPr/>
          <a:lstStyle/>
          <a:p>
            <a:r>
              <a:rPr lang="en-US" b="1" dirty="0">
                <a:latin typeface="Garamond"/>
                <a:cs typeface="Garamond"/>
              </a:rPr>
              <a:t>A TRAUMA REACTION IS A TRAUMA REACTION</a:t>
            </a:r>
            <a:br>
              <a:rPr lang="en-US" b="1" dirty="0">
                <a:latin typeface="Garamond"/>
                <a:cs typeface="Garamond"/>
              </a:rPr>
            </a:br>
            <a:endParaRPr lang="en-US" dirty="0"/>
          </a:p>
        </p:txBody>
      </p:sp>
      <p:sp>
        <p:nvSpPr>
          <p:cNvPr id="3" name="Content Placeholder 2"/>
          <p:cNvSpPr>
            <a:spLocks noGrp="1"/>
          </p:cNvSpPr>
          <p:nvPr>
            <p:ph sz="quarter" idx="1"/>
          </p:nvPr>
        </p:nvSpPr>
        <p:spPr>
          <a:xfrm>
            <a:off x="287337" y="3876674"/>
            <a:ext cx="6500813" cy="2189163"/>
          </a:xfrm>
        </p:spPr>
        <p:txBody>
          <a:bodyPr>
            <a:normAutofit fontScale="25000" lnSpcReduction="20000"/>
          </a:bodyPr>
          <a:lstStyle/>
          <a:p>
            <a:pPr marL="0" indent="0">
              <a:buNone/>
            </a:pPr>
            <a:endParaRPr lang="en-US" sz="4000" b="1" i="1" dirty="0">
              <a:solidFill>
                <a:schemeClr val="accent6">
                  <a:lumMod val="60000"/>
                  <a:lumOff val="40000"/>
                </a:schemeClr>
              </a:solidFill>
            </a:endParaRPr>
          </a:p>
          <a:p>
            <a:pPr marL="0" indent="0">
              <a:buNone/>
            </a:pPr>
            <a:endParaRPr lang="en-US" sz="4000" b="1" i="1" dirty="0">
              <a:solidFill>
                <a:schemeClr val="accent6">
                  <a:lumMod val="60000"/>
                  <a:lumOff val="40000"/>
                </a:schemeClr>
              </a:solidFill>
            </a:endParaRPr>
          </a:p>
          <a:p>
            <a:pPr marL="0" indent="0">
              <a:buNone/>
            </a:pPr>
            <a:endParaRPr lang="en-US" sz="4000" b="1" i="1" dirty="0">
              <a:solidFill>
                <a:schemeClr val="accent6">
                  <a:lumMod val="60000"/>
                  <a:lumOff val="40000"/>
                </a:schemeClr>
              </a:solidFill>
            </a:endParaRPr>
          </a:p>
          <a:p>
            <a:pPr marL="0" indent="0">
              <a:buNone/>
            </a:pPr>
            <a:endParaRPr lang="en-US" sz="4000" b="1" i="1" dirty="0">
              <a:solidFill>
                <a:schemeClr val="accent6">
                  <a:lumMod val="60000"/>
                  <a:lumOff val="40000"/>
                </a:schemeClr>
              </a:solidFill>
            </a:endParaRPr>
          </a:p>
          <a:p>
            <a:pPr marL="0" indent="0">
              <a:buNone/>
            </a:pPr>
            <a:endParaRPr lang="en-US" sz="4000" b="1" i="1" dirty="0">
              <a:solidFill>
                <a:schemeClr val="accent6">
                  <a:lumMod val="60000"/>
                  <a:lumOff val="40000"/>
                </a:schemeClr>
              </a:solidFill>
            </a:endParaRPr>
          </a:p>
          <a:p>
            <a:pPr marL="0" indent="0">
              <a:buNone/>
            </a:pPr>
            <a:r>
              <a:rPr lang="en-US" sz="11200" b="1" dirty="0">
                <a:solidFill>
                  <a:srgbClr val="800000"/>
                </a:solidFill>
                <a:latin typeface="Garamond"/>
                <a:cs typeface="Garamond"/>
              </a:rPr>
              <a:t>WHETHER IT IS YOUR TRAUMA OR SOMEONE ELSE’S</a:t>
            </a:r>
          </a:p>
        </p:txBody>
      </p:sp>
      <p:sp>
        <p:nvSpPr>
          <p:cNvPr id="2" name="Date Placeholder 1"/>
          <p:cNvSpPr>
            <a:spLocks noGrp="1"/>
          </p:cNvSpPr>
          <p:nvPr>
            <p:ph type="dt" sz="half" idx="10"/>
          </p:nvPr>
        </p:nvSpPr>
        <p:spPr/>
        <p:txBody>
          <a:bodyPr/>
          <a:lstStyle/>
          <a:p>
            <a:fld id="{960BE271-AA3A-4C48-9939-4E90DA5E1BB1}" type="datetime1">
              <a:rPr lang="en-CA" smtClean="0"/>
              <a:t>2019-05-22</a:t>
            </a:fld>
            <a:endParaRPr lang="en-US" dirty="0"/>
          </a:p>
        </p:txBody>
      </p:sp>
      <p:sp>
        <p:nvSpPr>
          <p:cNvPr id="6" name="Footer Placeholder 5"/>
          <p:cNvSpPr>
            <a:spLocks noGrp="1"/>
          </p:cNvSpPr>
          <p:nvPr>
            <p:ph type="ftr" sz="quarter" idx="11"/>
          </p:nvPr>
        </p:nvSpPr>
        <p:spPr>
          <a:xfrm>
            <a:off x="793387" y="6456003"/>
            <a:ext cx="6672887" cy="365125"/>
          </a:xfrm>
        </p:spPr>
        <p:txBody>
          <a:bodyPr/>
          <a:lstStyle/>
          <a:p>
            <a:r>
              <a:rPr lang="en-CA" dirty="0"/>
              <a:t>Suzy Goodleaf, M.Ed. Trauma Informed Practice </a:t>
            </a:r>
            <a:endParaRPr lang="en-US" dirty="0"/>
          </a:p>
        </p:txBody>
      </p:sp>
      <p:sp>
        <p:nvSpPr>
          <p:cNvPr id="7" name="Slide Number Placeholder 6"/>
          <p:cNvSpPr>
            <a:spLocks noGrp="1"/>
          </p:cNvSpPr>
          <p:nvPr>
            <p:ph type="sldNum" sz="quarter" idx="12"/>
          </p:nvPr>
        </p:nvSpPr>
        <p:spPr/>
        <p:txBody>
          <a:bodyPr/>
          <a:lstStyle/>
          <a:p>
            <a:fld id="{4965612E-8C69-3447-AB81-0434FAC13E6B}" type="slidenum">
              <a:rPr lang="en-US" smtClean="0"/>
              <a:t>7</a:t>
            </a:fld>
            <a:endParaRPr lang="en-US" dirty="0"/>
          </a:p>
        </p:txBody>
      </p:sp>
      <p:pic>
        <p:nvPicPr>
          <p:cNvPr id="4" name="Picture 3" descr="images-3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850" y="1070768"/>
            <a:ext cx="2400300" cy="3390900"/>
          </a:xfrm>
          <a:prstGeom prst="rect">
            <a:avLst/>
          </a:prstGeom>
        </p:spPr>
      </p:pic>
      <p:pic>
        <p:nvPicPr>
          <p:cNvPr id="5" name="Picture 4" descr="images-3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06" y="2253098"/>
            <a:ext cx="3492500" cy="2324100"/>
          </a:xfrm>
          <a:prstGeom prst="rect">
            <a:avLst/>
          </a:prstGeom>
        </p:spPr>
      </p:pic>
      <p:pic>
        <p:nvPicPr>
          <p:cNvPr id="11" name="Content Placeholder 8">
            <a:extLst>
              <a:ext uri="{FF2B5EF4-FFF2-40B4-BE49-F238E27FC236}">
                <a16:creationId xmlns:a16="http://schemas.microsoft.com/office/drawing/2014/main" id="{33ADDB5B-BD03-DF42-881A-60DFDA905FB3}"/>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rcRect/>
          <a:stretch>
            <a:fillRect/>
          </a:stretch>
        </p:blipFill>
        <p:spPr>
          <a:xfrm>
            <a:off x="6788150" y="3415148"/>
            <a:ext cx="5403850" cy="2971909"/>
          </a:xfrm>
          <a:prstGeom prst="rect">
            <a:avLst/>
          </a:prstGeom>
        </p:spPr>
      </p:pic>
    </p:spTree>
    <p:extLst>
      <p:ext uri="{BB962C8B-B14F-4D97-AF65-F5344CB8AC3E}">
        <p14:creationId xmlns:p14="http://schemas.microsoft.com/office/powerpoint/2010/main" val="21399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Traumas</a:t>
            </a:r>
          </a:p>
        </p:txBody>
      </p:sp>
      <p:sp>
        <p:nvSpPr>
          <p:cNvPr id="3" name="Content Placeholder 2"/>
          <p:cNvSpPr>
            <a:spLocks noGrp="1"/>
          </p:cNvSpPr>
          <p:nvPr>
            <p:ph idx="1"/>
          </p:nvPr>
        </p:nvSpPr>
        <p:spPr>
          <a:xfrm>
            <a:off x="3523965" y="1600201"/>
            <a:ext cx="6591586" cy="4343400"/>
          </a:xfrm>
        </p:spPr>
        <p:txBody>
          <a:bodyPr/>
          <a:lstStyle/>
          <a:p>
            <a:endParaRPr lang="en-US" dirty="0">
              <a:solidFill>
                <a:srgbClr val="263B86"/>
              </a:solidFill>
            </a:endParaRPr>
          </a:p>
          <a:p>
            <a:r>
              <a:rPr lang="en-US" sz="2800" dirty="0">
                <a:solidFill>
                  <a:srgbClr val="263B86"/>
                </a:solidFill>
              </a:rPr>
              <a:t>Personal Trauma</a:t>
            </a:r>
          </a:p>
          <a:p>
            <a:r>
              <a:rPr lang="en-US" sz="2800" dirty="0">
                <a:solidFill>
                  <a:srgbClr val="263B86"/>
                </a:solidFill>
              </a:rPr>
              <a:t>Historical Trauma </a:t>
            </a:r>
          </a:p>
          <a:p>
            <a:r>
              <a:rPr lang="en-US" sz="2800" dirty="0">
                <a:solidFill>
                  <a:srgbClr val="263B86"/>
                </a:solidFill>
              </a:rPr>
              <a:t>Multigenerational Trauma or Vicarious Trauma</a:t>
            </a:r>
          </a:p>
          <a:p>
            <a:r>
              <a:rPr lang="en-US" sz="2800" dirty="0">
                <a:solidFill>
                  <a:srgbClr val="263B86"/>
                </a:solidFill>
              </a:rPr>
              <a:t>Inter-generational Trauma</a:t>
            </a:r>
          </a:p>
          <a:p>
            <a:endParaRPr lang="en-US" dirty="0">
              <a:solidFill>
                <a:srgbClr val="263B86"/>
              </a:solidFill>
            </a:endParaRPr>
          </a:p>
        </p:txBody>
      </p:sp>
      <p:sp>
        <p:nvSpPr>
          <p:cNvPr id="4" name="Date Placeholder 3"/>
          <p:cNvSpPr>
            <a:spLocks noGrp="1"/>
          </p:cNvSpPr>
          <p:nvPr>
            <p:ph type="dt" sz="half" idx="10"/>
          </p:nvPr>
        </p:nvSpPr>
        <p:spPr/>
        <p:txBody>
          <a:bodyPr/>
          <a:lstStyle/>
          <a:p>
            <a:fld id="{2C849EE4-CF48-0246-9FAC-0D2DBE1DCDA4}" type="datetime1">
              <a:rPr lang="en-CA" smtClean="0"/>
              <a:t>2019-05-22</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8</a:t>
            </a:fld>
            <a:endParaRPr lang="en-US"/>
          </a:p>
        </p:txBody>
      </p:sp>
    </p:spTree>
    <p:extLst>
      <p:ext uri="{BB962C8B-B14F-4D97-AF65-F5344CB8AC3E}">
        <p14:creationId xmlns:p14="http://schemas.microsoft.com/office/powerpoint/2010/main" val="170108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705" y="228601"/>
            <a:ext cx="3856037" cy="1009650"/>
          </a:xfrm>
        </p:spPr>
        <p:txBody>
          <a:bodyPr>
            <a:normAutofit/>
          </a:bodyPr>
          <a:lstStyle/>
          <a:p>
            <a:r>
              <a:rPr lang="en-US" sz="5400" u="sng" dirty="0"/>
              <a:t>ACES</a:t>
            </a:r>
          </a:p>
        </p:txBody>
      </p:sp>
      <p:sp>
        <p:nvSpPr>
          <p:cNvPr id="6" name="Content Placeholder 5"/>
          <p:cNvSpPr>
            <a:spLocks noGrp="1"/>
          </p:cNvSpPr>
          <p:nvPr>
            <p:ph idx="1"/>
          </p:nvPr>
        </p:nvSpPr>
        <p:spPr>
          <a:xfrm>
            <a:off x="7189260" y="228600"/>
            <a:ext cx="3858149" cy="6019800"/>
          </a:xfrm>
        </p:spPr>
        <p:txBody>
          <a:bodyPr>
            <a:normAutofit fontScale="77500" lnSpcReduction="20000"/>
          </a:bodyPr>
          <a:lstStyle/>
          <a:p>
            <a:pPr marL="0" indent="0">
              <a:buNone/>
            </a:pPr>
            <a:r>
              <a:rPr lang="en-US" u="sng" dirty="0"/>
              <a:t>Scores increase with the number of score over 4</a:t>
            </a:r>
          </a:p>
          <a:p>
            <a:r>
              <a:rPr lang="en-US" dirty="0"/>
              <a:t> </a:t>
            </a:r>
            <a:r>
              <a:rPr lang="en-US" sz="2600" dirty="0"/>
              <a:t>Adverse Childhood experiences across the life span.</a:t>
            </a:r>
          </a:p>
          <a:p>
            <a:r>
              <a:rPr lang="en-US" sz="2600" dirty="0"/>
              <a:t>Attempted Suicide</a:t>
            </a:r>
          </a:p>
          <a:p>
            <a:r>
              <a:rPr lang="en-US" sz="2600" dirty="0"/>
              <a:t>Injection Drug use</a:t>
            </a:r>
          </a:p>
          <a:p>
            <a:r>
              <a:rPr lang="en-US" sz="2600" dirty="0"/>
              <a:t>Illicit drug use</a:t>
            </a:r>
          </a:p>
          <a:p>
            <a:r>
              <a:rPr lang="en-US" sz="2600" dirty="0"/>
              <a:t>Depression</a:t>
            </a:r>
          </a:p>
          <a:p>
            <a:r>
              <a:rPr lang="en-US" sz="2600" dirty="0"/>
              <a:t>Chronic Bronchitis</a:t>
            </a:r>
          </a:p>
          <a:p>
            <a:r>
              <a:rPr lang="en-US" sz="2600" dirty="0"/>
              <a:t>50+ sex partners</a:t>
            </a:r>
          </a:p>
          <a:p>
            <a:r>
              <a:rPr lang="en-US" sz="2600" dirty="0"/>
              <a:t>Poor self care</a:t>
            </a:r>
          </a:p>
          <a:p>
            <a:r>
              <a:rPr lang="en-US" sz="2600" dirty="0"/>
              <a:t>Current Smoker</a:t>
            </a:r>
          </a:p>
          <a:p>
            <a:r>
              <a:rPr lang="en-US" sz="2600" dirty="0"/>
              <a:t>Cancer</a:t>
            </a:r>
          </a:p>
          <a:p>
            <a:r>
              <a:rPr lang="en-US" sz="2600" dirty="0"/>
              <a:t>Severe obesity</a:t>
            </a:r>
            <a:endParaRPr lang="en-US" dirty="0"/>
          </a:p>
          <a:p>
            <a:endParaRPr lang="en-US" dirty="0"/>
          </a:p>
        </p:txBody>
      </p:sp>
      <p:sp>
        <p:nvSpPr>
          <p:cNvPr id="7" name="Text Placeholder 6"/>
          <p:cNvSpPr>
            <a:spLocks noGrp="1"/>
          </p:cNvSpPr>
          <p:nvPr>
            <p:ph type="body" sz="half" idx="2"/>
          </p:nvPr>
        </p:nvSpPr>
        <p:spPr>
          <a:xfrm>
            <a:off x="913774" y="1238250"/>
            <a:ext cx="3856037" cy="3541714"/>
          </a:xfrm>
        </p:spPr>
        <p:txBody>
          <a:bodyPr>
            <a:normAutofit fontScale="25000" lnSpcReduction="20000"/>
          </a:bodyPr>
          <a:lstStyle/>
          <a:p>
            <a:r>
              <a:rPr lang="en-US" sz="9600" dirty="0"/>
              <a:t>Emotional Abuse</a:t>
            </a:r>
          </a:p>
          <a:p>
            <a:r>
              <a:rPr lang="en-US" sz="9600" dirty="0"/>
              <a:t>Physical Abuse</a:t>
            </a:r>
          </a:p>
          <a:p>
            <a:r>
              <a:rPr lang="en-US" sz="9600" dirty="0"/>
              <a:t>Sexual Abuse</a:t>
            </a:r>
          </a:p>
          <a:p>
            <a:r>
              <a:rPr lang="en-US" sz="9600" dirty="0"/>
              <a:t>Neglect</a:t>
            </a:r>
          </a:p>
          <a:p>
            <a:r>
              <a:rPr lang="en-US" sz="9600" dirty="0"/>
              <a:t>Loss of Parent</a:t>
            </a:r>
          </a:p>
          <a:p>
            <a:r>
              <a:rPr lang="en-US" sz="9600" dirty="0"/>
              <a:t>Divorce</a:t>
            </a:r>
          </a:p>
          <a:p>
            <a:r>
              <a:rPr lang="en-US" sz="9600" dirty="0"/>
              <a:t>Mental Illness</a:t>
            </a:r>
          </a:p>
          <a:p>
            <a:r>
              <a:rPr lang="en-US" sz="9600" dirty="0"/>
              <a:t>Alcoholism</a:t>
            </a:r>
          </a:p>
          <a:p>
            <a:r>
              <a:rPr lang="en-US" sz="9600" dirty="0"/>
              <a:t>Incarceration</a:t>
            </a:r>
          </a:p>
          <a:p>
            <a:r>
              <a:rPr lang="en-US" sz="9600" dirty="0"/>
              <a:t>Family Violence</a:t>
            </a:r>
          </a:p>
          <a:p>
            <a:endParaRPr lang="en-US" dirty="0"/>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fld id="{F50EAE4E-F541-534A-8C5E-598ECC1227E4}" type="datetime1">
              <a:rPr lang="en-CA" smtClean="0"/>
              <a:t>2019-05-22</a:t>
            </a:fld>
            <a:endParaRPr lang="en-US"/>
          </a:p>
        </p:txBody>
      </p:sp>
      <p:sp>
        <p:nvSpPr>
          <p:cNvPr id="3" name="Footer Placeholder 2"/>
          <p:cNvSpPr>
            <a:spLocks noGrp="1"/>
          </p:cNvSpPr>
          <p:nvPr>
            <p:ph type="ftr" sz="quarter" idx="11"/>
          </p:nvPr>
        </p:nvSpPr>
        <p:spPr>
          <a:xfrm>
            <a:off x="913774" y="6248400"/>
            <a:ext cx="6672887" cy="609600"/>
          </a:xfrm>
        </p:spPr>
        <p:txBody>
          <a:bodyPr/>
          <a:lstStyle/>
          <a:p>
            <a:r>
              <a:rPr lang="en-US" dirty="0"/>
              <a:t>Suzy Goodleaf, </a:t>
            </a:r>
            <a:r>
              <a:rPr lang="en-US" dirty="0" err="1"/>
              <a:t>M.Ed</a:t>
            </a:r>
            <a:r>
              <a:rPr lang="en-US" dirty="0"/>
              <a:t>, Psychologist https://</a:t>
            </a:r>
            <a:r>
              <a:rPr lang="en-US" dirty="0" err="1"/>
              <a:t>www.npr.org</a:t>
            </a:r>
            <a:r>
              <a:rPr lang="en-US" dirty="0"/>
              <a:t>/sections/health-shots/2015/03/02/387007941/take-the-ace-quiz-and-learn-what-it-does-and-</a:t>
            </a:r>
            <a:r>
              <a:rPr lang="en-US" dirty="0" err="1"/>
              <a:t>doesnt</a:t>
            </a:r>
            <a:r>
              <a:rPr lang="en-US" dirty="0"/>
              <a:t>-mean</a:t>
            </a:r>
          </a:p>
          <a:p>
            <a:endParaRPr lang="en-US" dirty="0"/>
          </a:p>
        </p:txBody>
      </p:sp>
      <p:sp>
        <p:nvSpPr>
          <p:cNvPr id="4" name="Slide Number Placeholder 3"/>
          <p:cNvSpPr>
            <a:spLocks noGrp="1"/>
          </p:cNvSpPr>
          <p:nvPr>
            <p:ph type="sldNum" sz="quarter" idx="12"/>
          </p:nvPr>
        </p:nvSpPr>
        <p:spPr/>
        <p:txBody>
          <a:bodyPr/>
          <a:lstStyle/>
          <a:p>
            <a:fld id="{09608920-7DCD-154F-A4C9-6C1EFCC1AECA}" type="slidenum">
              <a:rPr lang="en-US" smtClean="0"/>
              <a:t>9</a:t>
            </a:fld>
            <a:endParaRPr lang="en-US"/>
          </a:p>
        </p:txBody>
      </p:sp>
      <p:sp>
        <p:nvSpPr>
          <p:cNvPr id="8" name="Right Arrow 7">
            <a:extLst>
              <a:ext uri="{FF2B5EF4-FFF2-40B4-BE49-F238E27FC236}">
                <a16:creationId xmlns:a16="http://schemas.microsoft.com/office/drawing/2014/main" id="{1064250E-EE6A-8943-9D99-1116BAC0010D}"/>
              </a:ext>
            </a:extLst>
          </p:cNvPr>
          <p:cNvSpPr/>
          <p:nvPr/>
        </p:nvSpPr>
        <p:spPr>
          <a:xfrm>
            <a:off x="5002742"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804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2178</Words>
  <Application>Microsoft Macintosh PowerPoint</Application>
  <PresentationFormat>Widescreen</PresentationFormat>
  <Paragraphs>394</Paragraphs>
  <Slides>46</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Apple Chancery</vt:lpstr>
      <vt:lpstr>Arial</vt:lpstr>
      <vt:lpstr>Bangla MN</vt:lpstr>
      <vt:lpstr>Bookman Old Style</vt:lpstr>
      <vt:lpstr>Calibri</vt:lpstr>
      <vt:lpstr>Calibri Light</vt:lpstr>
      <vt:lpstr>Candara</vt:lpstr>
      <vt:lpstr>Century Schoolbook</vt:lpstr>
      <vt:lpstr>Comic Sans MS</vt:lpstr>
      <vt:lpstr>Garamond</vt:lpstr>
      <vt:lpstr>Times New Roman</vt:lpstr>
      <vt:lpstr>Tw Cen MT</vt:lpstr>
      <vt:lpstr>Wingdings</vt:lpstr>
      <vt:lpstr>Droplet</vt:lpstr>
      <vt:lpstr>Le Traumatisme et Ses Effets Sur L’Apprenant Trauma and Its Effects on Learning  Le Conseil Scolaire des Premières Nations en Éducation des Adultes  The First Nations Adult Education School Council  </vt:lpstr>
      <vt:lpstr>Creating Awareness</vt:lpstr>
      <vt:lpstr>A Native Psychology Perspective</vt:lpstr>
      <vt:lpstr>OUR FOUNDATION OF NORTH AMERICAN INDIGENOUS VALUES Jane Middelton-Moz and Rebecca Martell</vt:lpstr>
      <vt:lpstr>Trauma Informed Schools</vt:lpstr>
      <vt:lpstr>Impact of Trauma on School Performance </vt:lpstr>
      <vt:lpstr>A TRAUMA REACTION IS A TRAUMA REACTION </vt:lpstr>
      <vt:lpstr>Traumas</vt:lpstr>
      <vt:lpstr>ACES</vt:lpstr>
      <vt:lpstr>Mechanisms by which Adverse childhood experiences influence Health and Well-Being Throughout the life span.</vt:lpstr>
      <vt:lpstr>PowerPoint Presentation</vt:lpstr>
      <vt:lpstr>Unthinkable</vt:lpstr>
      <vt:lpstr>The objective of the Canadian Legislation is to continue… (Duncan Campbell Scott Deputy Superintendent  of Department of Indian Affairs 1913-1932)</vt:lpstr>
      <vt:lpstr>Historical and Multigenerational Trauma</vt:lpstr>
      <vt:lpstr>Trauma</vt:lpstr>
      <vt:lpstr>Trauma Informed Care helps to Change Perspective: </vt:lpstr>
      <vt:lpstr>Drunk people… were more scary than the monsters in the dark</vt:lpstr>
      <vt:lpstr>PowerPoint Presentation</vt:lpstr>
      <vt:lpstr>A Little Right-Brain Activity</vt:lpstr>
      <vt:lpstr>A Little Right-Brain Activity</vt:lpstr>
      <vt:lpstr> Left Brain Functions </vt:lpstr>
      <vt:lpstr>The Hippocampus</vt:lpstr>
      <vt:lpstr>How to help Traumatized Children</vt:lpstr>
      <vt:lpstr>PowerPoint Presentation</vt:lpstr>
      <vt:lpstr> </vt:lpstr>
      <vt:lpstr>PowerPoint Presentation</vt:lpstr>
      <vt:lpstr>Autonomic Adaptation to a threatening world</vt:lpstr>
      <vt:lpstr>PowerPoint Presentation</vt:lpstr>
      <vt:lpstr>Working through the window of tolerance</vt:lpstr>
      <vt:lpstr>Trauma Informed Care helps to Change Perspective: </vt:lpstr>
      <vt:lpstr>“PROTECTIVE DEFIANCE”</vt:lpstr>
      <vt:lpstr>PowerPoint Presentation</vt:lpstr>
      <vt:lpstr>TEST</vt:lpstr>
      <vt:lpstr>In your small group Debrief</vt:lpstr>
      <vt:lpstr>Protective Defiance</vt:lpstr>
      <vt:lpstr>It’s About Perspective!</vt:lpstr>
      <vt:lpstr>  Trauma Informed Practice Is focused on: CONNECTION </vt:lpstr>
      <vt:lpstr>No significant learning Occurs without Significant Relationships: Rick Miller, Kidsathope.com</vt:lpstr>
      <vt:lpstr>Resiliency in Action:  Nan Henderson, Editor with Bonnie Benard &amp; Nancy Sharpe-Light</vt:lpstr>
      <vt:lpstr>And Gramma said…</vt:lpstr>
      <vt:lpstr>Youth The Remodeling Period of the Brain  Daniel Seigel Brainstorm 2015 </vt:lpstr>
      <vt:lpstr>Emotional Spark</vt:lpstr>
      <vt:lpstr>Social Engagement</vt:lpstr>
      <vt:lpstr>Novelty</vt:lpstr>
      <vt:lpstr>Creative Exploration</vt:lpstr>
      <vt:lpstr>Thank you,     Nia:wen      Meguitch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Traumatisme et Ses Effects Sur L’Apprenant Trauma and Its’ Effects on Learning  Le Conseil Scolaire des Premières Nations en Éducation des Adultes  The First Nations Adult Education School Council  </dc:title>
  <dc:creator>Suzy Goodleaf</dc:creator>
  <cp:lastModifiedBy>Suzy Goodleaf</cp:lastModifiedBy>
  <cp:revision>13</cp:revision>
  <dcterms:created xsi:type="dcterms:W3CDTF">2019-05-22T03:23:09Z</dcterms:created>
  <dcterms:modified xsi:type="dcterms:W3CDTF">2019-05-22T16:51:49Z</dcterms:modified>
</cp:coreProperties>
</file>