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22"/>
  </p:notesMasterIdLst>
  <p:handoutMasterIdLst>
    <p:handoutMasterId r:id="rId23"/>
  </p:handoutMasterIdLst>
  <p:sldIdLst>
    <p:sldId id="290" r:id="rId2"/>
    <p:sldId id="287" r:id="rId3"/>
    <p:sldId id="291" r:id="rId4"/>
    <p:sldId id="269" r:id="rId5"/>
    <p:sldId id="292" r:id="rId6"/>
    <p:sldId id="293" r:id="rId7"/>
    <p:sldId id="294" r:id="rId8"/>
    <p:sldId id="295" r:id="rId9"/>
    <p:sldId id="310" r:id="rId10"/>
    <p:sldId id="297" r:id="rId11"/>
    <p:sldId id="298" r:id="rId12"/>
    <p:sldId id="299" r:id="rId13"/>
    <p:sldId id="311" r:id="rId14"/>
    <p:sldId id="302" r:id="rId15"/>
    <p:sldId id="303" r:id="rId16"/>
    <p:sldId id="304" r:id="rId17"/>
    <p:sldId id="313" r:id="rId18"/>
    <p:sldId id="307" r:id="rId19"/>
    <p:sldId id="308" r:id="rId20"/>
    <p:sldId id="314" r:id="rId21"/>
  </p:sldIdLst>
  <p:sldSz cx="9144000" cy="5143500" type="screen16x9"/>
  <p:notesSz cx="7023100" cy="9309100"/>
  <p:custDataLst>
    <p:tags r:id="rId24"/>
  </p:custDataLst>
  <p:defaultTextStyle>
    <a:defPPr>
      <a:defRPr lang="en-CA"/>
    </a:defPPr>
    <a:lvl1pPr algn="l" rtl="0" fontAlgn="base">
      <a:spcBef>
        <a:spcPct val="0"/>
      </a:spcBef>
      <a:spcAft>
        <a:spcPct val="0"/>
      </a:spcAft>
      <a:defRPr kumimoji="1" sz="2400" kern="1200">
        <a:solidFill>
          <a:schemeClr val="tx1"/>
        </a:solidFill>
        <a:latin typeface="Gill Sans" pitchFamily="34" charset="0"/>
        <a:ea typeface="+mn-ea"/>
        <a:cs typeface="Times New Roman" pitchFamily="18" charset="0"/>
      </a:defRPr>
    </a:lvl1pPr>
    <a:lvl2pPr marL="457200" algn="l" rtl="0" fontAlgn="base">
      <a:spcBef>
        <a:spcPct val="0"/>
      </a:spcBef>
      <a:spcAft>
        <a:spcPct val="0"/>
      </a:spcAft>
      <a:defRPr kumimoji="1" sz="2400" kern="1200">
        <a:solidFill>
          <a:schemeClr val="tx1"/>
        </a:solidFill>
        <a:latin typeface="Gill Sans" pitchFamily="34" charset="0"/>
        <a:ea typeface="+mn-ea"/>
        <a:cs typeface="Times New Roman" pitchFamily="18" charset="0"/>
      </a:defRPr>
    </a:lvl2pPr>
    <a:lvl3pPr marL="914400" algn="l" rtl="0" fontAlgn="base">
      <a:spcBef>
        <a:spcPct val="0"/>
      </a:spcBef>
      <a:spcAft>
        <a:spcPct val="0"/>
      </a:spcAft>
      <a:defRPr kumimoji="1" sz="2400" kern="1200">
        <a:solidFill>
          <a:schemeClr val="tx1"/>
        </a:solidFill>
        <a:latin typeface="Gill Sans" pitchFamily="34" charset="0"/>
        <a:ea typeface="+mn-ea"/>
        <a:cs typeface="Times New Roman" pitchFamily="18" charset="0"/>
      </a:defRPr>
    </a:lvl3pPr>
    <a:lvl4pPr marL="1371600" algn="l" rtl="0" fontAlgn="base">
      <a:spcBef>
        <a:spcPct val="0"/>
      </a:spcBef>
      <a:spcAft>
        <a:spcPct val="0"/>
      </a:spcAft>
      <a:defRPr kumimoji="1" sz="2400" kern="1200">
        <a:solidFill>
          <a:schemeClr val="tx1"/>
        </a:solidFill>
        <a:latin typeface="Gill Sans" pitchFamily="34" charset="0"/>
        <a:ea typeface="+mn-ea"/>
        <a:cs typeface="Times New Roman" pitchFamily="18" charset="0"/>
      </a:defRPr>
    </a:lvl4pPr>
    <a:lvl5pPr marL="1828800" algn="l" rtl="0" fontAlgn="base">
      <a:spcBef>
        <a:spcPct val="0"/>
      </a:spcBef>
      <a:spcAft>
        <a:spcPct val="0"/>
      </a:spcAft>
      <a:defRPr kumimoji="1" sz="2400" kern="1200">
        <a:solidFill>
          <a:schemeClr val="tx1"/>
        </a:solidFill>
        <a:latin typeface="Gill Sans" pitchFamily="34" charset="0"/>
        <a:ea typeface="+mn-ea"/>
        <a:cs typeface="Times New Roman" pitchFamily="18" charset="0"/>
      </a:defRPr>
    </a:lvl5pPr>
    <a:lvl6pPr marL="2286000" algn="l" defTabSz="914400" rtl="0" eaLnBrk="1" latinLnBrk="0" hangingPunct="1">
      <a:defRPr kumimoji="1" sz="2400" kern="1200">
        <a:solidFill>
          <a:schemeClr val="tx1"/>
        </a:solidFill>
        <a:latin typeface="Gill Sans" pitchFamily="34" charset="0"/>
        <a:ea typeface="+mn-ea"/>
        <a:cs typeface="Times New Roman" pitchFamily="18" charset="0"/>
      </a:defRPr>
    </a:lvl6pPr>
    <a:lvl7pPr marL="2743200" algn="l" defTabSz="914400" rtl="0" eaLnBrk="1" latinLnBrk="0" hangingPunct="1">
      <a:defRPr kumimoji="1" sz="2400" kern="1200">
        <a:solidFill>
          <a:schemeClr val="tx1"/>
        </a:solidFill>
        <a:latin typeface="Gill Sans" pitchFamily="34" charset="0"/>
        <a:ea typeface="+mn-ea"/>
        <a:cs typeface="Times New Roman" pitchFamily="18" charset="0"/>
      </a:defRPr>
    </a:lvl7pPr>
    <a:lvl8pPr marL="3200400" algn="l" defTabSz="914400" rtl="0" eaLnBrk="1" latinLnBrk="0" hangingPunct="1">
      <a:defRPr kumimoji="1" sz="2400" kern="1200">
        <a:solidFill>
          <a:schemeClr val="tx1"/>
        </a:solidFill>
        <a:latin typeface="Gill Sans" pitchFamily="34" charset="0"/>
        <a:ea typeface="+mn-ea"/>
        <a:cs typeface="Times New Roman" pitchFamily="18" charset="0"/>
      </a:defRPr>
    </a:lvl8pPr>
    <a:lvl9pPr marL="3657600" algn="l" defTabSz="914400" rtl="0" eaLnBrk="1" latinLnBrk="0" hangingPunct="1">
      <a:defRPr kumimoji="1" sz="2400" kern="1200">
        <a:solidFill>
          <a:schemeClr val="tx1"/>
        </a:solidFill>
        <a:latin typeface="Gill Sans" pitchFamily="34" charset="0"/>
        <a:ea typeface="+mn-ea"/>
        <a:cs typeface="Times New Roman" pitchFamily="18"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629B"/>
    <a:srgbClr val="0066A1"/>
    <a:srgbClr val="004165"/>
    <a:srgbClr val="427730"/>
    <a:srgbClr val="D52B1E"/>
    <a:srgbClr val="CC0000"/>
    <a:srgbClr val="C5AE4C"/>
    <a:srgbClr val="FF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9" autoAdjust="0"/>
    <p:restoredTop sz="88689" autoAdjust="0"/>
  </p:normalViewPr>
  <p:slideViewPr>
    <p:cSldViewPr snapToGrid="0">
      <p:cViewPr varScale="1">
        <p:scale>
          <a:sx n="78" d="100"/>
          <a:sy n="78" d="100"/>
        </p:scale>
        <p:origin x="90" y="1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53" d="100"/>
          <a:sy n="53" d="100"/>
        </p:scale>
        <p:origin x="1788" y="8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3044725" cy="464818"/>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lvl1pPr defTabSz="931441" eaLnBrk="0" hangingPunct="0">
              <a:defRPr kumimoji="0" sz="1200"/>
            </a:lvl1pPr>
          </a:lstStyle>
          <a:p>
            <a:endParaRPr lang="en-CA" dirty="0">
              <a:latin typeface="Calibri" panose="020F0502020204030204" pitchFamily="34" charset="0"/>
            </a:endParaRPr>
          </a:p>
        </p:txBody>
      </p:sp>
      <p:sp>
        <p:nvSpPr>
          <p:cNvPr id="17411" name="Rectangle 3"/>
          <p:cNvSpPr>
            <a:spLocks noGrp="1" noChangeArrowheads="1"/>
          </p:cNvSpPr>
          <p:nvPr>
            <p:ph type="dt" sz="quarter" idx="1"/>
          </p:nvPr>
        </p:nvSpPr>
        <p:spPr bwMode="auto">
          <a:xfrm>
            <a:off x="3978376" y="0"/>
            <a:ext cx="3044724" cy="464818"/>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lvl1pPr algn="r" defTabSz="931441" eaLnBrk="0" hangingPunct="0">
              <a:defRPr kumimoji="0" sz="1200"/>
            </a:lvl1pPr>
          </a:lstStyle>
          <a:p>
            <a:endParaRPr lang="en-CA" dirty="0">
              <a:latin typeface="Calibri" panose="020F0502020204030204" pitchFamily="34" charset="0"/>
            </a:endParaRPr>
          </a:p>
        </p:txBody>
      </p:sp>
      <p:sp>
        <p:nvSpPr>
          <p:cNvPr id="17412" name="Rectangle 4"/>
          <p:cNvSpPr>
            <a:spLocks noGrp="1" noChangeArrowheads="1"/>
          </p:cNvSpPr>
          <p:nvPr>
            <p:ph type="ftr" sz="quarter" idx="2"/>
          </p:nvPr>
        </p:nvSpPr>
        <p:spPr bwMode="auto">
          <a:xfrm>
            <a:off x="1" y="8844282"/>
            <a:ext cx="3044725" cy="464818"/>
          </a:xfrm>
          <a:prstGeom prst="rect">
            <a:avLst/>
          </a:prstGeom>
          <a:noFill/>
          <a:ln w="9525">
            <a:noFill/>
            <a:miter lim="800000"/>
            <a:headEnd/>
            <a:tailEnd/>
          </a:ln>
          <a:effectLst/>
        </p:spPr>
        <p:txBody>
          <a:bodyPr vert="horz" wrap="square" lIns="93303" tIns="46651" rIns="93303" bIns="46651" numCol="1" anchor="b" anchorCtr="0" compatLnSpc="1">
            <a:prstTxWarp prst="textNoShape">
              <a:avLst/>
            </a:prstTxWarp>
          </a:bodyPr>
          <a:lstStyle>
            <a:lvl1pPr defTabSz="931441" eaLnBrk="0" hangingPunct="0">
              <a:defRPr kumimoji="0" sz="1200"/>
            </a:lvl1pPr>
          </a:lstStyle>
          <a:p>
            <a:endParaRPr lang="en-CA" dirty="0">
              <a:latin typeface="Calibri" panose="020F0502020204030204" pitchFamily="34" charset="0"/>
            </a:endParaRPr>
          </a:p>
        </p:txBody>
      </p:sp>
      <p:sp>
        <p:nvSpPr>
          <p:cNvPr id="17413" name="Rectangle 5"/>
          <p:cNvSpPr>
            <a:spLocks noGrp="1" noChangeArrowheads="1"/>
          </p:cNvSpPr>
          <p:nvPr>
            <p:ph type="sldNum" sz="quarter" idx="3"/>
          </p:nvPr>
        </p:nvSpPr>
        <p:spPr bwMode="auto">
          <a:xfrm>
            <a:off x="3978376" y="8844282"/>
            <a:ext cx="3044724" cy="464818"/>
          </a:xfrm>
          <a:prstGeom prst="rect">
            <a:avLst/>
          </a:prstGeom>
          <a:noFill/>
          <a:ln w="9525">
            <a:noFill/>
            <a:miter lim="800000"/>
            <a:headEnd/>
            <a:tailEnd/>
          </a:ln>
          <a:effectLst/>
        </p:spPr>
        <p:txBody>
          <a:bodyPr vert="horz" wrap="square" lIns="93303" tIns="46651" rIns="93303" bIns="46651" numCol="1" anchor="b" anchorCtr="0" compatLnSpc="1">
            <a:prstTxWarp prst="textNoShape">
              <a:avLst/>
            </a:prstTxWarp>
          </a:bodyPr>
          <a:lstStyle>
            <a:lvl1pPr algn="r" defTabSz="931441" eaLnBrk="0" hangingPunct="0">
              <a:defRPr kumimoji="0" sz="1200"/>
            </a:lvl1pPr>
          </a:lstStyle>
          <a:p>
            <a:fld id="{389B4954-A652-4E7E-9945-B64DE72EE683}" type="slidenum">
              <a:rPr lang="en-CA">
                <a:latin typeface="Calibri" panose="020F0502020204030204" pitchFamily="34" charset="0"/>
              </a:rPr>
              <a:pPr/>
              <a:t>‹#›</a:t>
            </a:fld>
            <a:endParaRPr lang="en-CA" dirty="0">
              <a:latin typeface="Calibri" panose="020F0502020204030204" pitchFamily="34" charset="0"/>
            </a:endParaRPr>
          </a:p>
        </p:txBody>
      </p:sp>
    </p:spTree>
    <p:extLst>
      <p:ext uri="{BB962C8B-B14F-4D97-AF65-F5344CB8AC3E}">
        <p14:creationId xmlns:p14="http://schemas.microsoft.com/office/powerpoint/2010/main" val="12036348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3044725" cy="464818"/>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lvl1pPr defTabSz="931441" eaLnBrk="0" hangingPunct="0">
              <a:defRPr kumimoji="0" sz="1200">
                <a:latin typeface="Calibri" panose="020F0502020204030204" pitchFamily="34" charset="0"/>
              </a:defRPr>
            </a:lvl1pPr>
          </a:lstStyle>
          <a:p>
            <a:endParaRPr lang="en-CA" dirty="0"/>
          </a:p>
        </p:txBody>
      </p:sp>
      <p:sp>
        <p:nvSpPr>
          <p:cNvPr id="15363" name="Rectangle 3"/>
          <p:cNvSpPr>
            <a:spLocks noGrp="1" noChangeArrowheads="1"/>
          </p:cNvSpPr>
          <p:nvPr>
            <p:ph type="dt" idx="1"/>
          </p:nvPr>
        </p:nvSpPr>
        <p:spPr bwMode="auto">
          <a:xfrm>
            <a:off x="3978376" y="0"/>
            <a:ext cx="3044724" cy="464818"/>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lvl1pPr algn="r" defTabSz="931441" eaLnBrk="0" hangingPunct="0">
              <a:defRPr kumimoji="0" sz="1200">
                <a:latin typeface="Calibri" panose="020F0502020204030204" pitchFamily="34" charset="0"/>
              </a:defRPr>
            </a:lvl1pPr>
          </a:lstStyle>
          <a:p>
            <a:endParaRPr lang="en-CA" dirty="0"/>
          </a:p>
        </p:txBody>
      </p:sp>
      <p:sp>
        <p:nvSpPr>
          <p:cNvPr id="15364" name="Rectangle 4"/>
          <p:cNvSpPr>
            <a:spLocks noGrp="1" noRot="1" noChangeAspect="1" noChangeArrowheads="1" noTextEdit="1"/>
          </p:cNvSpPr>
          <p:nvPr>
            <p:ph type="sldImg" idx="2"/>
          </p:nvPr>
        </p:nvSpPr>
        <p:spPr bwMode="auto">
          <a:xfrm>
            <a:off x="409575" y="698500"/>
            <a:ext cx="6205538" cy="3490913"/>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35246" y="4422143"/>
            <a:ext cx="5152610" cy="4188140"/>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p:txBody>
      </p:sp>
      <p:sp>
        <p:nvSpPr>
          <p:cNvPr id="15366" name="Rectangle 6"/>
          <p:cNvSpPr>
            <a:spLocks noGrp="1" noChangeArrowheads="1"/>
          </p:cNvSpPr>
          <p:nvPr>
            <p:ph type="ftr" sz="quarter" idx="4"/>
          </p:nvPr>
        </p:nvSpPr>
        <p:spPr bwMode="auto">
          <a:xfrm>
            <a:off x="1" y="8844282"/>
            <a:ext cx="3044725" cy="464818"/>
          </a:xfrm>
          <a:prstGeom prst="rect">
            <a:avLst/>
          </a:prstGeom>
          <a:noFill/>
          <a:ln w="9525">
            <a:noFill/>
            <a:miter lim="800000"/>
            <a:headEnd/>
            <a:tailEnd/>
          </a:ln>
          <a:effectLst/>
        </p:spPr>
        <p:txBody>
          <a:bodyPr vert="horz" wrap="square" lIns="93303" tIns="46651" rIns="93303" bIns="46651" numCol="1" anchor="b" anchorCtr="0" compatLnSpc="1">
            <a:prstTxWarp prst="textNoShape">
              <a:avLst/>
            </a:prstTxWarp>
          </a:bodyPr>
          <a:lstStyle>
            <a:lvl1pPr defTabSz="931441" eaLnBrk="0" hangingPunct="0">
              <a:defRPr kumimoji="0" sz="1200">
                <a:latin typeface="Calibri" panose="020F0502020204030204" pitchFamily="34" charset="0"/>
              </a:defRPr>
            </a:lvl1pPr>
          </a:lstStyle>
          <a:p>
            <a:endParaRPr lang="en-CA" dirty="0"/>
          </a:p>
        </p:txBody>
      </p:sp>
      <p:sp>
        <p:nvSpPr>
          <p:cNvPr id="15367" name="Rectangle 7"/>
          <p:cNvSpPr>
            <a:spLocks noGrp="1" noChangeArrowheads="1"/>
          </p:cNvSpPr>
          <p:nvPr>
            <p:ph type="sldNum" sz="quarter" idx="5"/>
          </p:nvPr>
        </p:nvSpPr>
        <p:spPr bwMode="auto">
          <a:xfrm>
            <a:off x="3978376" y="8844282"/>
            <a:ext cx="3044724" cy="464818"/>
          </a:xfrm>
          <a:prstGeom prst="rect">
            <a:avLst/>
          </a:prstGeom>
          <a:noFill/>
          <a:ln w="9525">
            <a:noFill/>
            <a:miter lim="800000"/>
            <a:headEnd/>
            <a:tailEnd/>
          </a:ln>
          <a:effectLst/>
        </p:spPr>
        <p:txBody>
          <a:bodyPr vert="horz" wrap="square" lIns="93303" tIns="46651" rIns="93303" bIns="46651" numCol="1" anchor="b" anchorCtr="0" compatLnSpc="1">
            <a:prstTxWarp prst="textNoShape">
              <a:avLst/>
            </a:prstTxWarp>
          </a:bodyPr>
          <a:lstStyle>
            <a:lvl1pPr algn="r" defTabSz="931441" eaLnBrk="0" hangingPunct="0">
              <a:defRPr kumimoji="0" sz="1200">
                <a:latin typeface="Calibri" panose="020F0502020204030204" pitchFamily="34" charset="0"/>
              </a:defRPr>
            </a:lvl1pPr>
          </a:lstStyle>
          <a:p>
            <a:fld id="{FB88B0F5-CE8C-4614-9A8D-7575F954BBE1}" type="slidenum">
              <a:rPr lang="en-CA" smtClean="0"/>
              <a:pPr/>
              <a:t>‹#›</a:t>
            </a:fld>
            <a:endParaRPr lang="en-CA" dirty="0"/>
          </a:p>
        </p:txBody>
      </p:sp>
    </p:spTree>
    <p:extLst>
      <p:ext uri="{BB962C8B-B14F-4D97-AF65-F5344CB8AC3E}">
        <p14:creationId xmlns:p14="http://schemas.microsoft.com/office/powerpoint/2010/main" val="41331640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1pPr>
    <a:lvl2pPr marL="457200"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2pPr>
    <a:lvl3pPr marL="914400"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3pPr>
    <a:lvl4pPr marL="1371600"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4pPr>
    <a:lvl5pPr marL="1828800"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B88B0F5-CE8C-4614-9A8D-7575F954BBE1}" type="slidenum">
              <a:rPr lang="en-CA" smtClean="0"/>
              <a:pPr/>
              <a:t>1</a:t>
            </a:fld>
            <a:endParaRPr lang="en-CA" dirty="0"/>
          </a:p>
        </p:txBody>
      </p:sp>
    </p:spTree>
    <p:extLst>
      <p:ext uri="{BB962C8B-B14F-4D97-AF65-F5344CB8AC3E}">
        <p14:creationId xmlns:p14="http://schemas.microsoft.com/office/powerpoint/2010/main" val="391679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CA" sz="1200" b="1" kern="1200" dirty="0" smtClean="0">
                <a:solidFill>
                  <a:schemeClr val="tx1"/>
                </a:solidFill>
                <a:latin typeface="Calibri" panose="020F0502020204030204" pitchFamily="34" charset="0"/>
                <a:ea typeface="+mn-ea"/>
                <a:cs typeface="Arial" charset="0"/>
              </a:rPr>
              <a:t>Notes: </a:t>
            </a:r>
            <a:endParaRPr kumimoji="1" lang="en-CA" sz="1200" kern="1200" dirty="0" smtClean="0">
              <a:solidFill>
                <a:schemeClr val="tx1"/>
              </a:solidFill>
              <a:latin typeface="Calibri" panose="020F0502020204030204" pitchFamily="34" charset="0"/>
              <a:ea typeface="+mn-ea"/>
              <a:cs typeface="Arial" charset="0"/>
            </a:endParaRPr>
          </a:p>
          <a:p>
            <a:r>
              <a:rPr kumimoji="1" lang="en-CA" sz="1200" u="sng" kern="1200" dirty="0" smtClean="0">
                <a:solidFill>
                  <a:schemeClr val="tx1"/>
                </a:solidFill>
                <a:latin typeface="Calibri" panose="020F0502020204030204" pitchFamily="34" charset="0"/>
                <a:ea typeface="+mn-ea"/>
                <a:cs typeface="Arial" charset="0"/>
              </a:rPr>
              <a:t>Rent</a:t>
            </a:r>
            <a:r>
              <a:rPr kumimoji="1" lang="en-CA" sz="1200" kern="1200" dirty="0" smtClean="0">
                <a:solidFill>
                  <a:schemeClr val="tx1"/>
                </a:solidFill>
                <a:latin typeface="Calibri" panose="020F0502020204030204" pitchFamily="34" charset="0"/>
                <a:ea typeface="+mn-ea"/>
                <a:cs typeface="Arial" charset="0"/>
              </a:rPr>
              <a:t>: The work that goes into establishing rent is based on a time continuum. This means that you calculate rent when you rent out the unit for the first time. You raise the rent each year based on criteria clearly established in your housing policy. </a:t>
            </a:r>
            <a:r>
              <a:rPr kumimoji="1" lang="en-CA" sz="1200" u="sng" kern="1200" dirty="0" smtClean="0">
                <a:solidFill>
                  <a:schemeClr val="tx1"/>
                </a:solidFill>
                <a:latin typeface="Calibri" panose="020F0502020204030204" pitchFamily="34" charset="0"/>
                <a:ea typeface="+mn-ea"/>
                <a:cs typeface="Arial" charset="0"/>
              </a:rPr>
              <a:t>This task does not take much time if you have a rent scale.</a:t>
            </a:r>
          </a:p>
          <a:p>
            <a:endParaRPr kumimoji="1" lang="en-CA" sz="1200" kern="1200" dirty="0" smtClean="0">
              <a:solidFill>
                <a:schemeClr val="tx1"/>
              </a:solidFill>
              <a:latin typeface="Calibri" panose="020F0502020204030204" pitchFamily="34" charset="0"/>
              <a:ea typeface="+mn-ea"/>
              <a:cs typeface="Arial" charset="0"/>
            </a:endParaRPr>
          </a:p>
          <a:p>
            <a:r>
              <a:rPr kumimoji="1" lang="en-CA" sz="1200" u="sng" kern="1200" dirty="0" smtClean="0">
                <a:solidFill>
                  <a:schemeClr val="tx1"/>
                </a:solidFill>
                <a:latin typeface="Calibri" panose="020F0502020204030204" pitchFamily="34" charset="0"/>
                <a:ea typeface="+mn-ea"/>
                <a:cs typeface="Arial" charset="0"/>
              </a:rPr>
              <a:t>Collection</a:t>
            </a:r>
            <a:r>
              <a:rPr kumimoji="1" lang="en-CA" sz="1200" kern="1200" dirty="0" smtClean="0">
                <a:solidFill>
                  <a:schemeClr val="tx1"/>
                </a:solidFill>
                <a:latin typeface="Calibri" panose="020F0502020204030204" pitchFamily="34" charset="0"/>
                <a:ea typeface="+mn-ea"/>
                <a:cs typeface="Arial" charset="0"/>
              </a:rPr>
              <a:t>: </a:t>
            </a:r>
            <a:r>
              <a:rPr kumimoji="1" lang="en-CA" sz="1200" u="sng" kern="1200" dirty="0" smtClean="0">
                <a:solidFill>
                  <a:schemeClr val="tx1"/>
                </a:solidFill>
                <a:latin typeface="Calibri" panose="020F0502020204030204" pitchFamily="34" charset="0"/>
                <a:ea typeface="+mn-ea"/>
                <a:cs typeface="Arial" charset="0"/>
              </a:rPr>
              <a:t>Collection requires little time</a:t>
            </a:r>
            <a:r>
              <a:rPr kumimoji="1" lang="en-CA" sz="1200" kern="1200" dirty="0" smtClean="0">
                <a:solidFill>
                  <a:schemeClr val="tx1"/>
                </a:solidFill>
                <a:latin typeface="Calibri" panose="020F0502020204030204" pitchFamily="34" charset="0"/>
                <a:ea typeface="+mn-ea"/>
                <a:cs typeface="Arial" charset="0"/>
              </a:rPr>
              <a:t>.  Whether you have 1 or 500 units, if all of your tenants pay up, your job is limited to checking the payments made, which is generally done with a report issued to you by your finance department. This is easy when the </a:t>
            </a:r>
            <a:r>
              <a:rPr kumimoji="1" lang="en-CA" sz="1200" u="sng" kern="1200" dirty="0" smtClean="0">
                <a:solidFill>
                  <a:schemeClr val="tx1"/>
                </a:solidFill>
                <a:latin typeface="Calibri" panose="020F0502020204030204" pitchFamily="34" charset="0"/>
                <a:ea typeface="+mn-ea"/>
                <a:cs typeface="Arial" charset="0"/>
              </a:rPr>
              <a:t>behaviour</a:t>
            </a:r>
            <a:r>
              <a:rPr kumimoji="1" lang="en-CA" sz="1200" b="1" kern="1200" dirty="0" smtClean="0">
                <a:solidFill>
                  <a:schemeClr val="tx1"/>
                </a:solidFill>
                <a:latin typeface="Calibri" panose="020F0502020204030204" pitchFamily="34" charset="0"/>
                <a:ea typeface="+mn-ea"/>
                <a:cs typeface="Arial" charset="0"/>
              </a:rPr>
              <a:t> </a:t>
            </a:r>
            <a:r>
              <a:rPr kumimoji="1" lang="en-CA" sz="1200" kern="1200" dirty="0" smtClean="0">
                <a:solidFill>
                  <a:schemeClr val="tx1"/>
                </a:solidFill>
                <a:latin typeface="Calibri" panose="020F0502020204030204" pitchFamily="34" charset="0"/>
                <a:ea typeface="+mn-ea"/>
                <a:cs typeface="Arial" charset="0"/>
              </a:rPr>
              <a:t>is rooted in your tenant population. </a:t>
            </a:r>
          </a:p>
          <a:p>
            <a:endParaRPr kumimoji="1" lang="en-CA" sz="1200" kern="1200" dirty="0" smtClean="0">
              <a:solidFill>
                <a:schemeClr val="tx1"/>
              </a:solidFill>
              <a:latin typeface="Calibri" panose="020F0502020204030204" pitchFamily="34" charset="0"/>
              <a:ea typeface="+mn-ea"/>
              <a:cs typeface="Arial" charset="0"/>
            </a:endParaRPr>
          </a:p>
          <a:p>
            <a:r>
              <a:rPr kumimoji="1" lang="en-CA" sz="1200" u="sng" kern="1200" dirty="0" smtClean="0">
                <a:solidFill>
                  <a:schemeClr val="tx1"/>
                </a:solidFill>
                <a:latin typeface="Calibri" panose="020F0502020204030204" pitchFamily="34" charset="0"/>
                <a:ea typeface="+mn-ea"/>
                <a:cs typeface="Arial" charset="0"/>
              </a:rPr>
              <a:t>Rent arrears recovery</a:t>
            </a:r>
            <a:r>
              <a:rPr kumimoji="1" lang="en-CA" sz="1200" kern="1200" dirty="0" smtClean="0">
                <a:solidFill>
                  <a:schemeClr val="tx1"/>
                </a:solidFill>
                <a:latin typeface="Calibri" panose="020F0502020204030204" pitchFamily="34" charset="0"/>
                <a:ea typeface="+mn-ea"/>
                <a:cs typeface="Arial" charset="0"/>
              </a:rPr>
              <a:t>: Most of the work comes when one or several tenants do not pay up. This is when the colossal recovery process begins.  </a:t>
            </a:r>
            <a:r>
              <a:rPr kumimoji="1" lang="en-CA" sz="1200" u="sng" kern="1200" dirty="0" smtClean="0">
                <a:solidFill>
                  <a:schemeClr val="tx1"/>
                </a:solidFill>
                <a:latin typeface="Calibri" panose="020F0502020204030204" pitchFamily="34" charset="0"/>
                <a:ea typeface="+mn-ea"/>
                <a:cs typeface="Arial" charset="0"/>
              </a:rPr>
              <a:t>Each person who doesn’t pay </a:t>
            </a:r>
            <a:r>
              <a:rPr kumimoji="1" lang="en-CA" sz="1200" kern="1200" dirty="0" smtClean="0">
                <a:solidFill>
                  <a:schemeClr val="tx1"/>
                </a:solidFill>
                <a:latin typeface="Calibri" panose="020F0502020204030204" pitchFamily="34" charset="0"/>
                <a:ea typeface="+mn-ea"/>
                <a:cs typeface="Arial" charset="0"/>
              </a:rPr>
              <a:t>(and depending how your arrears policy reads) </a:t>
            </a:r>
            <a:r>
              <a:rPr kumimoji="1" lang="en-CA" sz="1200" u="sng" kern="1200" dirty="0" smtClean="0">
                <a:solidFill>
                  <a:schemeClr val="tx1"/>
                </a:solidFill>
                <a:latin typeface="Calibri" panose="020F0502020204030204" pitchFamily="34" charset="0"/>
                <a:ea typeface="+mn-ea"/>
                <a:cs typeface="Arial" charset="0"/>
              </a:rPr>
              <a:t>can easily cost you up to two days of work.</a:t>
            </a:r>
            <a:r>
              <a:rPr kumimoji="1" lang="en-CA" sz="1200" kern="1200" dirty="0" smtClean="0">
                <a:solidFill>
                  <a:schemeClr val="tx1"/>
                </a:solidFill>
                <a:latin typeface="Calibri" panose="020F0502020204030204" pitchFamily="34" charset="0"/>
                <a:ea typeface="+mn-ea"/>
                <a:cs typeface="Arial" charset="0"/>
              </a:rPr>
              <a:t> This is aside from all of the stress, worry, and a lack of funds that make things even more complicated.</a:t>
            </a:r>
          </a:p>
          <a:p>
            <a:endParaRPr lang="en-CA" dirty="0" smtClean="0"/>
          </a:p>
          <a:p>
            <a:r>
              <a:rPr kumimoji="1" lang="en-CA" sz="1200" u="sng" kern="1200" dirty="0" smtClean="0">
                <a:solidFill>
                  <a:schemeClr val="tx1"/>
                </a:solidFill>
                <a:latin typeface="Calibri" panose="020F0502020204030204" pitchFamily="34" charset="0"/>
                <a:ea typeface="+mn-ea"/>
                <a:cs typeface="Arial" charset="0"/>
              </a:rPr>
              <a:t>Members</a:t>
            </a:r>
            <a:r>
              <a:rPr kumimoji="1" lang="en-CA" sz="1200" kern="1200" dirty="0" smtClean="0">
                <a:solidFill>
                  <a:schemeClr val="tx1"/>
                </a:solidFill>
                <a:latin typeface="Calibri" panose="020F0502020204030204" pitchFamily="34" charset="0"/>
                <a:ea typeface="+mn-ea"/>
                <a:cs typeface="Arial" charset="0"/>
              </a:rPr>
              <a:t>: Regular payments enable the band council to better maintain the units, build more units and comply with its budget envelopes for its respective programs.  </a:t>
            </a:r>
          </a:p>
          <a:p>
            <a:endParaRPr kumimoji="1" lang="en-CA" sz="1200" kern="1200" dirty="0" smtClean="0">
              <a:solidFill>
                <a:schemeClr val="tx1"/>
              </a:solidFill>
              <a:latin typeface="Calibri" panose="020F0502020204030204" pitchFamily="34" charset="0"/>
              <a:ea typeface="+mn-ea"/>
              <a:cs typeface="Arial" charset="0"/>
            </a:endParaRPr>
          </a:p>
          <a:p>
            <a:r>
              <a:rPr kumimoji="1" lang="en-CA" sz="1200" u="sng" kern="1200" dirty="0" smtClean="0">
                <a:solidFill>
                  <a:schemeClr val="tx1"/>
                </a:solidFill>
                <a:latin typeface="Calibri" panose="020F0502020204030204" pitchFamily="34" charset="0"/>
                <a:ea typeface="+mn-ea"/>
                <a:cs typeface="Arial" charset="0"/>
              </a:rPr>
              <a:t>Administration</a:t>
            </a:r>
            <a:r>
              <a:rPr kumimoji="1" lang="en-CA" sz="1200" kern="1200" dirty="0" smtClean="0">
                <a:solidFill>
                  <a:schemeClr val="tx1"/>
                </a:solidFill>
                <a:latin typeface="Calibri" panose="020F0502020204030204" pitchFamily="34" charset="0"/>
                <a:ea typeface="+mn-ea"/>
                <a:cs typeface="Arial" charset="0"/>
              </a:rPr>
              <a:t>: If tenants pay up, it frees up time for your administration to perform other duties. </a:t>
            </a:r>
          </a:p>
          <a:p>
            <a:endParaRPr kumimoji="1" lang="en-CA" sz="1200" kern="1200" dirty="0" smtClean="0">
              <a:solidFill>
                <a:schemeClr val="tx1"/>
              </a:solidFill>
              <a:latin typeface="Calibri" panose="020F0502020204030204" pitchFamily="34" charset="0"/>
              <a:ea typeface="+mn-ea"/>
              <a:cs typeface="Arial" charset="0"/>
            </a:endParaRPr>
          </a:p>
          <a:p>
            <a:r>
              <a:rPr kumimoji="1" lang="en-CA" sz="1200" u="sng" kern="1200" dirty="0" smtClean="0">
                <a:solidFill>
                  <a:schemeClr val="tx1"/>
                </a:solidFill>
                <a:latin typeface="Calibri" panose="020F0502020204030204" pitchFamily="34" charset="0"/>
                <a:ea typeface="+mn-ea"/>
                <a:cs typeface="Arial" charset="0"/>
              </a:rPr>
              <a:t>Council:</a:t>
            </a:r>
            <a:r>
              <a:rPr kumimoji="1" lang="en-CA" sz="1200" kern="1200" dirty="0" smtClean="0">
                <a:solidFill>
                  <a:schemeClr val="tx1"/>
                </a:solidFill>
                <a:latin typeface="Calibri" panose="020F0502020204030204" pitchFamily="34" charset="0"/>
                <a:ea typeface="+mn-ea"/>
                <a:cs typeface="Arial" charset="0"/>
              </a:rPr>
              <a:t> In the medium term, when housing units are operating well and everyone is respectful, there</a:t>
            </a:r>
            <a:r>
              <a:rPr kumimoji="1" lang="en-CA" sz="1200" kern="1200" baseline="0" dirty="0" smtClean="0">
                <a:solidFill>
                  <a:schemeClr val="tx1"/>
                </a:solidFill>
                <a:latin typeface="Calibri" panose="020F0502020204030204" pitchFamily="34" charset="0"/>
                <a:ea typeface="+mn-ea"/>
                <a:cs typeface="Arial" charset="0"/>
              </a:rPr>
              <a:t> is more (political) stability. </a:t>
            </a:r>
            <a:endParaRPr kumimoji="1" lang="en-CA" sz="1200" kern="1200" dirty="0" smtClean="0">
              <a:solidFill>
                <a:schemeClr val="tx1"/>
              </a:solidFill>
              <a:latin typeface="Calibri" panose="020F0502020204030204" pitchFamily="34" charset="0"/>
              <a:ea typeface="+mn-ea"/>
              <a:cs typeface="Arial" charset="0"/>
            </a:endParaRPr>
          </a:p>
          <a:p>
            <a:endParaRPr kumimoji="1" lang="en-CA" sz="1200" kern="1200" dirty="0" smtClean="0">
              <a:solidFill>
                <a:schemeClr val="tx1"/>
              </a:solidFill>
              <a:latin typeface="Calibri" panose="020F0502020204030204" pitchFamily="34" charset="0"/>
              <a:ea typeface="+mn-ea"/>
              <a:cs typeface="Arial" charset="0"/>
            </a:endParaRPr>
          </a:p>
          <a:p>
            <a:r>
              <a:rPr kumimoji="1" lang="en-CA" sz="1200" kern="1200" dirty="0" smtClean="0">
                <a:solidFill>
                  <a:schemeClr val="tx1"/>
                </a:solidFill>
                <a:latin typeface="Calibri" panose="020F0502020204030204" pitchFamily="34" charset="0"/>
                <a:ea typeface="+mn-ea"/>
                <a:cs typeface="Arial" charset="0"/>
              </a:rPr>
              <a:t>Conversely, ineffective collection benefits a few at the expense of good payers.</a:t>
            </a:r>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2</a:t>
            </a:fld>
            <a:endParaRPr lang="en-CA" dirty="0"/>
          </a:p>
        </p:txBody>
      </p:sp>
    </p:spTree>
    <p:extLst>
      <p:ext uri="{BB962C8B-B14F-4D97-AF65-F5344CB8AC3E}">
        <p14:creationId xmlns:p14="http://schemas.microsoft.com/office/powerpoint/2010/main" val="258533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B88B0F5-CE8C-4614-9A8D-7575F954BBE1}" type="slidenum">
              <a:rPr lang="en-CA" smtClean="0"/>
              <a:pPr/>
              <a:t>4</a:t>
            </a:fld>
            <a:endParaRPr lang="en-CA" dirty="0"/>
          </a:p>
        </p:txBody>
      </p:sp>
    </p:spTree>
    <p:extLst>
      <p:ext uri="{BB962C8B-B14F-4D97-AF65-F5344CB8AC3E}">
        <p14:creationId xmlns:p14="http://schemas.microsoft.com/office/powerpoint/2010/main" val="1706822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CA" sz="1200" kern="1200" dirty="0" smtClean="0">
                <a:solidFill>
                  <a:schemeClr val="tx1"/>
                </a:solidFill>
                <a:latin typeface="Calibri" panose="020F0502020204030204" pitchFamily="34" charset="0"/>
                <a:ea typeface="+mn-ea"/>
                <a:cs typeface="Arial" charset="0"/>
              </a:rPr>
              <a:t>All rent scales are based on expenses and revenue. Other considerations are secondary.  For example, if you want to reduce the rents of low-income households, you either have to cut expenses or make up the difference with a secondary source of revenue.</a:t>
            </a:r>
          </a:p>
          <a:p>
            <a:r>
              <a:rPr kumimoji="1" lang="en-CA" sz="1200" kern="1200" dirty="0" smtClean="0">
                <a:solidFill>
                  <a:schemeClr val="tx1"/>
                </a:solidFill>
                <a:latin typeface="Calibri" panose="020F0502020204030204" pitchFamily="34" charset="0"/>
                <a:ea typeface="+mn-ea"/>
                <a:cs typeface="Arial" charset="0"/>
              </a:rPr>
              <a:t>In practical terms, this means that you have to make some choices.</a:t>
            </a:r>
          </a:p>
          <a:p>
            <a:r>
              <a:rPr kumimoji="1" lang="en-CA" sz="1200" kern="1200" dirty="0" smtClean="0">
                <a:solidFill>
                  <a:schemeClr val="tx1"/>
                </a:solidFill>
                <a:latin typeface="Calibri" panose="020F0502020204030204" pitchFamily="34" charset="0"/>
                <a:ea typeface="+mn-ea"/>
                <a:cs typeface="Arial" charset="0"/>
              </a:rPr>
              <a:t>Do you charge rents of $150 to those</a:t>
            </a:r>
            <a:r>
              <a:rPr kumimoji="1" lang="en-CA" sz="1200" kern="1200" baseline="0" dirty="0" smtClean="0">
                <a:solidFill>
                  <a:schemeClr val="tx1"/>
                </a:solidFill>
                <a:latin typeface="Calibri" panose="020F0502020204030204" pitchFamily="34" charset="0"/>
                <a:ea typeface="+mn-ea"/>
                <a:cs typeface="Arial" charset="0"/>
              </a:rPr>
              <a:t> whose income is very low? </a:t>
            </a:r>
            <a:r>
              <a:rPr kumimoji="1" lang="en-CA" sz="1200" kern="1200" dirty="0" smtClean="0">
                <a:solidFill>
                  <a:schemeClr val="tx1"/>
                </a:solidFill>
                <a:latin typeface="Calibri" panose="020F0502020204030204" pitchFamily="34" charset="0"/>
                <a:ea typeface="+mn-ea"/>
                <a:cs typeface="Arial" charset="0"/>
              </a:rPr>
              <a:t>If you do, this will come at the expense of what?  </a:t>
            </a:r>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5</a:t>
            </a:fld>
            <a:endParaRPr lang="en-CA" dirty="0"/>
          </a:p>
        </p:txBody>
      </p:sp>
    </p:spTree>
    <p:extLst>
      <p:ext uri="{BB962C8B-B14F-4D97-AF65-F5344CB8AC3E}">
        <p14:creationId xmlns:p14="http://schemas.microsoft.com/office/powerpoint/2010/main" val="2034315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This is the simplest formula you</a:t>
            </a:r>
            <a:r>
              <a:rPr lang="en-CA" sz="1200" kern="1200" baseline="0" dirty="0" smtClean="0">
                <a:solidFill>
                  <a:schemeClr val="tx1"/>
                </a:solidFill>
                <a:latin typeface="+mn-lt"/>
                <a:ea typeface="+mn-ea"/>
                <a:cs typeface="+mn-cs"/>
              </a:rPr>
              <a:t> can</a:t>
            </a:r>
            <a:r>
              <a:rPr lang="en-CA" sz="1200" kern="1200" dirty="0" smtClean="0">
                <a:solidFill>
                  <a:schemeClr val="tx1"/>
                </a:solidFill>
                <a:latin typeface="+mn-lt"/>
                <a:ea typeface="+mn-ea"/>
                <a:cs typeface="+mn-cs"/>
              </a:rPr>
              <a:t> use to calculate your rents.</a:t>
            </a:r>
          </a:p>
          <a:p>
            <a:r>
              <a:rPr lang="en-CA" sz="1200" kern="1200" dirty="0" smtClean="0">
                <a:solidFill>
                  <a:schemeClr val="tx1"/>
                </a:solidFill>
                <a:latin typeface="+mn-lt"/>
                <a:ea typeface="+mn-ea"/>
                <a:cs typeface="+mn-cs"/>
              </a:rPr>
              <a:t>Use the monthly expenses of a project as an example</a:t>
            </a:r>
          </a:p>
          <a:p>
            <a:r>
              <a:rPr lang="en-CA" sz="1200" kern="1200" dirty="0" smtClean="0">
                <a:solidFill>
                  <a:schemeClr val="tx1"/>
                </a:solidFill>
                <a:latin typeface="+mn-lt"/>
                <a:ea typeface="+mn-ea"/>
                <a:cs typeface="+mn-cs"/>
              </a:rPr>
              <a:t>MISCELLANEOUS SERVICES: You can charge your members for family budget planning services, some of the renovations, etc.</a:t>
            </a:r>
          </a:p>
          <a:p>
            <a:r>
              <a:rPr lang="en-CA" sz="1200" kern="1200" dirty="0" smtClean="0">
                <a:solidFill>
                  <a:schemeClr val="tx1"/>
                </a:solidFill>
                <a:latin typeface="+mn-lt"/>
                <a:ea typeface="+mn-ea"/>
                <a:cs typeface="+mn-cs"/>
              </a:rPr>
              <a:t>ADMINISTRATIVE PENALTY: You can sanction some behaviours by passing on the bill to the tenant. For example, if the cheque bounces and the bank charges you $40, this is passed on to the tenant. </a:t>
            </a:r>
          </a:p>
          <a:p>
            <a:endParaRPr lang="en-CA" dirty="0"/>
          </a:p>
        </p:txBody>
      </p:sp>
      <p:sp>
        <p:nvSpPr>
          <p:cNvPr id="4" name="Slide Number Placeholder 3"/>
          <p:cNvSpPr>
            <a:spLocks noGrp="1"/>
          </p:cNvSpPr>
          <p:nvPr>
            <p:ph type="sldNum" sz="quarter" idx="10"/>
          </p:nvPr>
        </p:nvSpPr>
        <p:spPr/>
        <p:txBody>
          <a:bodyPr/>
          <a:lstStyle/>
          <a:p>
            <a:fld id="{258D5FDA-7DA4-4F2A-93E8-48FADEC4A439}" type="slidenum">
              <a:rPr lang="en-CA" smtClean="0"/>
              <a:pPr/>
              <a:t>8</a:t>
            </a:fld>
            <a:endParaRPr lang="en-CA"/>
          </a:p>
        </p:txBody>
      </p:sp>
    </p:spTree>
    <p:extLst>
      <p:ext uri="{BB962C8B-B14F-4D97-AF65-F5344CB8AC3E}">
        <p14:creationId xmlns:p14="http://schemas.microsoft.com/office/powerpoint/2010/main" val="3305501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CA" sz="1200" kern="1200" dirty="0" smtClean="0">
                <a:solidFill>
                  <a:schemeClr val="tx1"/>
                </a:solidFill>
                <a:latin typeface="Calibri" panose="020F0502020204030204" pitchFamily="34" charset="0"/>
                <a:ea typeface="+mn-ea"/>
                <a:cs typeface="Arial" charset="0"/>
              </a:rPr>
              <a:t>The basic principle is that if you redistribute your $2,000 shortfall, you only net 80% of the $2,000, or $1,600.</a:t>
            </a:r>
          </a:p>
          <a:p>
            <a:r>
              <a:rPr kumimoji="1" lang="en-CA" sz="1200" kern="1200" dirty="0" smtClean="0">
                <a:solidFill>
                  <a:schemeClr val="tx1"/>
                </a:solidFill>
                <a:latin typeface="Calibri" panose="020F0502020204030204" pitchFamily="34" charset="0"/>
                <a:ea typeface="+mn-ea"/>
                <a:cs typeface="Arial" charset="0"/>
              </a:rPr>
              <a:t>You must then ask yourself the following question:</a:t>
            </a:r>
          </a:p>
          <a:p>
            <a:r>
              <a:rPr kumimoji="1" lang="en-CA" sz="1200" kern="1200" dirty="0" smtClean="0">
                <a:solidFill>
                  <a:schemeClr val="tx1"/>
                </a:solidFill>
                <a:latin typeface="Calibri" panose="020F0502020204030204" pitchFamily="34" charset="0"/>
                <a:ea typeface="+mn-ea"/>
                <a:cs typeface="Arial" charset="0"/>
              </a:rPr>
              <a:t>How much do I have to charge in total if I want to recover the $10,000, assuming a collection rate of 80%?</a:t>
            </a:r>
          </a:p>
          <a:p>
            <a:r>
              <a:rPr kumimoji="1" lang="en-CA" sz="1200" kern="1200" dirty="0" smtClean="0">
                <a:solidFill>
                  <a:schemeClr val="tx1"/>
                </a:solidFill>
                <a:latin typeface="Calibri" panose="020F0502020204030204" pitchFamily="34" charset="0"/>
                <a:ea typeface="+mn-ea"/>
                <a:cs typeface="Arial" charset="0"/>
              </a:rPr>
              <a:t>The question then becomes: What method do I use to redistribute?</a:t>
            </a:r>
          </a:p>
          <a:p>
            <a:pPr lvl="0"/>
            <a:r>
              <a:rPr kumimoji="1" lang="en-CA" sz="1200" kern="1200" dirty="0" smtClean="0">
                <a:solidFill>
                  <a:schemeClr val="tx1"/>
                </a:solidFill>
                <a:latin typeface="Calibri" panose="020F0502020204030204" pitchFamily="34" charset="0"/>
                <a:ea typeface="+mn-ea"/>
                <a:cs typeface="Arial" charset="0"/>
              </a:rPr>
              <a:t>Proportionately based on the current rent?</a:t>
            </a:r>
          </a:p>
          <a:p>
            <a:pPr lvl="0"/>
            <a:r>
              <a:rPr kumimoji="1" lang="en-CA" sz="1200" kern="1200" dirty="0" smtClean="0">
                <a:solidFill>
                  <a:schemeClr val="tx1"/>
                </a:solidFill>
                <a:latin typeface="Calibri" panose="020F0502020204030204" pitchFamily="34" charset="0"/>
                <a:ea typeface="+mn-ea"/>
                <a:cs typeface="Arial" charset="0"/>
              </a:rPr>
              <a:t>Based on personal income?</a:t>
            </a:r>
          </a:p>
          <a:p>
            <a:pPr lvl="0"/>
            <a:r>
              <a:rPr kumimoji="1" lang="en-CA" sz="1200" kern="1200" dirty="0" smtClean="0">
                <a:solidFill>
                  <a:schemeClr val="tx1"/>
                </a:solidFill>
                <a:latin typeface="Calibri" panose="020F0502020204030204" pitchFamily="34" charset="0"/>
                <a:ea typeface="+mn-ea"/>
                <a:cs typeface="Arial" charset="0"/>
              </a:rPr>
              <a:t>Based on the size of the house?</a:t>
            </a:r>
          </a:p>
          <a:p>
            <a:pPr lvl="0"/>
            <a:r>
              <a:rPr kumimoji="1" lang="en-CA" sz="1200" kern="1200" dirty="0" smtClean="0">
                <a:solidFill>
                  <a:schemeClr val="tx1"/>
                </a:solidFill>
                <a:latin typeface="Calibri" panose="020F0502020204030204" pitchFamily="34" charset="0"/>
                <a:ea typeface="+mn-ea"/>
                <a:cs typeface="Arial" charset="0"/>
              </a:rPr>
              <a:t>Based on the location?</a:t>
            </a:r>
          </a:p>
          <a:p>
            <a:pPr lvl="0"/>
            <a:r>
              <a:rPr kumimoji="1" lang="en-CA" sz="1200" kern="1200" dirty="0" smtClean="0">
                <a:solidFill>
                  <a:schemeClr val="tx1"/>
                </a:solidFill>
                <a:latin typeface="Calibri" panose="020F0502020204030204" pitchFamily="34" charset="0"/>
                <a:ea typeface="+mn-ea"/>
                <a:cs typeface="Arial" charset="0"/>
              </a:rPr>
              <a:t>Based on the age of the house?</a:t>
            </a:r>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10</a:t>
            </a:fld>
            <a:endParaRPr lang="en-CA" dirty="0"/>
          </a:p>
        </p:txBody>
      </p:sp>
    </p:spTree>
    <p:extLst>
      <p:ext uri="{BB962C8B-B14F-4D97-AF65-F5344CB8AC3E}">
        <p14:creationId xmlns:p14="http://schemas.microsoft.com/office/powerpoint/2010/main" val="2673218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CA" sz="1200" kern="1200" dirty="0" smtClean="0">
                <a:solidFill>
                  <a:schemeClr val="tx1"/>
                </a:solidFill>
                <a:latin typeface="Calibri" panose="020F0502020204030204" pitchFamily="34" charset="0"/>
                <a:ea typeface="+mn-ea"/>
                <a:cs typeface="Arial" charset="0"/>
              </a:rPr>
              <a:t>When people who do pay their rents find out that delinquent tenants receive the same services and, at times, more, they too will get angry and stop paying.</a:t>
            </a:r>
          </a:p>
          <a:p>
            <a:r>
              <a:rPr kumimoji="1" lang="en-CA" sz="1200" kern="1200" dirty="0" smtClean="0">
                <a:solidFill>
                  <a:schemeClr val="tx1"/>
                </a:solidFill>
                <a:latin typeface="Calibri" panose="020F0502020204030204" pitchFamily="34" charset="0"/>
                <a:ea typeface="+mn-ea"/>
                <a:cs typeface="Arial" charset="0"/>
              </a:rPr>
              <a:t>That is why you must strengthen</a:t>
            </a:r>
            <a:r>
              <a:rPr kumimoji="1" lang="en-CA" sz="1200" kern="1200" baseline="0" dirty="0" smtClean="0">
                <a:solidFill>
                  <a:schemeClr val="tx1"/>
                </a:solidFill>
                <a:latin typeface="Calibri" panose="020F0502020204030204" pitchFamily="34" charset="0"/>
                <a:ea typeface="+mn-ea"/>
                <a:cs typeface="Arial" charset="0"/>
              </a:rPr>
              <a:t> good rent-paying </a:t>
            </a:r>
            <a:r>
              <a:rPr kumimoji="1" lang="en-CA" sz="1200" kern="1200" dirty="0" smtClean="0">
                <a:solidFill>
                  <a:schemeClr val="tx1"/>
                </a:solidFill>
                <a:latin typeface="Calibri" panose="020F0502020204030204" pitchFamily="34" charset="0"/>
                <a:ea typeface="+mn-ea"/>
                <a:cs typeface="Arial" charset="0"/>
              </a:rPr>
              <a:t>behaviour.</a:t>
            </a:r>
          </a:p>
          <a:p>
            <a:r>
              <a:rPr lang="en-CA" sz="1200" dirty="0" smtClean="0"/>
              <a:t>Bad debts can become entrenched in a community</a:t>
            </a:r>
          </a:p>
          <a:p>
            <a:r>
              <a:rPr lang="en-CA" sz="1200" dirty="0" smtClean="0"/>
              <a:t>Sometimes those who fail to fulfill their obligations can afford to pay but refuse to do so</a:t>
            </a:r>
            <a:r>
              <a:rPr lang="en-CA" dirty="0" smtClean="0"/>
              <a:t>. </a:t>
            </a:r>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12</a:t>
            </a:fld>
            <a:endParaRPr lang="en-CA" dirty="0"/>
          </a:p>
        </p:txBody>
      </p:sp>
    </p:spTree>
    <p:extLst>
      <p:ext uri="{BB962C8B-B14F-4D97-AF65-F5344CB8AC3E}">
        <p14:creationId xmlns:p14="http://schemas.microsoft.com/office/powerpoint/2010/main" val="57268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CA" sz="1200" kern="1200" dirty="0" smtClean="0">
                <a:solidFill>
                  <a:schemeClr val="tx1"/>
                </a:solidFill>
                <a:latin typeface="Calibri" panose="020F0502020204030204" pitchFamily="34" charset="0"/>
                <a:ea typeface="+mn-ea"/>
                <a:cs typeface="Arial" charset="0"/>
              </a:rPr>
              <a:t>One must always bear in mind that some people don’t pay because they can’t afford to.  However, others intentionally</a:t>
            </a:r>
            <a:r>
              <a:rPr kumimoji="1" lang="en-CA" sz="1200" kern="1200" baseline="0" dirty="0" smtClean="0">
                <a:solidFill>
                  <a:schemeClr val="tx1"/>
                </a:solidFill>
                <a:latin typeface="Calibri" panose="020F0502020204030204" pitchFamily="34" charset="0"/>
                <a:ea typeface="+mn-ea"/>
                <a:cs typeface="Arial" charset="0"/>
              </a:rPr>
              <a:t> refuse to pay</a:t>
            </a:r>
            <a:r>
              <a:rPr kumimoji="1" lang="en-CA" sz="1200" kern="1200" dirty="0" smtClean="0">
                <a:solidFill>
                  <a:schemeClr val="tx1"/>
                </a:solidFill>
                <a:latin typeface="Calibri" panose="020F0502020204030204" pitchFamily="34" charset="0"/>
                <a:ea typeface="+mn-ea"/>
                <a:cs typeface="Arial" charset="0"/>
              </a:rPr>
              <a:t>.</a:t>
            </a:r>
          </a:p>
          <a:p>
            <a:r>
              <a:rPr kumimoji="1" lang="en-CA" sz="1200" kern="1200" dirty="0" smtClean="0">
                <a:solidFill>
                  <a:schemeClr val="tx1"/>
                </a:solidFill>
                <a:latin typeface="Calibri" panose="020F0502020204030204" pitchFamily="34" charset="0"/>
                <a:ea typeface="+mn-ea"/>
                <a:cs typeface="Arial" charset="0"/>
              </a:rPr>
              <a:t>Arrears recovery and eviction are sometimes necessary.</a:t>
            </a:r>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16</a:t>
            </a:fld>
            <a:endParaRPr lang="en-CA" dirty="0"/>
          </a:p>
        </p:txBody>
      </p:sp>
    </p:spTree>
    <p:extLst>
      <p:ext uri="{BB962C8B-B14F-4D97-AF65-F5344CB8AC3E}">
        <p14:creationId xmlns:p14="http://schemas.microsoft.com/office/powerpoint/2010/main" val="3863295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728"/>
            <a:ext cx="9143999" cy="4846320"/>
          </a:xfrm>
          <a:prstGeom prst="rect">
            <a:avLst/>
          </a:prstGeom>
        </p:spPr>
      </p:pic>
      <p:sp>
        <p:nvSpPr>
          <p:cNvPr id="12" name="Freeform 11"/>
          <p:cNvSpPr/>
          <p:nvPr userDrawn="1"/>
        </p:nvSpPr>
        <p:spPr>
          <a:xfrm>
            <a:off x="0" y="2135209"/>
            <a:ext cx="9144000" cy="3008291"/>
          </a:xfrm>
          <a:custGeom>
            <a:avLst/>
            <a:gdLst>
              <a:gd name="connsiteX0" fmla="*/ 3905816 w 9144000"/>
              <a:gd name="connsiteY0" fmla="*/ 0 h 3008291"/>
              <a:gd name="connsiteX1" fmla="*/ 8996985 w 9144000"/>
              <a:gd name="connsiteY1" fmla="*/ 790812 h 3008291"/>
              <a:gd name="connsiteX2" fmla="*/ 9144000 w 9144000"/>
              <a:gd name="connsiteY2" fmla="*/ 851471 h 3008291"/>
              <a:gd name="connsiteX3" fmla="*/ 9144000 w 9144000"/>
              <a:gd name="connsiteY3" fmla="*/ 3008291 h 3008291"/>
              <a:gd name="connsiteX4" fmla="*/ 0 w 9144000"/>
              <a:gd name="connsiteY4" fmla="*/ 3008291 h 3008291"/>
              <a:gd name="connsiteX5" fmla="*/ 0 w 9144000"/>
              <a:gd name="connsiteY5" fmla="*/ 433831 h 3008291"/>
              <a:gd name="connsiteX6" fmla="*/ 473869 w 9144000"/>
              <a:gd name="connsiteY6" fmla="*/ 325876 h 3008291"/>
              <a:gd name="connsiteX7" fmla="*/ 3905816 w 9144000"/>
              <a:gd name="connsiteY7" fmla="*/ 0 h 300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008291">
                <a:moveTo>
                  <a:pt x="3905816" y="0"/>
                </a:moveTo>
                <a:cubicBezTo>
                  <a:pt x="5894041" y="0"/>
                  <a:pt x="7694041" y="302208"/>
                  <a:pt x="8996985" y="790812"/>
                </a:cubicBezTo>
                <a:lnTo>
                  <a:pt x="9144000" y="851471"/>
                </a:lnTo>
                <a:lnTo>
                  <a:pt x="9144000" y="3008291"/>
                </a:lnTo>
                <a:lnTo>
                  <a:pt x="0" y="3008291"/>
                </a:lnTo>
                <a:lnTo>
                  <a:pt x="0" y="433831"/>
                </a:lnTo>
                <a:lnTo>
                  <a:pt x="473869" y="325876"/>
                </a:lnTo>
                <a:cubicBezTo>
                  <a:pt x="1494060" y="118050"/>
                  <a:pt x="2663176" y="0"/>
                  <a:pt x="3905816" y="0"/>
                </a:cubicBezTo>
                <a:close/>
              </a:path>
            </a:pathLst>
          </a:custGeom>
          <a:solidFill>
            <a:srgbClr val="00629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Freeform 9"/>
          <p:cNvSpPr/>
          <p:nvPr userDrawn="1"/>
        </p:nvSpPr>
        <p:spPr>
          <a:xfrm>
            <a:off x="0" y="2406731"/>
            <a:ext cx="9144000" cy="2736769"/>
          </a:xfrm>
          <a:custGeom>
            <a:avLst/>
            <a:gdLst>
              <a:gd name="connsiteX0" fmla="*/ 3905816 w 9144000"/>
              <a:gd name="connsiteY0" fmla="*/ 0 h 2736769"/>
              <a:gd name="connsiteX1" fmla="*/ 8996985 w 9144000"/>
              <a:gd name="connsiteY1" fmla="*/ 790812 h 2736769"/>
              <a:gd name="connsiteX2" fmla="*/ 9144000 w 9144000"/>
              <a:gd name="connsiteY2" fmla="*/ 851471 h 2736769"/>
              <a:gd name="connsiteX3" fmla="*/ 9144000 w 9144000"/>
              <a:gd name="connsiteY3" fmla="*/ 2736769 h 2736769"/>
              <a:gd name="connsiteX4" fmla="*/ 0 w 9144000"/>
              <a:gd name="connsiteY4" fmla="*/ 2736769 h 2736769"/>
              <a:gd name="connsiteX5" fmla="*/ 0 w 9144000"/>
              <a:gd name="connsiteY5" fmla="*/ 433831 h 2736769"/>
              <a:gd name="connsiteX6" fmla="*/ 473869 w 9144000"/>
              <a:gd name="connsiteY6" fmla="*/ 325876 h 2736769"/>
              <a:gd name="connsiteX7" fmla="*/ 3905816 w 9144000"/>
              <a:gd name="connsiteY7" fmla="*/ 0 h 273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736769">
                <a:moveTo>
                  <a:pt x="3905816" y="0"/>
                </a:moveTo>
                <a:cubicBezTo>
                  <a:pt x="5894041" y="0"/>
                  <a:pt x="7694041" y="302208"/>
                  <a:pt x="8996985" y="790812"/>
                </a:cubicBezTo>
                <a:lnTo>
                  <a:pt x="9144000" y="851471"/>
                </a:lnTo>
                <a:lnTo>
                  <a:pt x="9144000" y="2736769"/>
                </a:lnTo>
                <a:lnTo>
                  <a:pt x="0" y="2736769"/>
                </a:lnTo>
                <a:lnTo>
                  <a:pt x="0" y="433831"/>
                </a:lnTo>
                <a:lnTo>
                  <a:pt x="473869" y="325876"/>
                </a:lnTo>
                <a:cubicBezTo>
                  <a:pt x="1494060" y="118050"/>
                  <a:pt x="2663176" y="0"/>
                  <a:pt x="3905816"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CA"/>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113276"/>
            <a:ext cx="9144000" cy="1030224"/>
          </a:xfrm>
          <a:prstGeom prst="rect">
            <a:avLst/>
          </a:prstGeom>
        </p:spPr>
      </p:pic>
      <p:grpSp>
        <p:nvGrpSpPr>
          <p:cNvPr id="16" name="Group 15"/>
          <p:cNvGrpSpPr/>
          <p:nvPr userDrawn="1"/>
        </p:nvGrpSpPr>
        <p:grpSpPr>
          <a:xfrm>
            <a:off x="6423837" y="1601665"/>
            <a:ext cx="2240966" cy="2240966"/>
            <a:chOff x="6559301" y="1910502"/>
            <a:chExt cx="2240966" cy="2240966"/>
          </a:xfrm>
        </p:grpSpPr>
        <p:sp>
          <p:nvSpPr>
            <p:cNvPr id="17" name="Oval 16"/>
            <p:cNvSpPr/>
            <p:nvPr userDrawn="1"/>
          </p:nvSpPr>
          <p:spPr>
            <a:xfrm>
              <a:off x="6559301" y="1910502"/>
              <a:ext cx="2240966" cy="2240966"/>
            </a:xfrm>
            <a:prstGeom prst="ellipse">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Oval 17"/>
            <p:cNvSpPr/>
            <p:nvPr userDrawn="1"/>
          </p:nvSpPr>
          <p:spPr>
            <a:xfrm>
              <a:off x="6710344" y="2061327"/>
              <a:ext cx="1931981" cy="19319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4" name="Oval 3"/>
          <p:cNvSpPr/>
          <p:nvPr userDrawn="1"/>
        </p:nvSpPr>
        <p:spPr>
          <a:xfrm>
            <a:off x="6572023" y="1745082"/>
            <a:ext cx="1939389" cy="193938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Subtitle 2"/>
          <p:cNvSpPr>
            <a:spLocks noGrp="1"/>
          </p:cNvSpPr>
          <p:nvPr userDrawn="1">
            <p:ph type="subTitle" idx="1" hasCustomPrompt="1"/>
          </p:nvPr>
        </p:nvSpPr>
        <p:spPr>
          <a:xfrm>
            <a:off x="246322" y="3765007"/>
            <a:ext cx="6536472" cy="518711"/>
          </a:xfrm>
          <a:prstGeom prst="rect">
            <a:avLst/>
          </a:prstGeom>
        </p:spPr>
        <p:txBody>
          <a:bodyPr/>
          <a:lstStyle>
            <a:lvl1pPr marL="0" indent="0" algn="l">
              <a:lnSpc>
                <a:spcPts val="1900"/>
              </a:lnSpc>
              <a:spcBef>
                <a:spcPts val="600"/>
              </a:spcBef>
              <a:buNone/>
              <a:defRPr sz="1800" b="1">
                <a:solidFill>
                  <a:srgbClr val="63666A"/>
                </a:solidFill>
                <a:latin typeface="+mn-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Cover Insert Subtitle of Presentation</a:t>
            </a:r>
            <a:endParaRPr lang="en-US" dirty="0"/>
          </a:p>
        </p:txBody>
      </p:sp>
      <p:sp>
        <p:nvSpPr>
          <p:cNvPr id="38" name="Text Placeholder 36"/>
          <p:cNvSpPr>
            <a:spLocks noGrp="1"/>
          </p:cNvSpPr>
          <p:nvPr userDrawn="1">
            <p:ph type="body" sz="quarter" idx="12" hasCustomPrompt="1"/>
          </p:nvPr>
        </p:nvSpPr>
        <p:spPr>
          <a:xfrm>
            <a:off x="246746" y="2793817"/>
            <a:ext cx="6539042" cy="1003806"/>
          </a:xfrm>
          <a:prstGeom prst="rect">
            <a:avLst/>
          </a:prstGeom>
        </p:spPr>
        <p:txBody>
          <a:bodyPr anchor="b" anchorCtr="0"/>
          <a:lstStyle>
            <a:lvl1pPr marL="0" indent="0">
              <a:lnSpc>
                <a:spcPts val="3800"/>
              </a:lnSpc>
              <a:spcBef>
                <a:spcPts val="0"/>
              </a:spcBef>
              <a:buNone/>
              <a:defRPr sz="3600">
                <a:solidFill>
                  <a:srgbClr val="63666A"/>
                </a:solidFill>
                <a:latin typeface="+mj-lt"/>
              </a:defRPr>
            </a:lvl1pPr>
          </a:lstStyle>
          <a:p>
            <a:pPr lvl="0"/>
            <a:r>
              <a:rPr lang="en-US" dirty="0" smtClean="0"/>
              <a:t>Insert Title of Presentation</a:t>
            </a:r>
          </a:p>
        </p:txBody>
      </p:sp>
    </p:spTree>
    <p:extLst>
      <p:ext uri="{BB962C8B-B14F-4D97-AF65-F5344CB8AC3E}">
        <p14:creationId xmlns:p14="http://schemas.microsoft.com/office/powerpoint/2010/main" val="36783912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13" name="Rectangle 12"/>
          <p:cNvSpPr/>
          <p:nvPr userDrawn="1"/>
        </p:nvSpPr>
        <p:spPr>
          <a:xfrm>
            <a:off x="0" y="2338"/>
            <a:ext cx="9143999" cy="41526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Rectangle 2"/>
          <p:cNvSpPr/>
          <p:nvPr userDrawn="1"/>
        </p:nvSpPr>
        <p:spPr>
          <a:xfrm>
            <a:off x="0" y="4393090"/>
            <a:ext cx="9143999" cy="7504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Freeform 18"/>
          <p:cNvSpPr/>
          <p:nvPr userDrawn="1"/>
        </p:nvSpPr>
        <p:spPr>
          <a:xfrm>
            <a:off x="0" y="2781593"/>
            <a:ext cx="9144000" cy="3008291"/>
          </a:xfrm>
          <a:custGeom>
            <a:avLst/>
            <a:gdLst>
              <a:gd name="connsiteX0" fmla="*/ 3905816 w 9144000"/>
              <a:gd name="connsiteY0" fmla="*/ 0 h 3008291"/>
              <a:gd name="connsiteX1" fmla="*/ 8996985 w 9144000"/>
              <a:gd name="connsiteY1" fmla="*/ 790812 h 3008291"/>
              <a:gd name="connsiteX2" fmla="*/ 9144000 w 9144000"/>
              <a:gd name="connsiteY2" fmla="*/ 851471 h 3008291"/>
              <a:gd name="connsiteX3" fmla="*/ 9144000 w 9144000"/>
              <a:gd name="connsiteY3" fmla="*/ 3008291 h 3008291"/>
              <a:gd name="connsiteX4" fmla="*/ 0 w 9144000"/>
              <a:gd name="connsiteY4" fmla="*/ 3008291 h 3008291"/>
              <a:gd name="connsiteX5" fmla="*/ 0 w 9144000"/>
              <a:gd name="connsiteY5" fmla="*/ 433831 h 3008291"/>
              <a:gd name="connsiteX6" fmla="*/ 473869 w 9144000"/>
              <a:gd name="connsiteY6" fmla="*/ 325876 h 3008291"/>
              <a:gd name="connsiteX7" fmla="*/ 3905816 w 9144000"/>
              <a:gd name="connsiteY7" fmla="*/ 0 h 300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008291">
                <a:moveTo>
                  <a:pt x="3905816" y="0"/>
                </a:moveTo>
                <a:cubicBezTo>
                  <a:pt x="5894041" y="0"/>
                  <a:pt x="7694041" y="302208"/>
                  <a:pt x="8996985" y="790812"/>
                </a:cubicBezTo>
                <a:lnTo>
                  <a:pt x="9144000" y="851471"/>
                </a:lnTo>
                <a:lnTo>
                  <a:pt x="9144000" y="3008291"/>
                </a:lnTo>
                <a:lnTo>
                  <a:pt x="0" y="3008291"/>
                </a:lnTo>
                <a:lnTo>
                  <a:pt x="0" y="433831"/>
                </a:lnTo>
                <a:lnTo>
                  <a:pt x="473869" y="325876"/>
                </a:lnTo>
                <a:cubicBezTo>
                  <a:pt x="1494060" y="118050"/>
                  <a:pt x="2663176" y="0"/>
                  <a:pt x="3905816" y="0"/>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322067" y="233726"/>
            <a:ext cx="7188805" cy="2391192"/>
          </a:xfrm>
        </p:spPr>
        <p:txBody>
          <a:bodyPr/>
          <a:lstStyle>
            <a:lvl1pPr>
              <a:lnSpc>
                <a:spcPts val="3200"/>
              </a:lnSpc>
              <a:defRPr sz="3000">
                <a:latin typeface="+mj-lt"/>
              </a:defRPr>
            </a:lvl1pPr>
          </a:lstStyle>
          <a:p>
            <a:r>
              <a:rPr lang="en-US" dirty="0" smtClean="0"/>
              <a:t>Click to edit Master title style</a:t>
            </a:r>
            <a:endParaRPr lang="en-US" dirty="0"/>
          </a:p>
        </p:txBody>
      </p:sp>
      <p:sp>
        <p:nvSpPr>
          <p:cNvPr id="20" name="Freeform 19"/>
          <p:cNvSpPr/>
          <p:nvPr userDrawn="1"/>
        </p:nvSpPr>
        <p:spPr>
          <a:xfrm>
            <a:off x="0" y="3053115"/>
            <a:ext cx="9144000" cy="2736769"/>
          </a:xfrm>
          <a:custGeom>
            <a:avLst/>
            <a:gdLst>
              <a:gd name="connsiteX0" fmla="*/ 3905816 w 9144000"/>
              <a:gd name="connsiteY0" fmla="*/ 0 h 2736769"/>
              <a:gd name="connsiteX1" fmla="*/ 8996985 w 9144000"/>
              <a:gd name="connsiteY1" fmla="*/ 790812 h 2736769"/>
              <a:gd name="connsiteX2" fmla="*/ 9144000 w 9144000"/>
              <a:gd name="connsiteY2" fmla="*/ 851471 h 2736769"/>
              <a:gd name="connsiteX3" fmla="*/ 9144000 w 9144000"/>
              <a:gd name="connsiteY3" fmla="*/ 2736769 h 2736769"/>
              <a:gd name="connsiteX4" fmla="*/ 0 w 9144000"/>
              <a:gd name="connsiteY4" fmla="*/ 2736769 h 2736769"/>
              <a:gd name="connsiteX5" fmla="*/ 0 w 9144000"/>
              <a:gd name="connsiteY5" fmla="*/ 433831 h 2736769"/>
              <a:gd name="connsiteX6" fmla="*/ 473869 w 9144000"/>
              <a:gd name="connsiteY6" fmla="*/ 325876 h 2736769"/>
              <a:gd name="connsiteX7" fmla="*/ 3905816 w 9144000"/>
              <a:gd name="connsiteY7" fmla="*/ 0 h 273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736769">
                <a:moveTo>
                  <a:pt x="3905816" y="0"/>
                </a:moveTo>
                <a:cubicBezTo>
                  <a:pt x="5894041" y="0"/>
                  <a:pt x="7694041" y="302208"/>
                  <a:pt x="8996985" y="790812"/>
                </a:cubicBezTo>
                <a:lnTo>
                  <a:pt x="9144000" y="851471"/>
                </a:lnTo>
                <a:lnTo>
                  <a:pt x="9144000" y="2736769"/>
                </a:lnTo>
                <a:lnTo>
                  <a:pt x="0" y="2736769"/>
                </a:lnTo>
                <a:lnTo>
                  <a:pt x="0" y="433831"/>
                </a:lnTo>
                <a:lnTo>
                  <a:pt x="473869" y="325876"/>
                </a:lnTo>
                <a:cubicBezTo>
                  <a:pt x="1494060" y="118050"/>
                  <a:pt x="2663176" y="0"/>
                  <a:pt x="3905816"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CA"/>
          </a:p>
        </p:txBody>
      </p:sp>
      <p:grpSp>
        <p:nvGrpSpPr>
          <p:cNvPr id="22" name="Group 21"/>
          <p:cNvGrpSpPr/>
          <p:nvPr userDrawn="1"/>
        </p:nvGrpSpPr>
        <p:grpSpPr>
          <a:xfrm>
            <a:off x="6559301" y="1923401"/>
            <a:ext cx="2240966" cy="2240966"/>
            <a:chOff x="6559301" y="1910502"/>
            <a:chExt cx="2240966" cy="2240966"/>
          </a:xfrm>
        </p:grpSpPr>
        <p:sp>
          <p:nvSpPr>
            <p:cNvPr id="24" name="Oval 23"/>
            <p:cNvSpPr/>
            <p:nvPr userDrawn="1"/>
          </p:nvSpPr>
          <p:spPr>
            <a:xfrm>
              <a:off x="6559301" y="1910502"/>
              <a:ext cx="2240966" cy="2240966"/>
            </a:xfrm>
            <a:prstGeom prst="ellipse">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5" name="Oval 24"/>
            <p:cNvSpPr/>
            <p:nvPr userDrawn="1"/>
          </p:nvSpPr>
          <p:spPr>
            <a:xfrm>
              <a:off x="6710344" y="2061327"/>
              <a:ext cx="1931981" cy="19319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23" name="Oval 22"/>
          <p:cNvSpPr/>
          <p:nvPr userDrawn="1"/>
        </p:nvSpPr>
        <p:spPr>
          <a:xfrm>
            <a:off x="6707487" y="2066818"/>
            <a:ext cx="1939389" cy="1939389"/>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877068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_1 column">
    <p:spTree>
      <p:nvGrpSpPr>
        <p:cNvPr id="1" name=""/>
        <p:cNvGrpSpPr/>
        <p:nvPr/>
      </p:nvGrpSpPr>
      <p:grpSpPr>
        <a:xfrm>
          <a:off x="0" y="0"/>
          <a:ext cx="0" cy="0"/>
          <a:chOff x="0" y="0"/>
          <a:chExt cx="0" cy="0"/>
        </a:xfrm>
      </p:grpSpPr>
      <p:sp>
        <p:nvSpPr>
          <p:cNvPr id="7" name="Content Placeholder 2"/>
          <p:cNvSpPr>
            <a:spLocks noGrp="1"/>
          </p:cNvSpPr>
          <p:nvPr>
            <p:ph idx="13" hasCustomPrompt="1"/>
          </p:nvPr>
        </p:nvSpPr>
        <p:spPr>
          <a:xfrm>
            <a:off x="578996" y="1531201"/>
            <a:ext cx="8329530" cy="3080632"/>
          </a:xfrm>
          <a:prstGeom prst="rect">
            <a:avLst/>
          </a:prstGeom>
        </p:spPr>
        <p:txBody>
          <a:bodyPr/>
          <a:lstStyle>
            <a:lvl1pPr marL="285750" indent="-285750">
              <a:lnSpc>
                <a:spcPts val="2000"/>
              </a:lnSpc>
              <a:spcBef>
                <a:spcPts val="0"/>
              </a:spcBef>
              <a:spcAft>
                <a:spcPts val="800"/>
              </a:spcAft>
              <a:buClr>
                <a:srgbClr val="D52B1E"/>
              </a:buClr>
              <a:buFont typeface="Arial" panose="020B0604020202020204" pitchFamily="34" charset="0"/>
              <a:buChar char="•"/>
              <a:defRPr sz="1800">
                <a:solidFill>
                  <a:schemeClr val="tx1">
                    <a:lumMod val="65000"/>
                    <a:lumOff val="35000"/>
                  </a:schemeClr>
                </a:solidFill>
                <a:latin typeface="+mn-lt"/>
                <a:cs typeface="Calibri" panose="020F0502020204030204" pitchFamily="34" charset="0"/>
              </a:defRPr>
            </a:lvl1pPr>
            <a:lvl2pPr marL="571500" indent="-285750">
              <a:lnSpc>
                <a:spcPts val="1800"/>
              </a:lnSpc>
              <a:spcBef>
                <a:spcPts val="0"/>
              </a:spcBef>
              <a:spcAft>
                <a:spcPts val="600"/>
              </a:spcAft>
              <a:buClr>
                <a:srgbClr val="D52B1E"/>
              </a:buClr>
              <a:buFont typeface="Arial" panose="020B0604020202020204" pitchFamily="34" charset="0"/>
              <a:buChar char="•"/>
              <a:defRPr sz="1600" baseline="0">
                <a:solidFill>
                  <a:schemeClr val="tx1">
                    <a:lumMod val="65000"/>
                    <a:lumOff val="35000"/>
                  </a:schemeClr>
                </a:solidFill>
                <a:latin typeface="+mn-lt"/>
                <a:cs typeface="Calibri" panose="020F0502020204030204" pitchFamily="34" charset="0"/>
              </a:defRPr>
            </a:lvl2pPr>
            <a:lvl3pPr marL="857250" indent="-285750">
              <a:lnSpc>
                <a:spcPts val="1600"/>
              </a:lnSpc>
              <a:spcBef>
                <a:spcPts val="0"/>
              </a:spcBef>
              <a:spcAft>
                <a:spcPts val="400"/>
              </a:spcAft>
              <a:buClr>
                <a:srgbClr val="D52B1E"/>
              </a:buClr>
              <a:buFont typeface="Arial" panose="020B0604020202020204" pitchFamily="34" charset="0"/>
              <a:buChar char="•"/>
              <a:tabLst/>
              <a:defRPr sz="1400">
                <a:solidFill>
                  <a:schemeClr val="tx1">
                    <a:lumMod val="65000"/>
                    <a:lumOff val="35000"/>
                  </a:schemeClr>
                </a:solidFill>
                <a:latin typeface="+mn-lt"/>
                <a:cs typeface="Calibri" panose="020F0502020204030204" pitchFamily="34" charset="0"/>
              </a:defRPr>
            </a:lvl3pPr>
            <a:lvl4pPr marL="1143000" indent="-285750">
              <a:lnSpc>
                <a:spcPts val="1600"/>
              </a:lnSpc>
              <a:spcBef>
                <a:spcPts val="0"/>
              </a:spcBef>
              <a:spcAft>
                <a:spcPts val="400"/>
              </a:spcAft>
              <a:buClr>
                <a:srgbClr val="D52B1E"/>
              </a:buClr>
              <a:buFont typeface="Arial" panose="020B0604020202020204" pitchFamily="34" charset="0"/>
              <a:buChar char="•"/>
              <a:defRPr sz="1400" baseline="0">
                <a:solidFill>
                  <a:schemeClr val="tx1">
                    <a:lumMod val="65000"/>
                    <a:lumOff val="35000"/>
                  </a:schemeClr>
                </a:solidFill>
                <a:latin typeface="+mn-lt"/>
                <a:cs typeface="Calibri" panose="020F0502020204030204" pitchFamily="34" charset="0"/>
              </a:defRPr>
            </a:lvl4pPr>
            <a:lvl5pPr marL="1428750" indent="-285750">
              <a:lnSpc>
                <a:spcPts val="1600"/>
              </a:lnSpc>
              <a:spcBef>
                <a:spcPts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5pPr>
          </a:lstStyle>
          <a:p>
            <a:pPr lvl="0"/>
            <a:r>
              <a:rPr lang="en-CA" dirty="0" smtClean="0"/>
              <a:t>List Item</a:t>
            </a:r>
          </a:p>
          <a:p>
            <a:pPr lvl="1"/>
            <a:r>
              <a:rPr lang="en-CA" dirty="0" smtClean="0"/>
              <a:t>List Item</a:t>
            </a:r>
          </a:p>
          <a:p>
            <a:pPr lvl="2"/>
            <a:r>
              <a:rPr lang="en-CA" dirty="0" smtClean="0"/>
              <a:t>List Item</a:t>
            </a:r>
          </a:p>
          <a:p>
            <a:pPr lvl="3"/>
            <a:r>
              <a:rPr lang="en-CA" dirty="0" smtClean="0"/>
              <a:t>List Item</a:t>
            </a:r>
          </a:p>
          <a:p>
            <a:pPr lvl="4"/>
            <a:r>
              <a:rPr lang="en-CA" dirty="0" smtClean="0"/>
              <a:t>List Item</a:t>
            </a:r>
            <a:endParaRPr lang="en-US" dirty="0"/>
          </a:p>
        </p:txBody>
      </p:sp>
      <p:sp>
        <p:nvSpPr>
          <p:cNvPr id="5"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lvl1pPr>
              <a:defRPr>
                <a:latin typeface="+mj-lt"/>
              </a:defRPr>
            </a:lvl1pPr>
          </a:lstStyle>
          <a:p>
            <a:r>
              <a:rPr lang="en-US" dirty="0" smtClean="0"/>
              <a:t>Click to edit Master title style</a:t>
            </a:r>
            <a:endParaRPr lang="en-CA" dirty="0"/>
          </a:p>
        </p:txBody>
      </p:sp>
      <p:sp>
        <p:nvSpPr>
          <p:cNvPr id="9"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6" name="Oval 5"/>
          <p:cNvSpPr/>
          <p:nvPr userDrawn="1"/>
        </p:nvSpPr>
        <p:spPr>
          <a:xfrm>
            <a:off x="7681031" y="413361"/>
            <a:ext cx="1040293" cy="1040293"/>
          </a:xfrm>
          <a:prstGeom prst="ellipse">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158518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_2 column">
    <p:spTree>
      <p:nvGrpSpPr>
        <p:cNvPr id="1" name=""/>
        <p:cNvGrpSpPr/>
        <p:nvPr/>
      </p:nvGrpSpPr>
      <p:grpSpPr>
        <a:xfrm>
          <a:off x="0" y="0"/>
          <a:ext cx="0" cy="0"/>
          <a:chOff x="0" y="0"/>
          <a:chExt cx="0" cy="0"/>
        </a:xfrm>
      </p:grpSpPr>
      <p:sp>
        <p:nvSpPr>
          <p:cNvPr id="12" name="Content Placeholder 2"/>
          <p:cNvSpPr>
            <a:spLocks noGrp="1"/>
          </p:cNvSpPr>
          <p:nvPr>
            <p:ph idx="14" hasCustomPrompt="1"/>
          </p:nvPr>
        </p:nvSpPr>
        <p:spPr>
          <a:xfrm>
            <a:off x="578995" y="1531864"/>
            <a:ext cx="4052871" cy="3081600"/>
          </a:xfrm>
          <a:prstGeom prst="rect">
            <a:avLst/>
          </a:prstGeom>
        </p:spPr>
        <p:txBody>
          <a:bodyPr/>
          <a:lstStyle>
            <a:lvl1pPr marL="285750" indent="-285750">
              <a:lnSpc>
                <a:spcPts val="2000"/>
              </a:lnSpc>
              <a:spcBef>
                <a:spcPts val="0"/>
              </a:spcBef>
              <a:spcAft>
                <a:spcPts val="800"/>
              </a:spcAft>
              <a:buClr>
                <a:srgbClr val="D52B1E"/>
              </a:buClr>
              <a:buFont typeface="Arial" panose="020B0604020202020204" pitchFamily="34" charset="0"/>
              <a:buChar char="•"/>
              <a:defRPr sz="1800">
                <a:solidFill>
                  <a:schemeClr val="tx1">
                    <a:lumMod val="65000"/>
                    <a:lumOff val="35000"/>
                  </a:schemeClr>
                </a:solidFill>
                <a:latin typeface="+mn-lt"/>
                <a:cs typeface="Calibri" panose="020F0502020204030204" pitchFamily="34" charset="0"/>
              </a:defRPr>
            </a:lvl1pPr>
            <a:lvl2pPr marL="571500" indent="-285750">
              <a:lnSpc>
                <a:spcPts val="1800"/>
              </a:lnSpc>
              <a:spcBef>
                <a:spcPts val="0"/>
              </a:spcBef>
              <a:spcAft>
                <a:spcPts val="600"/>
              </a:spcAft>
              <a:buClr>
                <a:srgbClr val="D52B1E"/>
              </a:buClr>
              <a:buFont typeface="Arial" panose="020B0604020202020204" pitchFamily="34" charset="0"/>
              <a:buChar char="•"/>
              <a:defRPr sz="1600" baseline="0">
                <a:solidFill>
                  <a:schemeClr val="tx1">
                    <a:lumMod val="65000"/>
                    <a:lumOff val="35000"/>
                  </a:schemeClr>
                </a:solidFill>
                <a:latin typeface="+mn-lt"/>
                <a:cs typeface="Calibri" panose="020F0502020204030204" pitchFamily="34" charset="0"/>
              </a:defRPr>
            </a:lvl2pPr>
            <a:lvl3pPr marL="857250" indent="-285750">
              <a:lnSpc>
                <a:spcPts val="1600"/>
              </a:lnSpc>
              <a:spcBef>
                <a:spcPts val="0"/>
              </a:spcBef>
              <a:spcAft>
                <a:spcPts val="400"/>
              </a:spcAft>
              <a:buClr>
                <a:srgbClr val="D52B1E"/>
              </a:buClr>
              <a:buFont typeface="Arial" panose="020B0604020202020204" pitchFamily="34" charset="0"/>
              <a:buChar char="•"/>
              <a:tabLst/>
              <a:defRPr sz="1400">
                <a:solidFill>
                  <a:schemeClr val="tx1">
                    <a:lumMod val="65000"/>
                    <a:lumOff val="35000"/>
                  </a:schemeClr>
                </a:solidFill>
                <a:latin typeface="+mn-lt"/>
                <a:cs typeface="Calibri" panose="020F0502020204030204" pitchFamily="34" charset="0"/>
              </a:defRPr>
            </a:lvl3pPr>
            <a:lvl4pPr marL="1143000" indent="-285750">
              <a:lnSpc>
                <a:spcPts val="1600"/>
              </a:lnSpc>
              <a:spcBef>
                <a:spcPts val="0"/>
              </a:spcBef>
              <a:spcAft>
                <a:spcPts val="400"/>
              </a:spcAft>
              <a:buClr>
                <a:srgbClr val="D52B1E"/>
              </a:buClr>
              <a:buFont typeface="Arial" panose="020B0604020202020204" pitchFamily="34" charset="0"/>
              <a:buChar char="•"/>
              <a:defRPr sz="1400" baseline="0">
                <a:solidFill>
                  <a:schemeClr val="tx1">
                    <a:lumMod val="65000"/>
                    <a:lumOff val="35000"/>
                  </a:schemeClr>
                </a:solidFill>
                <a:latin typeface="+mn-lt"/>
                <a:cs typeface="Calibri" panose="020F0502020204030204" pitchFamily="34" charset="0"/>
              </a:defRPr>
            </a:lvl4pPr>
            <a:lvl5pPr marL="1428750" indent="-285750">
              <a:lnSpc>
                <a:spcPts val="1600"/>
              </a:lnSpc>
              <a:spcBef>
                <a:spcPts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5pPr>
          </a:lstStyle>
          <a:p>
            <a:pPr lvl="0"/>
            <a:r>
              <a:rPr lang="en-CA" dirty="0" smtClean="0"/>
              <a:t>List Item</a:t>
            </a:r>
          </a:p>
          <a:p>
            <a:pPr lvl="1"/>
            <a:r>
              <a:rPr lang="en-CA" dirty="0" smtClean="0"/>
              <a:t>List Item</a:t>
            </a:r>
          </a:p>
          <a:p>
            <a:pPr lvl="2"/>
            <a:r>
              <a:rPr lang="en-CA" dirty="0" smtClean="0"/>
              <a:t>List Item</a:t>
            </a:r>
          </a:p>
          <a:p>
            <a:pPr lvl="3"/>
            <a:r>
              <a:rPr lang="en-CA" dirty="0" smtClean="0"/>
              <a:t>List Item</a:t>
            </a:r>
          </a:p>
          <a:p>
            <a:pPr lvl="4"/>
            <a:r>
              <a:rPr lang="en-CA" dirty="0" smtClean="0"/>
              <a:t>List Item</a:t>
            </a:r>
            <a:endParaRPr lang="en-US" dirty="0"/>
          </a:p>
        </p:txBody>
      </p:sp>
      <p:sp>
        <p:nvSpPr>
          <p:cNvPr id="14" name="Content Placeholder 2"/>
          <p:cNvSpPr>
            <a:spLocks noGrp="1"/>
          </p:cNvSpPr>
          <p:nvPr>
            <p:ph idx="15" hasCustomPrompt="1"/>
          </p:nvPr>
        </p:nvSpPr>
        <p:spPr>
          <a:xfrm>
            <a:off x="4859455" y="1531864"/>
            <a:ext cx="4052871" cy="3081600"/>
          </a:xfrm>
          <a:prstGeom prst="rect">
            <a:avLst/>
          </a:prstGeom>
        </p:spPr>
        <p:txBody>
          <a:bodyPr/>
          <a:lstStyle>
            <a:lvl1pPr marL="285750" indent="-285750">
              <a:lnSpc>
                <a:spcPts val="2000"/>
              </a:lnSpc>
              <a:spcBef>
                <a:spcPts val="0"/>
              </a:spcBef>
              <a:spcAft>
                <a:spcPts val="800"/>
              </a:spcAft>
              <a:buClr>
                <a:srgbClr val="D52B1E"/>
              </a:buClr>
              <a:buFont typeface="Arial" panose="020B0604020202020204" pitchFamily="34" charset="0"/>
              <a:buChar char="•"/>
              <a:defRPr sz="1800">
                <a:solidFill>
                  <a:schemeClr val="tx1">
                    <a:lumMod val="65000"/>
                    <a:lumOff val="35000"/>
                  </a:schemeClr>
                </a:solidFill>
                <a:latin typeface="+mn-lt"/>
                <a:cs typeface="Calibri" panose="020F0502020204030204" pitchFamily="34" charset="0"/>
              </a:defRPr>
            </a:lvl1pPr>
            <a:lvl2pPr marL="571500" indent="-285750">
              <a:lnSpc>
                <a:spcPts val="1800"/>
              </a:lnSpc>
              <a:spcBef>
                <a:spcPts val="0"/>
              </a:spcBef>
              <a:spcAft>
                <a:spcPts val="600"/>
              </a:spcAft>
              <a:buClr>
                <a:srgbClr val="D52B1E"/>
              </a:buClr>
              <a:buFont typeface="Arial" panose="020B0604020202020204" pitchFamily="34" charset="0"/>
              <a:buChar char="•"/>
              <a:defRPr sz="1600" baseline="0">
                <a:solidFill>
                  <a:schemeClr val="tx1">
                    <a:lumMod val="65000"/>
                    <a:lumOff val="35000"/>
                  </a:schemeClr>
                </a:solidFill>
                <a:latin typeface="+mn-lt"/>
                <a:cs typeface="Calibri" panose="020F0502020204030204" pitchFamily="34" charset="0"/>
              </a:defRPr>
            </a:lvl2pPr>
            <a:lvl3pPr marL="857250" indent="-285750">
              <a:lnSpc>
                <a:spcPts val="1600"/>
              </a:lnSpc>
              <a:spcBef>
                <a:spcPts val="0"/>
              </a:spcBef>
              <a:spcAft>
                <a:spcPts val="400"/>
              </a:spcAft>
              <a:buClr>
                <a:srgbClr val="D52B1E"/>
              </a:buClr>
              <a:buFont typeface="Arial" panose="020B0604020202020204" pitchFamily="34" charset="0"/>
              <a:buChar char="•"/>
              <a:tabLst/>
              <a:defRPr sz="1400">
                <a:solidFill>
                  <a:schemeClr val="tx1">
                    <a:lumMod val="65000"/>
                    <a:lumOff val="35000"/>
                  </a:schemeClr>
                </a:solidFill>
                <a:latin typeface="+mn-lt"/>
                <a:cs typeface="Calibri" panose="020F0502020204030204" pitchFamily="34" charset="0"/>
              </a:defRPr>
            </a:lvl3pPr>
            <a:lvl4pPr marL="1143000" indent="-285750">
              <a:lnSpc>
                <a:spcPts val="1600"/>
              </a:lnSpc>
              <a:spcBef>
                <a:spcPts val="0"/>
              </a:spcBef>
              <a:spcAft>
                <a:spcPts val="400"/>
              </a:spcAft>
              <a:buClr>
                <a:srgbClr val="D52B1E"/>
              </a:buClr>
              <a:buFont typeface="Arial" panose="020B0604020202020204" pitchFamily="34" charset="0"/>
              <a:buChar char="•"/>
              <a:defRPr sz="1400" baseline="0">
                <a:solidFill>
                  <a:schemeClr val="tx1">
                    <a:lumMod val="65000"/>
                    <a:lumOff val="35000"/>
                  </a:schemeClr>
                </a:solidFill>
                <a:latin typeface="+mn-lt"/>
                <a:cs typeface="Calibri" panose="020F0502020204030204" pitchFamily="34" charset="0"/>
              </a:defRPr>
            </a:lvl4pPr>
            <a:lvl5pPr marL="1428750" indent="-285750">
              <a:lnSpc>
                <a:spcPts val="1600"/>
              </a:lnSpc>
              <a:spcBef>
                <a:spcPts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5pPr>
          </a:lstStyle>
          <a:p>
            <a:pPr lvl="0"/>
            <a:r>
              <a:rPr lang="en-CA" dirty="0" smtClean="0"/>
              <a:t>List Item</a:t>
            </a:r>
          </a:p>
          <a:p>
            <a:pPr lvl="1"/>
            <a:r>
              <a:rPr lang="en-CA" dirty="0" smtClean="0"/>
              <a:t>List Item</a:t>
            </a:r>
          </a:p>
          <a:p>
            <a:pPr lvl="2"/>
            <a:r>
              <a:rPr lang="en-CA" dirty="0" smtClean="0"/>
              <a:t>List Item</a:t>
            </a:r>
          </a:p>
          <a:p>
            <a:pPr lvl="3"/>
            <a:r>
              <a:rPr lang="en-CA" dirty="0" smtClean="0"/>
              <a:t>List Item</a:t>
            </a:r>
          </a:p>
          <a:p>
            <a:pPr lvl="4"/>
            <a:r>
              <a:rPr lang="en-CA" dirty="0" smtClean="0"/>
              <a:t>List Item</a:t>
            </a:r>
            <a:endParaRPr lang="en-US" dirty="0"/>
          </a:p>
        </p:txBody>
      </p:sp>
      <p:sp>
        <p:nvSpPr>
          <p:cNvPr id="8"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sp>
        <p:nvSpPr>
          <p:cNvPr id="9"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6" name="Oval 5"/>
          <p:cNvSpPr/>
          <p:nvPr userDrawn="1"/>
        </p:nvSpPr>
        <p:spPr>
          <a:xfrm>
            <a:off x="7681031" y="413361"/>
            <a:ext cx="1040293" cy="1040293"/>
          </a:xfrm>
          <a:prstGeom prst="ellipse">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273291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Content images">
    <p:spTree>
      <p:nvGrpSpPr>
        <p:cNvPr id="1" name=""/>
        <p:cNvGrpSpPr/>
        <p:nvPr/>
      </p:nvGrpSpPr>
      <p:grpSpPr>
        <a:xfrm>
          <a:off x="0" y="0"/>
          <a:ext cx="0" cy="0"/>
          <a:chOff x="0" y="0"/>
          <a:chExt cx="0" cy="0"/>
        </a:xfrm>
      </p:grpSpPr>
      <p:sp>
        <p:nvSpPr>
          <p:cNvPr id="7"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sp>
        <p:nvSpPr>
          <p:cNvPr id="10"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13" name="Content Placeholder 2"/>
          <p:cNvSpPr>
            <a:spLocks noGrp="1"/>
          </p:cNvSpPr>
          <p:nvPr>
            <p:ph idx="14" hasCustomPrompt="1"/>
          </p:nvPr>
        </p:nvSpPr>
        <p:spPr>
          <a:xfrm>
            <a:off x="578994" y="1531864"/>
            <a:ext cx="5175695" cy="3081600"/>
          </a:xfrm>
          <a:prstGeom prst="rect">
            <a:avLst/>
          </a:prstGeom>
        </p:spPr>
        <p:txBody>
          <a:bodyPr/>
          <a:lstStyle>
            <a:lvl1pPr marL="285750" indent="-285750">
              <a:lnSpc>
                <a:spcPts val="2000"/>
              </a:lnSpc>
              <a:spcBef>
                <a:spcPts val="0"/>
              </a:spcBef>
              <a:spcAft>
                <a:spcPts val="800"/>
              </a:spcAft>
              <a:buClr>
                <a:srgbClr val="D52B1E"/>
              </a:buClr>
              <a:buFont typeface="Arial" panose="020B0604020202020204" pitchFamily="34" charset="0"/>
              <a:buChar char="•"/>
              <a:defRPr sz="1800">
                <a:solidFill>
                  <a:schemeClr val="tx1">
                    <a:lumMod val="65000"/>
                    <a:lumOff val="35000"/>
                  </a:schemeClr>
                </a:solidFill>
                <a:latin typeface="+mn-lt"/>
                <a:cs typeface="Calibri" panose="020F0502020204030204" pitchFamily="34" charset="0"/>
              </a:defRPr>
            </a:lvl1pPr>
            <a:lvl2pPr marL="571500" indent="-285750">
              <a:lnSpc>
                <a:spcPts val="1800"/>
              </a:lnSpc>
              <a:spcBef>
                <a:spcPts val="0"/>
              </a:spcBef>
              <a:spcAft>
                <a:spcPts val="600"/>
              </a:spcAft>
              <a:buClr>
                <a:srgbClr val="D52B1E"/>
              </a:buClr>
              <a:buFont typeface="Arial" panose="020B0604020202020204" pitchFamily="34" charset="0"/>
              <a:buChar char="•"/>
              <a:defRPr sz="1600" baseline="0">
                <a:solidFill>
                  <a:schemeClr val="tx1">
                    <a:lumMod val="65000"/>
                    <a:lumOff val="35000"/>
                  </a:schemeClr>
                </a:solidFill>
                <a:latin typeface="+mn-lt"/>
                <a:cs typeface="Calibri" panose="020F0502020204030204" pitchFamily="34" charset="0"/>
              </a:defRPr>
            </a:lvl2pPr>
            <a:lvl3pPr marL="857250" indent="-285750">
              <a:lnSpc>
                <a:spcPts val="1600"/>
              </a:lnSpc>
              <a:spcBef>
                <a:spcPts val="0"/>
              </a:spcBef>
              <a:spcAft>
                <a:spcPts val="400"/>
              </a:spcAft>
              <a:buClr>
                <a:srgbClr val="D52B1E"/>
              </a:buClr>
              <a:buFont typeface="Arial" panose="020B0604020202020204" pitchFamily="34" charset="0"/>
              <a:buChar char="•"/>
              <a:tabLst/>
              <a:defRPr sz="1400">
                <a:solidFill>
                  <a:schemeClr val="tx1">
                    <a:lumMod val="65000"/>
                    <a:lumOff val="35000"/>
                  </a:schemeClr>
                </a:solidFill>
                <a:latin typeface="+mn-lt"/>
                <a:cs typeface="Calibri" panose="020F0502020204030204" pitchFamily="34" charset="0"/>
              </a:defRPr>
            </a:lvl3pPr>
            <a:lvl4pPr marL="1143000" indent="-285750">
              <a:lnSpc>
                <a:spcPts val="1600"/>
              </a:lnSpc>
              <a:spcBef>
                <a:spcPts val="0"/>
              </a:spcBef>
              <a:spcAft>
                <a:spcPts val="400"/>
              </a:spcAft>
              <a:buClr>
                <a:srgbClr val="D52B1E"/>
              </a:buClr>
              <a:buFont typeface="Arial" panose="020B0604020202020204" pitchFamily="34" charset="0"/>
              <a:buChar char="•"/>
              <a:defRPr sz="1400" baseline="0">
                <a:solidFill>
                  <a:schemeClr val="tx1">
                    <a:lumMod val="65000"/>
                    <a:lumOff val="35000"/>
                  </a:schemeClr>
                </a:solidFill>
                <a:latin typeface="+mn-lt"/>
                <a:cs typeface="Calibri" panose="020F0502020204030204" pitchFamily="34" charset="0"/>
              </a:defRPr>
            </a:lvl4pPr>
            <a:lvl5pPr marL="1428750" indent="-285750">
              <a:lnSpc>
                <a:spcPts val="1600"/>
              </a:lnSpc>
              <a:spcBef>
                <a:spcPts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5pPr>
          </a:lstStyle>
          <a:p>
            <a:pPr lvl="0"/>
            <a:r>
              <a:rPr lang="en-CA" dirty="0" smtClean="0"/>
              <a:t>List Item</a:t>
            </a:r>
          </a:p>
          <a:p>
            <a:pPr lvl="1"/>
            <a:r>
              <a:rPr lang="en-CA" dirty="0" smtClean="0"/>
              <a:t>List Item</a:t>
            </a:r>
          </a:p>
          <a:p>
            <a:pPr lvl="2"/>
            <a:r>
              <a:rPr lang="en-CA" dirty="0" smtClean="0"/>
              <a:t>List Item</a:t>
            </a:r>
          </a:p>
          <a:p>
            <a:pPr lvl="3"/>
            <a:r>
              <a:rPr lang="en-CA" dirty="0" smtClean="0"/>
              <a:t>List Item</a:t>
            </a:r>
          </a:p>
          <a:p>
            <a:pPr lvl="4"/>
            <a:r>
              <a:rPr lang="en-CA" dirty="0" smtClean="0"/>
              <a:t>List Item</a:t>
            </a:r>
            <a:endParaRPr lang="en-US" dirty="0"/>
          </a:p>
        </p:txBody>
      </p:sp>
      <p:sp>
        <p:nvSpPr>
          <p:cNvPr id="14" name="Content Placeholder 3"/>
          <p:cNvSpPr>
            <a:spLocks noGrp="1"/>
          </p:cNvSpPr>
          <p:nvPr>
            <p:ph sz="quarter" idx="16" hasCustomPrompt="1"/>
          </p:nvPr>
        </p:nvSpPr>
        <p:spPr>
          <a:xfrm>
            <a:off x="6050845" y="3140903"/>
            <a:ext cx="2880000" cy="1472114"/>
          </a:xfrm>
          <a:prstGeom prst="rect">
            <a:avLst/>
          </a:prstGeom>
          <a:solidFill>
            <a:srgbClr val="D9D9D9"/>
          </a:solidFill>
        </p:spPr>
        <p:txBody>
          <a:bodyPr vert="horz" tIns="1371600" bIns="421200" anchor="ctr" anchorCtr="0"/>
          <a:lstStyle>
            <a:lvl1pPr marL="0" indent="0" algn="ctr">
              <a:lnSpc>
                <a:spcPts val="2500"/>
              </a:lnSpc>
              <a:spcBef>
                <a:spcPts val="0"/>
              </a:spcBef>
              <a:buNone/>
              <a:defRPr sz="2400">
                <a:solidFill>
                  <a:schemeClr val="bg1">
                    <a:lumMod val="50000"/>
                  </a:schemeClr>
                </a:solidFill>
                <a:latin typeface="+mn-lt"/>
                <a:cs typeface="Calibri" panose="020F0502020204030204" pitchFamily="34" charset="0"/>
              </a:defRPr>
            </a:lvl1pPr>
          </a:lstStyle>
          <a:p>
            <a:pPr lvl="0"/>
            <a:r>
              <a:rPr lang="en-US" dirty="0" smtClean="0"/>
              <a:t>Insert image</a:t>
            </a:r>
            <a:endParaRPr lang="en-US" dirty="0"/>
          </a:p>
        </p:txBody>
      </p:sp>
      <p:sp>
        <p:nvSpPr>
          <p:cNvPr id="15" name="Content Placeholder 3"/>
          <p:cNvSpPr>
            <a:spLocks noGrp="1"/>
          </p:cNvSpPr>
          <p:nvPr>
            <p:ph sz="quarter" idx="17" hasCustomPrompt="1"/>
          </p:nvPr>
        </p:nvSpPr>
        <p:spPr>
          <a:xfrm>
            <a:off x="6045250" y="1610193"/>
            <a:ext cx="2880000" cy="1472114"/>
          </a:xfrm>
          <a:prstGeom prst="rect">
            <a:avLst/>
          </a:prstGeom>
          <a:solidFill>
            <a:srgbClr val="D9D9D9"/>
          </a:solidFill>
        </p:spPr>
        <p:txBody>
          <a:bodyPr vert="horz" tIns="1371600" bIns="421200" anchor="ctr" anchorCtr="0"/>
          <a:lstStyle>
            <a:lvl1pPr marL="0" indent="0" algn="ctr">
              <a:lnSpc>
                <a:spcPts val="2500"/>
              </a:lnSpc>
              <a:spcBef>
                <a:spcPts val="0"/>
              </a:spcBef>
              <a:buNone/>
              <a:defRPr sz="2400">
                <a:solidFill>
                  <a:schemeClr val="bg1">
                    <a:lumMod val="50000"/>
                  </a:schemeClr>
                </a:solidFill>
                <a:latin typeface="+mn-lt"/>
                <a:cs typeface="Calibri" panose="020F0502020204030204" pitchFamily="34" charset="0"/>
              </a:defRPr>
            </a:lvl1pPr>
          </a:lstStyle>
          <a:p>
            <a:pPr lvl="0"/>
            <a:r>
              <a:rPr lang="en-US" dirty="0" smtClean="0"/>
              <a:t>Insert image</a:t>
            </a:r>
            <a:endParaRPr lang="en-US" dirty="0"/>
          </a:p>
        </p:txBody>
      </p:sp>
      <p:sp>
        <p:nvSpPr>
          <p:cNvPr id="8" name="Oval 7"/>
          <p:cNvSpPr/>
          <p:nvPr userDrawn="1"/>
        </p:nvSpPr>
        <p:spPr>
          <a:xfrm>
            <a:off x="7681031" y="413361"/>
            <a:ext cx="1040293" cy="1040293"/>
          </a:xfrm>
          <a:prstGeom prst="ellipse">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35636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Chart">
    <p:spTree>
      <p:nvGrpSpPr>
        <p:cNvPr id="1" name=""/>
        <p:cNvGrpSpPr/>
        <p:nvPr/>
      </p:nvGrpSpPr>
      <p:grpSpPr>
        <a:xfrm>
          <a:off x="0" y="0"/>
          <a:ext cx="0" cy="0"/>
          <a:chOff x="0" y="0"/>
          <a:chExt cx="0" cy="0"/>
        </a:xfrm>
      </p:grpSpPr>
      <p:sp>
        <p:nvSpPr>
          <p:cNvPr id="7"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sp>
        <p:nvSpPr>
          <p:cNvPr id="8"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11" name="Content Placeholder 3"/>
          <p:cNvSpPr>
            <a:spLocks noGrp="1"/>
          </p:cNvSpPr>
          <p:nvPr>
            <p:ph sz="quarter" idx="15" hasCustomPrompt="1"/>
          </p:nvPr>
        </p:nvSpPr>
        <p:spPr>
          <a:xfrm>
            <a:off x="685800" y="1860317"/>
            <a:ext cx="7772400" cy="2753394"/>
          </a:xfrm>
          <a:prstGeom prst="rect">
            <a:avLst/>
          </a:prstGeom>
          <a:solidFill>
            <a:srgbClr val="D9D9D9"/>
          </a:solidFill>
        </p:spPr>
        <p:txBody>
          <a:bodyPr vert="horz" tIns="914400" anchor="ctr" anchorCtr="0"/>
          <a:lstStyle>
            <a:lvl1pPr marL="0" indent="0" algn="ctr">
              <a:lnSpc>
                <a:spcPts val="2500"/>
              </a:lnSpc>
              <a:buNone/>
              <a:defRPr sz="2400">
                <a:solidFill>
                  <a:schemeClr val="bg1">
                    <a:lumMod val="50000"/>
                  </a:schemeClr>
                </a:solidFill>
                <a:latin typeface="+mn-lt"/>
                <a:cs typeface="Calibri" panose="020F0502020204030204" pitchFamily="34" charset="0"/>
              </a:defRPr>
            </a:lvl1pPr>
          </a:lstStyle>
          <a:p>
            <a:pPr lvl="0"/>
            <a:r>
              <a:rPr lang="en-US" dirty="0" smtClean="0"/>
              <a:t>Insert graph/image</a:t>
            </a:r>
            <a:endParaRPr lang="en-US" dirty="0"/>
          </a:p>
        </p:txBody>
      </p:sp>
      <p:sp>
        <p:nvSpPr>
          <p:cNvPr id="12" name="Text Placeholder 13"/>
          <p:cNvSpPr>
            <a:spLocks noGrp="1"/>
          </p:cNvSpPr>
          <p:nvPr>
            <p:ph type="body" sz="quarter" idx="14" hasCustomPrompt="1"/>
          </p:nvPr>
        </p:nvSpPr>
        <p:spPr>
          <a:xfrm>
            <a:off x="574422" y="1531345"/>
            <a:ext cx="7883777" cy="328971"/>
          </a:xfrm>
          <a:prstGeom prst="rect">
            <a:avLst/>
          </a:prstGeom>
        </p:spPr>
        <p:txBody>
          <a:bodyPr vert="horz"/>
          <a:lstStyle>
            <a:lvl1pPr marL="0" indent="0">
              <a:lnSpc>
                <a:spcPts val="2000"/>
              </a:lnSpc>
              <a:buNone/>
              <a:defRPr lang="en-US" sz="1800" b="1" kern="1200" dirty="0">
                <a:solidFill>
                  <a:schemeClr val="tx1">
                    <a:lumMod val="65000"/>
                    <a:lumOff val="35000"/>
                  </a:schemeClr>
                </a:solidFill>
                <a:latin typeface="+mn-lt"/>
                <a:ea typeface="+mn-ea"/>
                <a:cs typeface="Calibri" panose="020F0502020204030204" pitchFamily="34" charset="0"/>
              </a:defRPr>
            </a:lvl1pPr>
          </a:lstStyle>
          <a:p>
            <a:pPr>
              <a:buNone/>
            </a:pPr>
            <a:r>
              <a:rPr lang="en-US" b="1" dirty="0" smtClean="0"/>
              <a:t>Insert Subtitle</a:t>
            </a:r>
          </a:p>
        </p:txBody>
      </p:sp>
      <p:sp>
        <p:nvSpPr>
          <p:cNvPr id="6" name="Oval 5"/>
          <p:cNvSpPr/>
          <p:nvPr userDrawn="1"/>
        </p:nvSpPr>
        <p:spPr>
          <a:xfrm>
            <a:off x="7681031" y="413361"/>
            <a:ext cx="1040293" cy="1040293"/>
          </a:xfrm>
          <a:prstGeom prst="ellipse">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961351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230918" y="1506897"/>
            <a:ext cx="8671532" cy="3280168"/>
          </a:xfrm>
          <a:prstGeom prst="rect">
            <a:avLst/>
          </a:prstGeom>
        </p:spPr>
        <p:txBody>
          <a:bodyPr vert="horz" anchor="ctr" anchorCtr="0"/>
          <a:lstStyle>
            <a:lvl1pPr marL="0" indent="0" algn="ctr">
              <a:lnSpc>
                <a:spcPts val="2900"/>
              </a:lnSpc>
              <a:spcBef>
                <a:spcPts val="0"/>
              </a:spcBef>
              <a:spcAft>
                <a:spcPts val="800"/>
              </a:spcAft>
              <a:buNone/>
              <a:defRPr sz="2800" b="0" i="1">
                <a:solidFill>
                  <a:schemeClr val="accent5"/>
                </a:solidFill>
                <a:latin typeface="+mn-lt"/>
                <a:cs typeface="Calibri" panose="020F0502020204030204" pitchFamily="34" charset="0"/>
              </a:defRPr>
            </a:lvl1pPr>
          </a:lstStyle>
          <a:p>
            <a:pPr lvl="0"/>
            <a:r>
              <a:rPr lang="en-CA" dirty="0" smtClean="0"/>
              <a:t>Click to Add Title</a:t>
            </a:r>
            <a:endParaRPr lang="en-US" dirty="0"/>
          </a:p>
        </p:txBody>
      </p:sp>
      <p:sp>
        <p:nvSpPr>
          <p:cNvPr id="6"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4" name="Oval 3"/>
          <p:cNvSpPr/>
          <p:nvPr userDrawn="1"/>
        </p:nvSpPr>
        <p:spPr>
          <a:xfrm>
            <a:off x="7681031" y="413361"/>
            <a:ext cx="1040293" cy="1040293"/>
          </a:xfrm>
          <a:prstGeom prst="ellipse">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4144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SLIDE_nopage_FR">
    <p:spTree>
      <p:nvGrpSpPr>
        <p:cNvPr id="1" name=""/>
        <p:cNvGrpSpPr/>
        <p:nvPr/>
      </p:nvGrpSpPr>
      <p:grpSpPr>
        <a:xfrm>
          <a:off x="0" y="0"/>
          <a:ext cx="0" cy="0"/>
          <a:chOff x="0" y="0"/>
          <a:chExt cx="0" cy="0"/>
        </a:xfrm>
      </p:grpSpPr>
      <p:sp>
        <p:nvSpPr>
          <p:cNvPr id="7" name="Title 6"/>
          <p:cNvSpPr>
            <a:spLocks noGrp="1"/>
          </p:cNvSpPr>
          <p:nvPr>
            <p:ph type="title"/>
          </p:nvPr>
        </p:nvSpPr>
        <p:spPr>
          <a:xfrm>
            <a:off x="985082" y="171452"/>
            <a:ext cx="7938785" cy="457199"/>
          </a:xfrm>
          <a:prstGeom prst="rect">
            <a:avLst/>
          </a:prstGeom>
        </p:spPr>
        <p:txBody>
          <a:bodyPr vert="horz" tIns="0" bIns="0" anchor="ctr" anchorCtr="0"/>
          <a:lstStyle>
            <a:lvl1pPr algn="l">
              <a:lnSpc>
                <a:spcPts val="2175"/>
              </a:lnSpc>
              <a:defRPr sz="2100" b="0" i="0">
                <a:latin typeface="Gill Sans"/>
                <a:cs typeface="Gill Sans"/>
              </a:defRPr>
            </a:lvl1pPr>
          </a:lstStyle>
          <a:p>
            <a:r>
              <a:rPr lang="en-CA" dirty="0" smtClean="0"/>
              <a:t>Click to edit Master title style</a:t>
            </a:r>
            <a:endParaRPr lang="en-US" dirty="0"/>
          </a:p>
        </p:txBody>
      </p:sp>
      <p:sp>
        <p:nvSpPr>
          <p:cNvPr id="5" name="Footer Placeholder 2"/>
          <p:cNvSpPr txBox="1">
            <a:spLocks/>
          </p:cNvSpPr>
          <p:nvPr userDrawn="1"/>
        </p:nvSpPr>
        <p:spPr>
          <a:xfrm>
            <a:off x="1392069" y="4801280"/>
            <a:ext cx="6359862" cy="273844"/>
          </a:xfrm>
          <a:prstGeom prst="rect">
            <a:avLst/>
          </a:prstGeom>
        </p:spPr>
        <p:txBody>
          <a:bodyPr/>
          <a:lstStyle>
            <a:defPPr>
              <a:defRPr lang="en-US"/>
            </a:defPPr>
            <a:lvl1pPr marL="0" algn="l" defTabSz="457200" rtl="0" eaLnBrk="1" latinLnBrk="0" hangingPunct="1">
              <a:defRPr sz="16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kern="1200" dirty="0" smtClean="0">
                <a:solidFill>
                  <a:schemeClr val="bg1"/>
                </a:solidFill>
                <a:effectLst/>
                <a:latin typeface="Gill Sans"/>
                <a:ea typeface="+mn-ea"/>
                <a:cs typeface="Gill Sans"/>
              </a:rPr>
              <a:t>CANADA</a:t>
            </a:r>
            <a:r>
              <a:rPr lang="en-US" sz="900" kern="1200" baseline="0" dirty="0" smtClean="0">
                <a:solidFill>
                  <a:schemeClr val="bg1"/>
                </a:solidFill>
                <a:effectLst/>
                <a:latin typeface="Gill Sans"/>
                <a:ea typeface="+mn-ea"/>
                <a:cs typeface="Gill Sans"/>
              </a:rPr>
              <a:t> MORTGAGE AND HOUSING CORPORATION</a:t>
            </a:r>
            <a:endParaRPr lang="en-US" sz="900" kern="1200" dirty="0">
              <a:solidFill>
                <a:schemeClr val="bg1"/>
              </a:solidFill>
              <a:effectLst/>
              <a:latin typeface="Gill Sans"/>
              <a:ea typeface="+mn-ea"/>
              <a:cs typeface="Gill Sans"/>
            </a:endParaRPr>
          </a:p>
        </p:txBody>
      </p:sp>
      <p:sp>
        <p:nvSpPr>
          <p:cNvPr id="6" name="Content Placeholder 8"/>
          <p:cNvSpPr>
            <a:spLocks noGrp="1"/>
          </p:cNvSpPr>
          <p:nvPr>
            <p:ph sz="quarter" idx="10"/>
          </p:nvPr>
        </p:nvSpPr>
        <p:spPr>
          <a:xfrm>
            <a:off x="985081" y="960120"/>
            <a:ext cx="7543800" cy="3600450"/>
          </a:xfrm>
          <a:prstGeom prst="rect">
            <a:avLst/>
          </a:prstGeom>
        </p:spPr>
        <p:txBody>
          <a:bodyPr vert="horz"/>
          <a:lstStyle>
            <a:lvl1pPr marL="171450" indent="-171450">
              <a:spcBef>
                <a:spcPts val="0"/>
              </a:spcBef>
              <a:spcAft>
                <a:spcPts val="750"/>
              </a:spcAft>
              <a:buClr>
                <a:srgbClr val="ED1B2E"/>
              </a:buClr>
              <a:buFont typeface="Wingdings" charset="2"/>
              <a:buChar char="§"/>
              <a:defRPr sz="1650" b="0" i="0">
                <a:latin typeface="Gill Sans"/>
                <a:cs typeface="Gill Sans"/>
              </a:defRPr>
            </a:lvl1pPr>
            <a:lvl2pPr marL="342900" indent="-171450">
              <a:spcBef>
                <a:spcPts val="0"/>
              </a:spcBef>
              <a:spcAft>
                <a:spcPts val="750"/>
              </a:spcAft>
              <a:buClr>
                <a:srgbClr val="ED1B2E"/>
              </a:buClr>
              <a:buFont typeface="Wingdings" charset="2"/>
              <a:buChar char="§"/>
              <a:defRPr sz="1500" b="0" i="0">
                <a:latin typeface="Gill Sans"/>
                <a:cs typeface="Gill Sans"/>
              </a:defRPr>
            </a:lvl2pPr>
            <a:lvl3pPr marL="514350" indent="-171450">
              <a:spcBef>
                <a:spcPts val="0"/>
              </a:spcBef>
              <a:spcAft>
                <a:spcPts val="750"/>
              </a:spcAft>
              <a:buClr>
                <a:srgbClr val="ED1B2E"/>
              </a:buClr>
              <a:buFont typeface="Wingdings" charset="2"/>
              <a:buChar char="§"/>
              <a:defRPr sz="1350" b="0" i="0">
                <a:latin typeface="Gill Sans"/>
                <a:cs typeface="Gill Sans"/>
              </a:defRPr>
            </a:lvl3pPr>
            <a:lvl4pPr marL="685800" indent="-171450">
              <a:spcBef>
                <a:spcPts val="0"/>
              </a:spcBef>
              <a:spcAft>
                <a:spcPts val="750"/>
              </a:spcAft>
              <a:buClr>
                <a:srgbClr val="ED1B2E"/>
              </a:buClr>
              <a:buFont typeface="Wingdings" charset="2"/>
              <a:buChar char="§"/>
              <a:tabLst/>
              <a:defRPr sz="1350" b="0" i="0">
                <a:latin typeface="Gill Sans"/>
                <a:cs typeface="Gill Sans"/>
              </a:defRPr>
            </a:lvl4pPr>
            <a:lvl5pPr marL="857250" indent="-171450">
              <a:spcBef>
                <a:spcPts val="0"/>
              </a:spcBef>
              <a:spcAft>
                <a:spcPts val="750"/>
              </a:spcAft>
              <a:buClr>
                <a:srgbClr val="ED1B2E"/>
              </a:buClr>
              <a:buFont typeface="Wingdings" charset="2"/>
              <a:buChar char="§"/>
              <a:tabLst/>
              <a:defRPr sz="1350" b="0" i="0">
                <a:latin typeface="Gill Sans"/>
                <a:cs typeface="Gill Sans"/>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490125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228599" y="233726"/>
            <a:ext cx="8679927" cy="1407302"/>
            <a:chOff x="228599" y="233726"/>
            <a:chExt cx="8679927" cy="1407302"/>
          </a:xfrm>
        </p:grpSpPr>
        <p:sp>
          <p:nvSpPr>
            <p:cNvPr id="7" name="Rectangle 6"/>
            <p:cNvSpPr/>
            <p:nvPr userDrawn="1"/>
          </p:nvSpPr>
          <p:spPr>
            <a:xfrm>
              <a:off x="229782" y="233726"/>
              <a:ext cx="8678744" cy="13000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7" name="Freeform 26"/>
            <p:cNvSpPr/>
            <p:nvPr userDrawn="1"/>
          </p:nvSpPr>
          <p:spPr>
            <a:xfrm>
              <a:off x="228599" y="1012271"/>
              <a:ext cx="8679926" cy="628757"/>
            </a:xfrm>
            <a:custGeom>
              <a:avLst/>
              <a:gdLst>
                <a:gd name="connsiteX0" fmla="*/ 4198753 w 8679926"/>
                <a:gd name="connsiteY0" fmla="*/ 0 h 628757"/>
                <a:gd name="connsiteX1" fmla="*/ 8526262 w 8679926"/>
                <a:gd name="connsiteY1" fmla="*/ 321604 h 628757"/>
                <a:gd name="connsiteX2" fmla="*/ 8679926 w 8679926"/>
                <a:gd name="connsiteY2" fmla="*/ 349561 h 628757"/>
                <a:gd name="connsiteX3" fmla="*/ 8679926 w 8679926"/>
                <a:gd name="connsiteY3" fmla="*/ 628757 h 628757"/>
                <a:gd name="connsiteX4" fmla="*/ 0 w 8679926"/>
                <a:gd name="connsiteY4" fmla="*/ 628757 h 628757"/>
                <a:gd name="connsiteX5" fmla="*/ 0 w 8679926"/>
                <a:gd name="connsiteY5" fmla="*/ 302573 h 628757"/>
                <a:gd name="connsiteX6" fmla="*/ 509409 w 8679926"/>
                <a:gd name="connsiteY6" fmla="*/ 227280 h 628757"/>
                <a:gd name="connsiteX7" fmla="*/ 4198753 w 8679926"/>
                <a:gd name="connsiteY7" fmla="*/ 0 h 62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9926" h="628757">
                  <a:moveTo>
                    <a:pt x="4198753" y="0"/>
                  </a:moveTo>
                  <a:cubicBezTo>
                    <a:pt x="5801760" y="0"/>
                    <a:pt x="7290950" y="118560"/>
                    <a:pt x="8526262" y="321604"/>
                  </a:cubicBezTo>
                  <a:lnTo>
                    <a:pt x="8679926" y="349561"/>
                  </a:lnTo>
                  <a:lnTo>
                    <a:pt x="8679926" y="628757"/>
                  </a:lnTo>
                  <a:lnTo>
                    <a:pt x="0" y="628757"/>
                  </a:lnTo>
                  <a:lnTo>
                    <a:pt x="0" y="302573"/>
                  </a:lnTo>
                  <a:lnTo>
                    <a:pt x="509409" y="227280"/>
                  </a:lnTo>
                  <a:cubicBezTo>
                    <a:pt x="1606115" y="82333"/>
                    <a:pt x="2862915" y="0"/>
                    <a:pt x="4198753" y="0"/>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CA"/>
            </a:p>
          </p:txBody>
        </p:sp>
        <p:sp>
          <p:nvSpPr>
            <p:cNvPr id="29" name="Freeform 28"/>
            <p:cNvSpPr/>
            <p:nvPr userDrawn="1"/>
          </p:nvSpPr>
          <p:spPr>
            <a:xfrm>
              <a:off x="228599" y="1168809"/>
              <a:ext cx="8679926" cy="472219"/>
            </a:xfrm>
            <a:custGeom>
              <a:avLst/>
              <a:gdLst>
                <a:gd name="connsiteX0" fmla="*/ 4198753 w 8679926"/>
                <a:gd name="connsiteY0" fmla="*/ 0 h 472219"/>
                <a:gd name="connsiteX1" fmla="*/ 8526262 w 8679926"/>
                <a:gd name="connsiteY1" fmla="*/ 321604 h 472219"/>
                <a:gd name="connsiteX2" fmla="*/ 8679926 w 8679926"/>
                <a:gd name="connsiteY2" fmla="*/ 349561 h 472219"/>
                <a:gd name="connsiteX3" fmla="*/ 8679926 w 8679926"/>
                <a:gd name="connsiteY3" fmla="*/ 472219 h 472219"/>
                <a:gd name="connsiteX4" fmla="*/ 0 w 8679926"/>
                <a:gd name="connsiteY4" fmla="*/ 472219 h 472219"/>
                <a:gd name="connsiteX5" fmla="*/ 0 w 8679926"/>
                <a:gd name="connsiteY5" fmla="*/ 302573 h 472219"/>
                <a:gd name="connsiteX6" fmla="*/ 509409 w 8679926"/>
                <a:gd name="connsiteY6" fmla="*/ 227280 h 472219"/>
                <a:gd name="connsiteX7" fmla="*/ 4198753 w 8679926"/>
                <a:gd name="connsiteY7" fmla="*/ 0 h 47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9926" h="472219">
                  <a:moveTo>
                    <a:pt x="4198753" y="0"/>
                  </a:moveTo>
                  <a:cubicBezTo>
                    <a:pt x="5801760" y="0"/>
                    <a:pt x="7290950" y="118560"/>
                    <a:pt x="8526262" y="321604"/>
                  </a:cubicBezTo>
                  <a:lnTo>
                    <a:pt x="8679926" y="349561"/>
                  </a:lnTo>
                  <a:lnTo>
                    <a:pt x="8679926" y="472219"/>
                  </a:lnTo>
                  <a:lnTo>
                    <a:pt x="0" y="472219"/>
                  </a:lnTo>
                  <a:lnTo>
                    <a:pt x="0" y="302573"/>
                  </a:lnTo>
                  <a:lnTo>
                    <a:pt x="509409" y="227280"/>
                  </a:lnTo>
                  <a:cubicBezTo>
                    <a:pt x="1606115" y="82333"/>
                    <a:pt x="2862915" y="0"/>
                    <a:pt x="4198753"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CA"/>
            </a:p>
          </p:txBody>
        </p:sp>
      </p:grpSp>
      <p:sp>
        <p:nvSpPr>
          <p:cNvPr id="9" name="TextBox 8"/>
          <p:cNvSpPr txBox="1"/>
          <p:nvPr/>
        </p:nvSpPr>
        <p:spPr>
          <a:xfrm>
            <a:off x="910" y="4615244"/>
            <a:ext cx="9143090" cy="528256"/>
          </a:xfrm>
          <a:prstGeom prst="rect">
            <a:avLst/>
          </a:prstGeom>
          <a:solidFill>
            <a:schemeClr val="bg1"/>
          </a:solidFill>
        </p:spPr>
        <p:txBody>
          <a:bodyPr wrap="square" lIns="0" tIns="0" rIns="0" bIns="0" rtlCol="0" anchor="ctr" anchorCtr="0">
            <a:no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kumimoji="1" lang="en-US" sz="1000" kern="0" spc="50" dirty="0" smtClean="0">
                <a:solidFill>
                  <a:schemeClr val="tx2"/>
                </a:solidFill>
                <a:latin typeface="+mn-lt"/>
                <a:ea typeface="+mn-ea"/>
                <a:cs typeface="Calibri" panose="020F0502020204030204" pitchFamily="34" charset="0"/>
              </a:rPr>
              <a:t>CANADA MORTGAGE AND HOUSING CORPORATION </a:t>
            </a:r>
          </a:p>
        </p:txBody>
      </p:sp>
      <p:sp>
        <p:nvSpPr>
          <p:cNvPr id="17"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28865" y="4829239"/>
            <a:ext cx="232286" cy="97426"/>
          </a:xfrm>
          <a:prstGeom prst="rect">
            <a:avLst/>
          </a:prstGeom>
        </p:spPr>
      </p:pic>
      <p:sp>
        <p:nvSpPr>
          <p:cNvPr id="16"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grpSp>
        <p:nvGrpSpPr>
          <p:cNvPr id="14" name="Group 13"/>
          <p:cNvGrpSpPr/>
          <p:nvPr userDrawn="1"/>
        </p:nvGrpSpPr>
        <p:grpSpPr>
          <a:xfrm>
            <a:off x="7601544" y="336432"/>
            <a:ext cx="1202060" cy="1202060"/>
            <a:chOff x="6559301" y="1910502"/>
            <a:chExt cx="2240966" cy="2240966"/>
          </a:xfrm>
        </p:grpSpPr>
        <p:sp>
          <p:nvSpPr>
            <p:cNvPr id="19" name="Oval 18"/>
            <p:cNvSpPr/>
            <p:nvPr userDrawn="1"/>
          </p:nvSpPr>
          <p:spPr>
            <a:xfrm>
              <a:off x="6559301" y="1910502"/>
              <a:ext cx="2240966" cy="2240966"/>
            </a:xfrm>
            <a:prstGeom prst="ellipse">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Oval 19"/>
            <p:cNvSpPr/>
            <p:nvPr userDrawn="1"/>
          </p:nvSpPr>
          <p:spPr>
            <a:xfrm>
              <a:off x="6710344" y="2061327"/>
              <a:ext cx="1931981" cy="19319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614761413"/>
      </p:ext>
    </p:extLst>
  </p:cSld>
  <p:clrMap bg1="lt1" tx1="dk1" bg2="lt2" tx2="dk2" accent1="accent1" accent2="accent2" accent3="accent3" accent4="accent4" accent5="accent5" accent6="accent6" hlink="hlink" folHlink="folHlink"/>
  <p:sldLayoutIdLst>
    <p:sldLayoutId id="2147483691" r:id="rId1"/>
    <p:sldLayoutId id="2147483661" r:id="rId2"/>
    <p:sldLayoutId id="2147483664" r:id="rId3"/>
    <p:sldLayoutId id="2147483692" r:id="rId4"/>
    <p:sldLayoutId id="2147483743" r:id="rId5"/>
    <p:sldLayoutId id="2147483740" r:id="rId6"/>
    <p:sldLayoutId id="2147483742" r:id="rId7"/>
    <p:sldLayoutId id="2147483744" r:id="rId8"/>
  </p:sldLayoutIdLst>
  <p:timing>
    <p:tnLst>
      <p:par>
        <p:cTn id="1" dur="indefinite" restart="never" nodeType="tmRoot"/>
      </p:par>
    </p:tnLst>
  </p:timing>
  <p:hf hdr="0" ftr="0" dt="0"/>
  <p:txStyles>
    <p:titleStyle>
      <a:lvl1pPr algn="l" defTabSz="457200" rtl="0" eaLnBrk="1" latinLnBrk="0" hangingPunct="1">
        <a:lnSpc>
          <a:spcPts val="2600"/>
        </a:lnSpc>
        <a:spcBef>
          <a:spcPct val="0"/>
        </a:spcBef>
        <a:buNone/>
        <a:defRPr sz="2400" b="0" i="0" u="none"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Strategies to Consider </a:t>
            </a:r>
          </a:p>
        </p:txBody>
      </p:sp>
      <p:sp>
        <p:nvSpPr>
          <p:cNvPr id="8" name="Text Placeholder 7"/>
          <p:cNvSpPr>
            <a:spLocks noGrp="1"/>
          </p:cNvSpPr>
          <p:nvPr>
            <p:ph type="body" sz="quarter" idx="12"/>
          </p:nvPr>
        </p:nvSpPr>
        <p:spPr/>
        <p:txBody>
          <a:bodyPr/>
          <a:lstStyle/>
          <a:p>
            <a:r>
              <a:rPr lang="en-US" dirty="0" smtClean="0"/>
              <a:t>Collecting and Recovering Rent </a:t>
            </a:r>
          </a:p>
        </p:txBody>
      </p:sp>
    </p:spTree>
    <p:extLst>
      <p:ext uri="{BB962C8B-B14F-4D97-AF65-F5344CB8AC3E}">
        <p14:creationId xmlns:p14="http://schemas.microsoft.com/office/powerpoint/2010/main" val="1250795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nvPr>
        </p:nvSpPr>
        <p:spPr>
          <a:xfrm>
            <a:off x="578995" y="1531864"/>
            <a:ext cx="7960094" cy="3081600"/>
          </a:xfrm>
        </p:spPr>
        <p:txBody>
          <a:bodyPr/>
          <a:lstStyle/>
          <a:p>
            <a:pPr lvl="0"/>
            <a:r>
              <a:rPr lang="en-CA" dirty="0"/>
              <a:t>If you redistribute the shortfall, you will continue to operate at a deficit.</a:t>
            </a:r>
          </a:p>
          <a:p>
            <a:r>
              <a:rPr lang="en-CA" dirty="0"/>
              <a:t>Example:   If you redistribute the $4,000 shortfall at an 80% collection rate, you will only collect $3,200 </a:t>
            </a:r>
          </a:p>
          <a:p>
            <a:r>
              <a:rPr lang="en-CA" i="1" dirty="0"/>
              <a:t>How much should you charge if you want to recoup $20,000 at a collection rate of 80%? - </a:t>
            </a:r>
            <a:r>
              <a:rPr lang="en-CA" dirty="0"/>
              <a:t> $20,000/80%  = $25,000 </a:t>
            </a:r>
          </a:p>
          <a:p>
            <a:endParaRPr lang="en-CA" dirty="0"/>
          </a:p>
        </p:txBody>
      </p:sp>
      <p:sp>
        <p:nvSpPr>
          <p:cNvPr id="3" name="Content Placeholder 2"/>
          <p:cNvSpPr>
            <a:spLocks noGrp="1"/>
          </p:cNvSpPr>
          <p:nvPr>
            <p:ph idx="15"/>
          </p:nvPr>
        </p:nvSpPr>
        <p:spPr>
          <a:xfrm>
            <a:off x="2338002" y="3460493"/>
            <a:ext cx="4052871" cy="642585"/>
          </a:xfrm>
          <a:ln w="38100">
            <a:solidFill>
              <a:schemeClr val="bg2"/>
            </a:solidFill>
          </a:ln>
        </p:spPr>
        <p:txBody>
          <a:bodyPr/>
          <a:lstStyle/>
          <a:p>
            <a:pPr marL="0" indent="0" algn="ctr">
              <a:buNone/>
            </a:pPr>
            <a:r>
              <a:rPr lang="en-CA" dirty="0">
                <a:solidFill>
                  <a:schemeClr val="tx1"/>
                </a:solidFill>
              </a:rPr>
              <a:t>You must therefore charge </a:t>
            </a:r>
            <a:r>
              <a:rPr lang="en-CA" dirty="0" smtClean="0">
                <a:solidFill>
                  <a:schemeClr val="tx1"/>
                </a:solidFill>
              </a:rPr>
              <a:t>$25,000        to </a:t>
            </a:r>
            <a:r>
              <a:rPr lang="en-CA" dirty="0">
                <a:solidFill>
                  <a:schemeClr val="tx1"/>
                </a:solidFill>
              </a:rPr>
              <a:t>recoup </a:t>
            </a:r>
            <a:r>
              <a:rPr lang="en-CA" dirty="0" smtClean="0">
                <a:solidFill>
                  <a:schemeClr val="tx1"/>
                </a:solidFill>
              </a:rPr>
              <a:t>$20,000</a:t>
            </a:r>
            <a:r>
              <a:rPr lang="en-CA" dirty="0">
                <a:solidFill>
                  <a:schemeClr val="tx1"/>
                </a:solidFill>
              </a:rPr>
              <a:t>. </a:t>
            </a:r>
            <a:endParaRPr lang="en-CA" dirty="0"/>
          </a:p>
        </p:txBody>
      </p:sp>
      <p:sp>
        <p:nvSpPr>
          <p:cNvPr id="4" name="Title 3"/>
          <p:cNvSpPr>
            <a:spLocks noGrp="1"/>
          </p:cNvSpPr>
          <p:nvPr>
            <p:ph type="title"/>
          </p:nvPr>
        </p:nvSpPr>
        <p:spPr>
          <a:xfrm>
            <a:off x="322067" y="444741"/>
            <a:ext cx="7188805" cy="817456"/>
          </a:xfrm>
        </p:spPr>
        <p:txBody>
          <a:bodyPr/>
          <a:lstStyle/>
          <a:p>
            <a:r>
              <a:rPr lang="en-CA" dirty="0" smtClean="0"/>
              <a:t>Factoring </a:t>
            </a:r>
            <a:r>
              <a:rPr lang="en-CA" dirty="0"/>
              <a:t>anticipated losses into </a:t>
            </a:r>
            <a:r>
              <a:rPr lang="en-CA" dirty="0" smtClean="0"/>
              <a:t>prices</a:t>
            </a:r>
            <a:r>
              <a:rPr lang="en-CA" dirty="0"/>
              <a:t/>
            </a:r>
            <a:br>
              <a:rPr lang="en-CA" dirty="0"/>
            </a:br>
            <a:endParaRPr lang="en-CA" dirty="0"/>
          </a:p>
        </p:txBody>
      </p:sp>
      <p:sp>
        <p:nvSpPr>
          <p:cNvPr id="5" name="Slide Number Placeholder 4"/>
          <p:cNvSpPr>
            <a:spLocks noGrp="1"/>
          </p:cNvSpPr>
          <p:nvPr>
            <p:ph type="sldNum" sz="quarter" idx="4"/>
          </p:nvPr>
        </p:nvSpPr>
        <p:spPr/>
        <p:txBody>
          <a:bodyPr/>
          <a:lstStyle/>
          <a:p>
            <a:fld id="{F5E4F7E7-D9B8-4E79-84B0-B1C726B6868C}" type="slidenum">
              <a:rPr lang="en-CA" smtClean="0"/>
              <a:pPr/>
              <a:t>10</a:t>
            </a:fld>
            <a:endParaRPr lang="en-CA" dirty="0"/>
          </a:p>
        </p:txBody>
      </p:sp>
    </p:spTree>
    <p:extLst>
      <p:ext uri="{BB962C8B-B14F-4D97-AF65-F5344CB8AC3E}">
        <p14:creationId xmlns:p14="http://schemas.microsoft.com/office/powerpoint/2010/main" val="3243222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544125" y="1512671"/>
            <a:ext cx="7957324" cy="3366701"/>
          </a:xfrm>
        </p:spPr>
        <p:txBody>
          <a:bodyPr/>
          <a:lstStyle/>
          <a:p>
            <a:pPr lvl="1">
              <a:lnSpc>
                <a:spcPct val="100000"/>
              </a:lnSpc>
            </a:pPr>
            <a:r>
              <a:rPr lang="en-CA" sz="1800" dirty="0" smtClean="0"/>
              <a:t>Revenue </a:t>
            </a:r>
            <a:r>
              <a:rPr lang="en-CA" sz="1800" dirty="0"/>
              <a:t>is recognized on the Statement of Revenues and Expenses the moment it is earned, regardless of whether it was received in cash payment.</a:t>
            </a:r>
          </a:p>
          <a:p>
            <a:pPr lvl="1">
              <a:lnSpc>
                <a:spcPct val="100000"/>
              </a:lnSpc>
            </a:pPr>
            <a:endParaRPr lang="en-CA" sz="1800" dirty="0"/>
          </a:p>
          <a:p>
            <a:pPr lvl="1">
              <a:lnSpc>
                <a:spcPct val="100000"/>
              </a:lnSpc>
            </a:pPr>
            <a:r>
              <a:rPr lang="en-CA" sz="1800" dirty="0"/>
              <a:t>Non-payment of rent is debited to accounts receivable (“A/R”).</a:t>
            </a:r>
          </a:p>
          <a:p>
            <a:pPr lvl="3">
              <a:lnSpc>
                <a:spcPct val="100000"/>
              </a:lnSpc>
            </a:pPr>
            <a:r>
              <a:rPr lang="en-CA" sz="1600" dirty="0" smtClean="0">
                <a:sym typeface="Wingdings 3" panose="05040102010807070707" pitchFamily="18" charset="2"/>
              </a:rPr>
              <a:t> </a:t>
            </a:r>
            <a:r>
              <a:rPr lang="en-CA" sz="1600" dirty="0">
                <a:sym typeface="Wingdings 3" panose="05040102010807070707" pitchFamily="18" charset="2"/>
              </a:rPr>
              <a:t>A/R from year to year = increase in “Rental Arrears”</a:t>
            </a:r>
          </a:p>
          <a:p>
            <a:pPr lvl="3">
              <a:lnSpc>
                <a:spcPct val="100000"/>
              </a:lnSpc>
            </a:pPr>
            <a:r>
              <a:rPr lang="en-CA" sz="1600" dirty="0">
                <a:sym typeface="Wingdings 3" panose="05040102010807070707" pitchFamily="18" charset="2"/>
              </a:rPr>
              <a:t> A/R from year to year = decrease in “Rental Arrears” (either through cash collection or write-off)</a:t>
            </a:r>
            <a:endParaRPr lang="en-CA" sz="1600" dirty="0"/>
          </a:p>
          <a:p>
            <a:pPr lvl="1">
              <a:lnSpc>
                <a:spcPct val="100000"/>
              </a:lnSpc>
            </a:pPr>
            <a:endParaRPr lang="en-CA" dirty="0"/>
          </a:p>
          <a:p>
            <a:pPr lvl="1">
              <a:lnSpc>
                <a:spcPct val="100000"/>
              </a:lnSpc>
            </a:pPr>
            <a:r>
              <a:rPr lang="en-CA" sz="1800" dirty="0"/>
              <a:t>Payment of rent is debited to the cash account.</a:t>
            </a:r>
          </a:p>
          <a:p>
            <a:endParaRPr lang="en-CA" dirty="0"/>
          </a:p>
        </p:txBody>
      </p:sp>
      <p:sp>
        <p:nvSpPr>
          <p:cNvPr id="3" name="Title 2"/>
          <p:cNvSpPr>
            <a:spLocks noGrp="1"/>
          </p:cNvSpPr>
          <p:nvPr>
            <p:ph type="title"/>
          </p:nvPr>
        </p:nvSpPr>
        <p:spPr/>
        <p:txBody>
          <a:bodyPr/>
          <a:lstStyle/>
          <a:p>
            <a:r>
              <a:rPr lang="en-CA" dirty="0"/>
              <a:t>Accounting deficits vs. cash deficits</a:t>
            </a:r>
          </a:p>
        </p:txBody>
      </p:sp>
      <p:sp>
        <p:nvSpPr>
          <p:cNvPr id="4" name="Slide Number Placeholder 3"/>
          <p:cNvSpPr>
            <a:spLocks noGrp="1"/>
          </p:cNvSpPr>
          <p:nvPr>
            <p:ph type="sldNum" sz="quarter" idx="4"/>
          </p:nvPr>
        </p:nvSpPr>
        <p:spPr/>
        <p:txBody>
          <a:bodyPr/>
          <a:lstStyle/>
          <a:p>
            <a:fld id="{F5E4F7E7-D9B8-4E79-84B0-B1C726B6868C}" type="slidenum">
              <a:rPr lang="en-CA" smtClean="0"/>
              <a:pPr/>
              <a:t>11</a:t>
            </a:fld>
            <a:endParaRPr lang="en-CA" dirty="0"/>
          </a:p>
        </p:txBody>
      </p:sp>
    </p:spTree>
    <p:extLst>
      <p:ext uri="{BB962C8B-B14F-4D97-AF65-F5344CB8AC3E}">
        <p14:creationId xmlns:p14="http://schemas.microsoft.com/office/powerpoint/2010/main" val="3664994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Two: Collecting Rent </a:t>
            </a:r>
            <a:br>
              <a:rPr lang="en-CA" dirty="0" smtClean="0"/>
            </a:br>
            <a:r>
              <a:rPr lang="en-CA" sz="2400" dirty="0" smtClean="0"/>
              <a:t>Reinforcing </a:t>
            </a:r>
            <a:r>
              <a:rPr lang="en-CA" sz="2400" dirty="0"/>
              <a:t>the behaviour </a:t>
            </a:r>
            <a:br>
              <a:rPr lang="en-CA" sz="2400" dirty="0"/>
            </a:br>
            <a:r>
              <a:rPr lang="en-CA" sz="2400" dirty="0"/>
              <a:t/>
            </a:r>
            <a:br>
              <a:rPr lang="en-CA" sz="2400" dirty="0"/>
            </a:br>
            <a:endParaRPr lang="en-CA" sz="2400" dirty="0"/>
          </a:p>
        </p:txBody>
      </p:sp>
    </p:spTree>
    <p:extLst>
      <p:ext uri="{BB962C8B-B14F-4D97-AF65-F5344CB8AC3E}">
        <p14:creationId xmlns:p14="http://schemas.microsoft.com/office/powerpoint/2010/main" val="3768801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3"/>
            <p:extLst>
              <p:ext uri="{D42A27DB-BD31-4B8C-83A1-F6EECF244321}">
                <p14:modId xmlns:p14="http://schemas.microsoft.com/office/powerpoint/2010/main" val="182738009"/>
              </p:ext>
            </p:extLst>
          </p:nvPr>
        </p:nvGraphicFramePr>
        <p:xfrm>
          <a:off x="579437" y="1696061"/>
          <a:ext cx="7781714" cy="2931160"/>
        </p:xfrm>
        <a:graphic>
          <a:graphicData uri="http://schemas.openxmlformats.org/drawingml/2006/table">
            <a:tbl>
              <a:tblPr firstRow="1" bandRow="1">
                <a:tableStyleId>{46F890A9-2807-4EBB-B81D-B2AA78EC7F39}</a:tableStyleId>
              </a:tblPr>
              <a:tblGrid>
                <a:gridCol w="3890857"/>
                <a:gridCol w="3890857"/>
              </a:tblGrid>
              <a:tr h="370840">
                <a:tc>
                  <a:txBody>
                    <a:bodyPr/>
                    <a:lstStyle/>
                    <a:p>
                      <a:r>
                        <a:rPr lang="en-CA" dirty="0" smtClean="0">
                          <a:solidFill>
                            <a:schemeClr val="bg1"/>
                          </a:solidFill>
                        </a:rPr>
                        <a:t>Late Rental Payment: Possible Causes </a:t>
                      </a:r>
                      <a:endParaRPr lang="en-CA" dirty="0">
                        <a:solidFill>
                          <a:schemeClr val="bg1"/>
                        </a:solidFill>
                      </a:endParaRPr>
                    </a:p>
                  </a:txBody>
                  <a:tcPr>
                    <a:solidFill>
                      <a:schemeClr val="accent5"/>
                    </a:solidFill>
                  </a:tcPr>
                </a:tc>
                <a:tc>
                  <a:txBody>
                    <a:bodyPr/>
                    <a:lstStyle/>
                    <a:p>
                      <a:r>
                        <a:rPr lang="en-CA" dirty="0" smtClean="0"/>
                        <a:t>Challenges</a:t>
                      </a:r>
                      <a:r>
                        <a:rPr lang="en-CA" baseline="0" dirty="0" smtClean="0"/>
                        <a:t> to Rental Collection </a:t>
                      </a:r>
                      <a:endParaRPr lang="en-CA" dirty="0"/>
                    </a:p>
                  </a:txBody>
                  <a:tcPr>
                    <a:solidFill>
                      <a:schemeClr val="accent3">
                        <a:lumMod val="50000"/>
                      </a:schemeClr>
                    </a:solidFill>
                  </a:tcPr>
                </a:tc>
              </a:tr>
              <a:tr h="370840">
                <a:tc>
                  <a:txBody>
                    <a:bodyPr/>
                    <a:lstStyle/>
                    <a:p>
                      <a:r>
                        <a:rPr lang="en-CA" sz="1600" dirty="0" smtClean="0"/>
                        <a:t>Collection process takes too much time </a:t>
                      </a:r>
                      <a:endParaRPr lang="en-CA" sz="1600" dirty="0"/>
                    </a:p>
                  </a:txBody>
                  <a:tcPr/>
                </a:tc>
                <a:tc>
                  <a:txBody>
                    <a:bodyPr/>
                    <a:lstStyle/>
                    <a:p>
                      <a:r>
                        <a:rPr lang="en-CA" sz="1600" dirty="0" smtClean="0"/>
                        <a:t>Garnishing</a:t>
                      </a:r>
                      <a:r>
                        <a:rPr lang="en-CA" sz="1600" baseline="0" dirty="0" smtClean="0"/>
                        <a:t> wages or evicting tenants is stressful </a:t>
                      </a:r>
                      <a:endParaRPr lang="en-CA" sz="1600" dirty="0"/>
                    </a:p>
                  </a:txBody>
                  <a:tcPr>
                    <a:solidFill>
                      <a:schemeClr val="accent3">
                        <a:lumMod val="40000"/>
                        <a:lumOff val="60000"/>
                      </a:schemeClr>
                    </a:solidFill>
                  </a:tcPr>
                </a:tc>
              </a:tr>
              <a:tr h="370840">
                <a:tc>
                  <a:txBody>
                    <a:bodyPr/>
                    <a:lstStyle/>
                    <a:p>
                      <a:r>
                        <a:rPr lang="en-CA" sz="1600" dirty="0" smtClean="0"/>
                        <a:t>Lack of communication</a:t>
                      </a:r>
                      <a:r>
                        <a:rPr lang="en-CA" sz="1600" baseline="0" dirty="0" smtClean="0"/>
                        <a:t> between departments (ex: Housing, Finance) </a:t>
                      </a:r>
                    </a:p>
                    <a:p>
                      <a:endParaRPr lang="en-CA" sz="1600" dirty="0"/>
                    </a:p>
                  </a:txBody>
                  <a:tcPr/>
                </a:tc>
                <a:tc>
                  <a:txBody>
                    <a:bodyPr/>
                    <a:lstStyle/>
                    <a:p>
                      <a:r>
                        <a:rPr lang="en-CA" sz="1600" dirty="0" smtClean="0"/>
                        <a:t>Personal</a:t>
                      </a:r>
                      <a:r>
                        <a:rPr lang="en-CA" sz="1600" baseline="0" dirty="0" smtClean="0"/>
                        <a:t> relationships with tenants can make enforcement more difficult </a:t>
                      </a:r>
                      <a:endParaRPr lang="en-CA" sz="1600" dirty="0"/>
                    </a:p>
                  </a:txBody>
                  <a:tcPr>
                    <a:solidFill>
                      <a:schemeClr val="accent3">
                        <a:lumMod val="20000"/>
                        <a:lumOff val="80000"/>
                      </a:schemeClr>
                    </a:solidFill>
                  </a:tcPr>
                </a:tc>
              </a:tr>
              <a:tr h="370840">
                <a:tc>
                  <a:txBody>
                    <a:bodyPr/>
                    <a:lstStyle/>
                    <a:p>
                      <a:r>
                        <a:rPr lang="en-CA" sz="1600" dirty="0" smtClean="0"/>
                        <a:t>Payment options not</a:t>
                      </a:r>
                      <a:r>
                        <a:rPr lang="en-CA" sz="1600" baseline="0" dirty="0" smtClean="0"/>
                        <a:t> convenient or secure </a:t>
                      </a:r>
                    </a:p>
                    <a:p>
                      <a:endParaRPr lang="en-CA" sz="1600" dirty="0"/>
                    </a:p>
                  </a:txBody>
                  <a:tcPr/>
                </a:tc>
                <a:tc>
                  <a:txBody>
                    <a:bodyPr/>
                    <a:lstStyle/>
                    <a:p>
                      <a:r>
                        <a:rPr lang="en-CA" sz="1600" dirty="0" smtClean="0"/>
                        <a:t>Administrative</a:t>
                      </a:r>
                      <a:r>
                        <a:rPr lang="en-CA" sz="1600" baseline="0" dirty="0" smtClean="0"/>
                        <a:t> process takes too much time</a:t>
                      </a:r>
                      <a:endParaRPr lang="en-CA" sz="1600" dirty="0"/>
                    </a:p>
                  </a:txBody>
                  <a:tcPr>
                    <a:solidFill>
                      <a:schemeClr val="accent3">
                        <a:lumMod val="40000"/>
                        <a:lumOff val="60000"/>
                      </a:schemeClr>
                    </a:solidFill>
                  </a:tcPr>
                </a:tc>
              </a:tr>
              <a:tr h="370840">
                <a:tc>
                  <a:txBody>
                    <a:bodyPr/>
                    <a:lstStyle/>
                    <a:p>
                      <a:r>
                        <a:rPr lang="en-CA" sz="1600" dirty="0" smtClean="0"/>
                        <a:t>Leadership</a:t>
                      </a:r>
                      <a:r>
                        <a:rPr lang="en-CA" sz="1600" baseline="0" dirty="0" smtClean="0"/>
                        <a:t> may be unaware of problem </a:t>
                      </a:r>
                      <a:endParaRPr lang="en-CA"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dirty="0" smtClean="0"/>
                        <a:t>Arrears</a:t>
                      </a:r>
                      <a:r>
                        <a:rPr lang="en-CA" sz="1600" baseline="0" dirty="0" smtClean="0"/>
                        <a:t> collection takes too much time </a:t>
                      </a:r>
                      <a:endParaRPr lang="en-CA" sz="1600" dirty="0" smtClean="0"/>
                    </a:p>
                    <a:p>
                      <a:endParaRPr lang="en-CA" sz="1600" dirty="0"/>
                    </a:p>
                  </a:txBody>
                  <a:tcPr>
                    <a:solidFill>
                      <a:schemeClr val="accent3">
                        <a:lumMod val="20000"/>
                        <a:lumOff val="80000"/>
                      </a:schemeClr>
                    </a:solidFill>
                  </a:tcPr>
                </a:tc>
              </a:tr>
            </a:tbl>
          </a:graphicData>
        </a:graphic>
      </p:graphicFrame>
      <p:sp>
        <p:nvSpPr>
          <p:cNvPr id="3" name="Title 2"/>
          <p:cNvSpPr>
            <a:spLocks noGrp="1"/>
          </p:cNvSpPr>
          <p:nvPr>
            <p:ph type="title"/>
          </p:nvPr>
        </p:nvSpPr>
        <p:spPr/>
        <p:txBody>
          <a:bodyPr/>
          <a:lstStyle/>
          <a:p>
            <a:r>
              <a:rPr lang="en-CA" dirty="0" smtClean="0"/>
              <a:t>Issues with Charging and Collecting Rent </a:t>
            </a: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13</a:t>
            </a:fld>
            <a:endParaRPr lang="en-CA" dirty="0"/>
          </a:p>
        </p:txBody>
      </p:sp>
    </p:spTree>
    <p:extLst>
      <p:ext uri="{BB962C8B-B14F-4D97-AF65-F5344CB8AC3E}">
        <p14:creationId xmlns:p14="http://schemas.microsoft.com/office/powerpoint/2010/main" val="339885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a:lnSpc>
                <a:spcPct val="100000"/>
              </a:lnSpc>
            </a:pPr>
            <a:r>
              <a:rPr lang="en-CA" dirty="0"/>
              <a:t>In concrete terms, a collection policy must include some key components:</a:t>
            </a:r>
          </a:p>
          <a:p>
            <a:pPr lvl="3">
              <a:lnSpc>
                <a:spcPct val="100000"/>
              </a:lnSpc>
            </a:pPr>
            <a:r>
              <a:rPr lang="en-CA" sz="1800" dirty="0"/>
              <a:t>Payment method</a:t>
            </a:r>
          </a:p>
          <a:p>
            <a:pPr lvl="3">
              <a:lnSpc>
                <a:spcPct val="100000"/>
              </a:lnSpc>
            </a:pPr>
            <a:r>
              <a:rPr lang="en-CA" sz="1800" dirty="0"/>
              <a:t>Payment deadline</a:t>
            </a:r>
          </a:p>
          <a:p>
            <a:pPr lvl="3">
              <a:lnSpc>
                <a:spcPct val="100000"/>
              </a:lnSpc>
            </a:pPr>
            <a:r>
              <a:rPr lang="en-CA" sz="1800" dirty="0"/>
              <a:t>Consequences for the tenant </a:t>
            </a:r>
            <a:r>
              <a:rPr lang="en-CA" sz="1800" dirty="0" smtClean="0"/>
              <a:t>for </a:t>
            </a:r>
            <a:r>
              <a:rPr lang="en-CA" sz="1800" dirty="0"/>
              <a:t>non-payment and late payments </a:t>
            </a:r>
          </a:p>
          <a:p>
            <a:pPr lvl="3">
              <a:lnSpc>
                <a:spcPct val="100000"/>
              </a:lnSpc>
            </a:pPr>
            <a:r>
              <a:rPr lang="en-CA" sz="1800" dirty="0"/>
              <a:t>Arrears recovery procedure</a:t>
            </a:r>
          </a:p>
          <a:p>
            <a:pPr lvl="3">
              <a:lnSpc>
                <a:spcPct val="100000"/>
              </a:lnSpc>
            </a:pPr>
            <a:r>
              <a:rPr lang="en-CA" sz="1800" dirty="0"/>
              <a:t>Process to track/measure progress (ex. quarterly) </a:t>
            </a:r>
          </a:p>
          <a:p>
            <a:pPr>
              <a:lnSpc>
                <a:spcPct val="100000"/>
              </a:lnSpc>
            </a:pPr>
            <a:endParaRPr lang="en-CA" sz="2000" dirty="0">
              <a:solidFill>
                <a:schemeClr val="tx1"/>
              </a:solidFill>
            </a:endParaRPr>
          </a:p>
          <a:p>
            <a:pPr>
              <a:lnSpc>
                <a:spcPct val="100000"/>
              </a:lnSpc>
            </a:pPr>
            <a:endParaRPr lang="en-CA" sz="2000" dirty="0"/>
          </a:p>
        </p:txBody>
      </p:sp>
      <p:sp>
        <p:nvSpPr>
          <p:cNvPr id="3" name="Title 2"/>
          <p:cNvSpPr>
            <a:spLocks noGrp="1"/>
          </p:cNvSpPr>
          <p:nvPr>
            <p:ph type="title"/>
          </p:nvPr>
        </p:nvSpPr>
        <p:spPr/>
        <p:txBody>
          <a:bodyPr/>
          <a:lstStyle/>
          <a:p>
            <a:r>
              <a:rPr lang="en-CA" dirty="0"/>
              <a:t>Collection policy: key components </a:t>
            </a:r>
          </a:p>
        </p:txBody>
      </p:sp>
      <p:sp>
        <p:nvSpPr>
          <p:cNvPr id="4" name="Slide Number Placeholder 3"/>
          <p:cNvSpPr>
            <a:spLocks noGrp="1"/>
          </p:cNvSpPr>
          <p:nvPr>
            <p:ph type="sldNum" sz="quarter" idx="4"/>
          </p:nvPr>
        </p:nvSpPr>
        <p:spPr/>
        <p:txBody>
          <a:bodyPr/>
          <a:lstStyle/>
          <a:p>
            <a:fld id="{F5E4F7E7-D9B8-4E79-84B0-B1C726B6868C}" type="slidenum">
              <a:rPr lang="en-CA" smtClean="0"/>
              <a:pPr/>
              <a:t>14</a:t>
            </a:fld>
            <a:endParaRPr lang="en-CA" dirty="0"/>
          </a:p>
        </p:txBody>
      </p:sp>
    </p:spTree>
    <p:extLst>
      <p:ext uri="{BB962C8B-B14F-4D97-AF65-F5344CB8AC3E}">
        <p14:creationId xmlns:p14="http://schemas.microsoft.com/office/powerpoint/2010/main" val="4186472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lvl="0"/>
            <a:r>
              <a:rPr lang="en-CA" dirty="0"/>
              <a:t>How many, if any, </a:t>
            </a:r>
            <a:r>
              <a:rPr lang="en-CA" dirty="0" smtClean="0"/>
              <a:t>notice letters </a:t>
            </a:r>
            <a:r>
              <a:rPr lang="en-CA" dirty="0"/>
              <a:t>are sent?</a:t>
            </a:r>
          </a:p>
          <a:p>
            <a:pPr lvl="0"/>
            <a:endParaRPr lang="en-CA" dirty="0"/>
          </a:p>
          <a:p>
            <a:pPr lvl="0"/>
            <a:r>
              <a:rPr lang="en-CA" dirty="0"/>
              <a:t>How many days from the 1</a:t>
            </a:r>
            <a:r>
              <a:rPr lang="en-CA" baseline="30000" dirty="0"/>
              <a:t>st</a:t>
            </a:r>
            <a:r>
              <a:rPr lang="en-CA" dirty="0"/>
              <a:t> of the month are the first non-payment letters sent?</a:t>
            </a:r>
          </a:p>
          <a:p>
            <a:pPr lvl="0"/>
            <a:endParaRPr lang="en-CA" dirty="0"/>
          </a:p>
          <a:p>
            <a:pPr lvl="0"/>
            <a:r>
              <a:rPr lang="en-CA" dirty="0"/>
              <a:t>How many days from the 1</a:t>
            </a:r>
            <a:r>
              <a:rPr lang="en-CA" baseline="30000" dirty="0"/>
              <a:t>st</a:t>
            </a:r>
            <a:r>
              <a:rPr lang="en-CA" dirty="0"/>
              <a:t> of the month is the eviction notice served?</a:t>
            </a:r>
          </a:p>
          <a:p>
            <a:pPr lvl="0"/>
            <a:endParaRPr lang="en-CA" dirty="0"/>
          </a:p>
          <a:p>
            <a:pPr lvl="0"/>
            <a:r>
              <a:rPr lang="en-CA" dirty="0"/>
              <a:t>How many days after the eviction notice is served is an eviction </a:t>
            </a:r>
            <a:r>
              <a:rPr lang="en-CA" dirty="0" smtClean="0"/>
              <a:t>carried out?</a:t>
            </a:r>
            <a:endParaRPr lang="en-CA" dirty="0"/>
          </a:p>
          <a:p>
            <a:endParaRPr lang="en-CA" dirty="0"/>
          </a:p>
        </p:txBody>
      </p:sp>
      <p:sp>
        <p:nvSpPr>
          <p:cNvPr id="3" name="Title 2"/>
          <p:cNvSpPr>
            <a:spLocks noGrp="1"/>
          </p:cNvSpPr>
          <p:nvPr>
            <p:ph type="title"/>
          </p:nvPr>
        </p:nvSpPr>
        <p:spPr/>
        <p:txBody>
          <a:bodyPr/>
          <a:lstStyle/>
          <a:p>
            <a:r>
              <a:rPr lang="en-CA" dirty="0"/>
              <a:t>Key questions for a community payment policy</a:t>
            </a:r>
          </a:p>
        </p:txBody>
      </p:sp>
      <p:sp>
        <p:nvSpPr>
          <p:cNvPr id="4" name="Slide Number Placeholder 3"/>
          <p:cNvSpPr>
            <a:spLocks noGrp="1"/>
          </p:cNvSpPr>
          <p:nvPr>
            <p:ph type="sldNum" sz="quarter" idx="4"/>
          </p:nvPr>
        </p:nvSpPr>
        <p:spPr/>
        <p:txBody>
          <a:bodyPr/>
          <a:lstStyle/>
          <a:p>
            <a:fld id="{F5E4F7E7-D9B8-4E79-84B0-B1C726B6868C}" type="slidenum">
              <a:rPr lang="en-CA" smtClean="0"/>
              <a:pPr/>
              <a:t>15</a:t>
            </a:fld>
            <a:endParaRPr lang="en-CA" dirty="0"/>
          </a:p>
        </p:txBody>
      </p:sp>
    </p:spTree>
    <p:extLst>
      <p:ext uri="{BB962C8B-B14F-4D97-AF65-F5344CB8AC3E}">
        <p14:creationId xmlns:p14="http://schemas.microsoft.com/office/powerpoint/2010/main" val="956870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Three: Rental Arrears Recovery </a:t>
            </a:r>
            <a:endParaRPr lang="en-CA" dirty="0"/>
          </a:p>
        </p:txBody>
      </p:sp>
    </p:spTree>
    <p:extLst>
      <p:ext uri="{BB962C8B-B14F-4D97-AF65-F5344CB8AC3E}">
        <p14:creationId xmlns:p14="http://schemas.microsoft.com/office/powerpoint/2010/main" val="3118118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Communicating with tenants who fall into arrears </a:t>
            </a:r>
          </a:p>
        </p:txBody>
      </p:sp>
      <p:sp>
        <p:nvSpPr>
          <p:cNvPr id="4" name="Slide Number Placeholder 3"/>
          <p:cNvSpPr>
            <a:spLocks noGrp="1"/>
          </p:cNvSpPr>
          <p:nvPr>
            <p:ph type="sldNum" sz="quarter" idx="4"/>
          </p:nvPr>
        </p:nvSpPr>
        <p:spPr/>
        <p:txBody>
          <a:bodyPr/>
          <a:lstStyle/>
          <a:p>
            <a:fld id="{F5E4F7E7-D9B8-4E79-84B0-B1C726B6868C}" type="slidenum">
              <a:rPr lang="en-CA" smtClean="0"/>
              <a:pPr/>
              <a:t>17</a:t>
            </a:fld>
            <a:endParaRPr lang="en-CA" dirty="0"/>
          </a:p>
        </p:txBody>
      </p:sp>
      <p:sp>
        <p:nvSpPr>
          <p:cNvPr id="5" name="Rounded Rectangle 4"/>
          <p:cNvSpPr/>
          <p:nvPr/>
        </p:nvSpPr>
        <p:spPr>
          <a:xfrm>
            <a:off x="272163" y="1901614"/>
            <a:ext cx="2454296" cy="2904847"/>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CA" sz="1400" dirty="0" smtClean="0">
                <a:solidFill>
                  <a:schemeClr val="bg1"/>
                </a:solidFill>
              </a:rPr>
              <a:t>Dissatisfied </a:t>
            </a:r>
            <a:r>
              <a:rPr lang="en-CA" sz="1400" dirty="0">
                <a:solidFill>
                  <a:schemeClr val="bg1"/>
                </a:solidFill>
              </a:rPr>
              <a:t>with home</a:t>
            </a:r>
            <a:r>
              <a:rPr lang="en-CA" sz="1400" dirty="0" smtClean="0">
                <a:solidFill>
                  <a:schemeClr val="bg1"/>
                </a:solidFill>
              </a:rPr>
              <a:t>?</a:t>
            </a:r>
          </a:p>
          <a:p>
            <a:pPr lvl="0"/>
            <a:r>
              <a:rPr lang="en-CA" sz="1400" dirty="0" smtClean="0">
                <a:solidFill>
                  <a:schemeClr val="bg1"/>
                </a:solidFill>
              </a:rPr>
              <a:t> </a:t>
            </a:r>
            <a:endParaRPr lang="en-CA" sz="1400" dirty="0">
              <a:solidFill>
                <a:schemeClr val="bg1"/>
              </a:solidFill>
            </a:endParaRPr>
          </a:p>
          <a:p>
            <a:pPr lvl="0"/>
            <a:r>
              <a:rPr lang="en-CA" sz="1400" dirty="0">
                <a:solidFill>
                  <a:schemeClr val="bg1"/>
                </a:solidFill>
              </a:rPr>
              <a:t>Deficiencies in home</a:t>
            </a:r>
            <a:r>
              <a:rPr lang="en-CA" sz="1400" dirty="0" smtClean="0">
                <a:solidFill>
                  <a:schemeClr val="bg1"/>
                </a:solidFill>
              </a:rPr>
              <a:t>?</a:t>
            </a:r>
          </a:p>
          <a:p>
            <a:pPr lvl="0"/>
            <a:endParaRPr lang="en-CA" sz="1400" dirty="0">
              <a:solidFill>
                <a:schemeClr val="bg1"/>
              </a:solidFill>
            </a:endParaRPr>
          </a:p>
          <a:p>
            <a:pPr lvl="0"/>
            <a:r>
              <a:rPr lang="en-CA" sz="1400" dirty="0">
                <a:solidFill>
                  <a:schemeClr val="bg1"/>
                </a:solidFill>
              </a:rPr>
              <a:t>Other financial priorities</a:t>
            </a:r>
            <a:r>
              <a:rPr lang="en-CA" sz="1400" dirty="0" smtClean="0">
                <a:solidFill>
                  <a:schemeClr val="bg1"/>
                </a:solidFill>
              </a:rPr>
              <a:t>?</a:t>
            </a:r>
          </a:p>
          <a:p>
            <a:pPr lvl="0"/>
            <a:endParaRPr lang="en-CA" sz="1400" dirty="0">
              <a:solidFill>
                <a:schemeClr val="bg1"/>
              </a:solidFill>
            </a:endParaRPr>
          </a:p>
          <a:p>
            <a:pPr lvl="0"/>
            <a:r>
              <a:rPr lang="en-CA" sz="1400" dirty="0" smtClean="0">
                <a:solidFill>
                  <a:schemeClr val="bg1"/>
                </a:solidFill>
              </a:rPr>
              <a:t>Tenants do </a:t>
            </a:r>
            <a:r>
              <a:rPr lang="en-CA" sz="1400" dirty="0">
                <a:solidFill>
                  <a:schemeClr val="bg1"/>
                </a:solidFill>
              </a:rPr>
              <a:t>not understand their responsibilities? </a:t>
            </a:r>
            <a:endParaRPr lang="en-CA" sz="1400" dirty="0" smtClean="0">
              <a:solidFill>
                <a:schemeClr val="bg1"/>
              </a:solidFill>
            </a:endParaRPr>
          </a:p>
          <a:p>
            <a:pPr lvl="0"/>
            <a:endParaRPr lang="en-CA" sz="1400" dirty="0">
              <a:solidFill>
                <a:schemeClr val="bg1"/>
              </a:solidFill>
            </a:endParaRPr>
          </a:p>
          <a:p>
            <a:pPr lvl="0"/>
            <a:r>
              <a:rPr lang="en-CA" sz="1400" dirty="0" smtClean="0">
                <a:solidFill>
                  <a:schemeClr val="bg1"/>
                </a:solidFill>
              </a:rPr>
              <a:t>They see </a:t>
            </a:r>
            <a:r>
              <a:rPr lang="en-CA" sz="1400" dirty="0">
                <a:solidFill>
                  <a:schemeClr val="bg1"/>
                </a:solidFill>
              </a:rPr>
              <a:t>others not paying without </a:t>
            </a:r>
            <a:r>
              <a:rPr lang="en-CA" sz="1400" dirty="0" smtClean="0">
                <a:solidFill>
                  <a:schemeClr val="bg1"/>
                </a:solidFill>
              </a:rPr>
              <a:t>any consequences?</a:t>
            </a:r>
            <a:endParaRPr lang="en-CA" sz="1400" dirty="0">
              <a:solidFill>
                <a:schemeClr val="bg1"/>
              </a:solidFill>
            </a:endParaRPr>
          </a:p>
        </p:txBody>
      </p:sp>
      <p:sp>
        <p:nvSpPr>
          <p:cNvPr id="6" name="Content Placeholder 5"/>
          <p:cNvSpPr>
            <a:spLocks noGrp="1"/>
          </p:cNvSpPr>
          <p:nvPr>
            <p:ph idx="13"/>
          </p:nvPr>
        </p:nvSpPr>
        <p:spPr>
          <a:xfrm>
            <a:off x="3562083" y="1933720"/>
            <a:ext cx="1802601" cy="2840636"/>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indent="0">
              <a:buNone/>
            </a:pPr>
            <a:r>
              <a:rPr lang="en-CA" sz="1400" dirty="0" smtClean="0">
                <a:solidFill>
                  <a:schemeClr val="bg1"/>
                </a:solidFill>
              </a:rPr>
              <a:t>Confirm source &amp; amount of income </a:t>
            </a:r>
          </a:p>
          <a:p>
            <a:pPr marL="0" indent="0">
              <a:buNone/>
            </a:pPr>
            <a:r>
              <a:rPr lang="en-CA" sz="1400" dirty="0" smtClean="0">
                <a:solidFill>
                  <a:schemeClr val="bg1"/>
                </a:solidFill>
              </a:rPr>
              <a:t>Review income and all housing-related expenses </a:t>
            </a:r>
          </a:p>
          <a:p>
            <a:pPr marL="0" indent="0">
              <a:buNone/>
            </a:pPr>
            <a:r>
              <a:rPr lang="en-CA" sz="1400" dirty="0" smtClean="0">
                <a:solidFill>
                  <a:schemeClr val="bg1"/>
                </a:solidFill>
              </a:rPr>
              <a:t>Help tenants develop a budget / spending plan </a:t>
            </a:r>
            <a:endParaRPr lang="en-CA" sz="1400" dirty="0">
              <a:solidFill>
                <a:schemeClr val="bg1"/>
              </a:solidFill>
            </a:endParaRPr>
          </a:p>
        </p:txBody>
      </p:sp>
      <p:sp>
        <p:nvSpPr>
          <p:cNvPr id="7" name="Rounded Rectangle 6"/>
          <p:cNvSpPr/>
          <p:nvPr/>
        </p:nvSpPr>
        <p:spPr>
          <a:xfrm>
            <a:off x="6105793" y="1901614"/>
            <a:ext cx="2542909" cy="2873330"/>
          </a:xfrm>
          <a:prstGeom prst="roundRect">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endParaRPr lang="en-CA" sz="1600" dirty="0" smtClean="0">
              <a:solidFill>
                <a:schemeClr val="tx1">
                  <a:lumMod val="65000"/>
                  <a:lumOff val="35000"/>
                </a:schemeClr>
              </a:solidFill>
            </a:endParaRPr>
          </a:p>
          <a:p>
            <a:endParaRPr lang="en-CA" sz="1600" dirty="0" smtClean="0">
              <a:solidFill>
                <a:schemeClr val="tx1">
                  <a:lumMod val="65000"/>
                  <a:lumOff val="35000"/>
                </a:schemeClr>
              </a:solidFill>
            </a:endParaRPr>
          </a:p>
          <a:p>
            <a:r>
              <a:rPr lang="en-CA" sz="1400" dirty="0" smtClean="0">
                <a:solidFill>
                  <a:schemeClr val="tx1">
                    <a:lumMod val="65000"/>
                    <a:lumOff val="35000"/>
                  </a:schemeClr>
                </a:solidFill>
              </a:rPr>
              <a:t>Agree on repayment option </a:t>
            </a:r>
          </a:p>
          <a:p>
            <a:endParaRPr lang="en-CA" sz="1400" dirty="0">
              <a:solidFill>
                <a:schemeClr val="tx1">
                  <a:lumMod val="65000"/>
                  <a:lumOff val="35000"/>
                </a:schemeClr>
              </a:solidFill>
            </a:endParaRPr>
          </a:p>
          <a:p>
            <a:r>
              <a:rPr lang="en-CA" sz="1400" dirty="0" smtClean="0">
                <a:solidFill>
                  <a:schemeClr val="tx1">
                    <a:lumMod val="65000"/>
                    <a:lumOff val="35000"/>
                  </a:schemeClr>
                </a:solidFill>
              </a:rPr>
              <a:t>Write action plan with tenant</a:t>
            </a:r>
          </a:p>
          <a:p>
            <a:endParaRPr lang="en-CA" sz="1400" dirty="0" smtClean="0">
              <a:solidFill>
                <a:schemeClr val="tx1">
                  <a:lumMod val="65000"/>
                  <a:lumOff val="35000"/>
                </a:schemeClr>
              </a:solidFill>
            </a:endParaRPr>
          </a:p>
          <a:p>
            <a:r>
              <a:rPr lang="en-CA" sz="1400" dirty="0" smtClean="0">
                <a:solidFill>
                  <a:schemeClr val="tx1">
                    <a:lumMod val="65000"/>
                    <a:lumOff val="35000"/>
                  </a:schemeClr>
                </a:solidFill>
              </a:rPr>
              <a:t>Reinforce repayment as per lease</a:t>
            </a:r>
          </a:p>
          <a:p>
            <a:endParaRPr lang="en-CA" sz="1400" dirty="0" smtClean="0">
              <a:solidFill>
                <a:schemeClr val="tx1">
                  <a:lumMod val="65000"/>
                  <a:lumOff val="35000"/>
                </a:schemeClr>
              </a:solidFill>
            </a:endParaRPr>
          </a:p>
          <a:p>
            <a:r>
              <a:rPr lang="en-CA" sz="1400" dirty="0" smtClean="0">
                <a:solidFill>
                  <a:schemeClr val="tx1">
                    <a:lumMod val="65000"/>
                    <a:lumOff val="35000"/>
                  </a:schemeClr>
                </a:solidFill>
              </a:rPr>
              <a:t>Recommend financial counseling if needed</a:t>
            </a:r>
          </a:p>
          <a:p>
            <a:endParaRPr lang="en-CA" sz="1400" dirty="0" smtClean="0">
              <a:solidFill>
                <a:schemeClr val="tx1">
                  <a:lumMod val="65000"/>
                  <a:lumOff val="35000"/>
                </a:schemeClr>
              </a:solidFill>
            </a:endParaRPr>
          </a:p>
          <a:p>
            <a:r>
              <a:rPr lang="en-CA" sz="1400" dirty="0" smtClean="0">
                <a:solidFill>
                  <a:schemeClr val="tx1">
                    <a:lumMod val="65000"/>
                    <a:lumOff val="35000"/>
                  </a:schemeClr>
                </a:solidFill>
              </a:rPr>
              <a:t>Explain consequences of non-payment </a:t>
            </a:r>
          </a:p>
          <a:p>
            <a:endParaRPr lang="en-CA" sz="1600" dirty="0" smtClean="0">
              <a:solidFill>
                <a:schemeClr val="tx1">
                  <a:lumMod val="65000"/>
                  <a:lumOff val="35000"/>
                </a:schemeClr>
              </a:solidFill>
            </a:endParaRPr>
          </a:p>
          <a:p>
            <a:pPr algn="ctr"/>
            <a:endParaRPr lang="en-CA" sz="1600" dirty="0"/>
          </a:p>
        </p:txBody>
      </p:sp>
      <p:sp>
        <p:nvSpPr>
          <p:cNvPr id="9" name="Oval 8"/>
          <p:cNvSpPr/>
          <p:nvPr/>
        </p:nvSpPr>
        <p:spPr>
          <a:xfrm>
            <a:off x="785444" y="1389449"/>
            <a:ext cx="1535724" cy="512165"/>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b="1" dirty="0" smtClean="0">
                <a:solidFill>
                  <a:schemeClr val="bg1"/>
                </a:solidFill>
              </a:rPr>
              <a:t>Identify Causes </a:t>
            </a:r>
            <a:endParaRPr lang="en-CA" sz="1600" b="1" dirty="0">
              <a:solidFill>
                <a:schemeClr val="bg1"/>
              </a:solidFill>
            </a:endParaRPr>
          </a:p>
        </p:txBody>
      </p:sp>
      <p:sp>
        <p:nvSpPr>
          <p:cNvPr id="10" name="Oval 9"/>
          <p:cNvSpPr/>
          <p:nvPr/>
        </p:nvSpPr>
        <p:spPr>
          <a:xfrm>
            <a:off x="3700743" y="1389449"/>
            <a:ext cx="1535724" cy="512165"/>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b="1" dirty="0" smtClean="0">
                <a:solidFill>
                  <a:schemeClr val="bg1"/>
                </a:solidFill>
              </a:rPr>
              <a:t>Review Income </a:t>
            </a:r>
            <a:endParaRPr lang="en-CA" sz="1600" b="1" dirty="0">
              <a:solidFill>
                <a:schemeClr val="bg1"/>
              </a:solidFill>
            </a:endParaRPr>
          </a:p>
        </p:txBody>
      </p:sp>
      <p:sp>
        <p:nvSpPr>
          <p:cNvPr id="11" name="Oval 10"/>
          <p:cNvSpPr/>
          <p:nvPr/>
        </p:nvSpPr>
        <p:spPr>
          <a:xfrm>
            <a:off x="6568433" y="1404235"/>
            <a:ext cx="1617628" cy="512165"/>
          </a:xfrm>
          <a:prstGeom prst="ellipse">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b="1" dirty="0" smtClean="0">
                <a:solidFill>
                  <a:schemeClr val="tx1"/>
                </a:solidFill>
              </a:rPr>
              <a:t>Plan for Repayment</a:t>
            </a:r>
            <a:endParaRPr lang="en-CA" sz="1600" b="1" dirty="0">
              <a:solidFill>
                <a:schemeClr val="tx1"/>
              </a:solidFill>
            </a:endParaRPr>
          </a:p>
        </p:txBody>
      </p:sp>
      <p:sp>
        <p:nvSpPr>
          <p:cNvPr id="12" name="Right Arrow 11"/>
          <p:cNvSpPr/>
          <p:nvPr/>
        </p:nvSpPr>
        <p:spPr>
          <a:xfrm>
            <a:off x="2825262" y="3036277"/>
            <a:ext cx="644769" cy="562708"/>
          </a:xfrm>
          <a:prstGeom prst="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Right Arrow 12"/>
          <p:cNvSpPr/>
          <p:nvPr/>
        </p:nvSpPr>
        <p:spPr>
          <a:xfrm>
            <a:off x="5412854" y="3072683"/>
            <a:ext cx="644769" cy="562708"/>
          </a:xfrm>
          <a:prstGeom prst="rightArrow">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99183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544125" y="1534612"/>
            <a:ext cx="7497906" cy="3080632"/>
          </a:xfrm>
        </p:spPr>
        <p:txBody>
          <a:bodyPr/>
          <a:lstStyle/>
          <a:p>
            <a:pPr>
              <a:lnSpc>
                <a:spcPct val="100000"/>
              </a:lnSpc>
            </a:pPr>
            <a:r>
              <a:rPr lang="en-CA" dirty="0" smtClean="0"/>
              <a:t>Add </a:t>
            </a:r>
            <a:r>
              <a:rPr lang="en-CA" dirty="0"/>
              <a:t>copy of action plan to file and send to </a:t>
            </a:r>
            <a:r>
              <a:rPr lang="en-CA" dirty="0" smtClean="0"/>
              <a:t>tenant</a:t>
            </a:r>
          </a:p>
          <a:p>
            <a:pPr>
              <a:lnSpc>
                <a:spcPct val="100000"/>
              </a:lnSpc>
            </a:pPr>
            <a:endParaRPr lang="en-CA" dirty="0"/>
          </a:p>
          <a:p>
            <a:pPr>
              <a:lnSpc>
                <a:spcPct val="100000"/>
              </a:lnSpc>
            </a:pPr>
            <a:r>
              <a:rPr lang="en-CA" dirty="0"/>
              <a:t>Establish a follow-up routine and include professional counselling services, if applicable </a:t>
            </a:r>
            <a:endParaRPr lang="en-CA" dirty="0" smtClean="0"/>
          </a:p>
          <a:p>
            <a:pPr>
              <a:lnSpc>
                <a:spcPct val="100000"/>
              </a:lnSpc>
            </a:pPr>
            <a:endParaRPr lang="en-CA" dirty="0"/>
          </a:p>
          <a:p>
            <a:pPr>
              <a:lnSpc>
                <a:spcPct val="100000"/>
              </a:lnSpc>
            </a:pPr>
            <a:r>
              <a:rPr lang="en-CA" dirty="0" smtClean="0"/>
              <a:t>If a tenant fails to honour the repayment agreement:</a:t>
            </a:r>
          </a:p>
          <a:p>
            <a:pPr lvl="4">
              <a:lnSpc>
                <a:spcPct val="100000"/>
              </a:lnSpc>
            </a:pPr>
            <a:r>
              <a:rPr lang="en-CA" sz="1600" dirty="0" smtClean="0"/>
              <a:t>contact them immediately to identify reason(s) </a:t>
            </a:r>
          </a:p>
          <a:p>
            <a:pPr lvl="4">
              <a:lnSpc>
                <a:spcPct val="100000"/>
              </a:lnSpc>
            </a:pPr>
            <a:r>
              <a:rPr lang="en-CA" sz="1600" dirty="0" smtClean="0"/>
              <a:t>review recovery plan with them and amend if required </a:t>
            </a:r>
          </a:p>
          <a:p>
            <a:pPr lvl="4">
              <a:lnSpc>
                <a:spcPct val="100000"/>
              </a:lnSpc>
            </a:pPr>
            <a:r>
              <a:rPr lang="en-CA" sz="1600" dirty="0" smtClean="0"/>
              <a:t>inform them of consequences of not honouring repayment agreement </a:t>
            </a:r>
          </a:p>
          <a:p>
            <a:pPr>
              <a:lnSpc>
                <a:spcPct val="100000"/>
              </a:lnSpc>
            </a:pPr>
            <a:endParaRPr lang="en-CA" sz="2000" dirty="0"/>
          </a:p>
          <a:p>
            <a:endParaRPr lang="en-CA" dirty="0"/>
          </a:p>
        </p:txBody>
      </p:sp>
      <p:sp>
        <p:nvSpPr>
          <p:cNvPr id="3" name="Title 2"/>
          <p:cNvSpPr>
            <a:spLocks noGrp="1"/>
          </p:cNvSpPr>
          <p:nvPr>
            <p:ph type="title"/>
          </p:nvPr>
        </p:nvSpPr>
        <p:spPr/>
        <p:txBody>
          <a:bodyPr/>
          <a:lstStyle/>
          <a:p>
            <a:r>
              <a:rPr lang="en-CA" b="1" dirty="0" smtClean="0"/>
              <a:t>After communicating with tenants….</a:t>
            </a: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18</a:t>
            </a:fld>
            <a:endParaRPr lang="en-CA" dirty="0"/>
          </a:p>
        </p:txBody>
      </p:sp>
    </p:spTree>
    <p:extLst>
      <p:ext uri="{BB962C8B-B14F-4D97-AF65-F5344CB8AC3E}">
        <p14:creationId xmlns:p14="http://schemas.microsoft.com/office/powerpoint/2010/main" val="3394284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nvPr>
        </p:nvSpPr>
        <p:spPr>
          <a:xfrm>
            <a:off x="322067" y="1796258"/>
            <a:ext cx="4052871" cy="3081600"/>
          </a:xfrm>
        </p:spPr>
        <p:txBody>
          <a:bodyPr/>
          <a:lstStyle/>
          <a:p>
            <a:pPr lvl="0">
              <a:lnSpc>
                <a:spcPct val="100000"/>
              </a:lnSpc>
            </a:pPr>
            <a:r>
              <a:rPr lang="en-CA" dirty="0"/>
              <a:t>Consistently adhere to established procedures </a:t>
            </a:r>
          </a:p>
          <a:p>
            <a:pPr lvl="0">
              <a:lnSpc>
                <a:spcPct val="100000"/>
              </a:lnSpc>
            </a:pPr>
            <a:r>
              <a:rPr lang="en-CA" dirty="0"/>
              <a:t>Document your interactions with your tenants</a:t>
            </a:r>
          </a:p>
          <a:p>
            <a:pPr lvl="0">
              <a:lnSpc>
                <a:spcPct val="100000"/>
              </a:lnSpc>
            </a:pPr>
            <a:r>
              <a:rPr lang="en-CA" dirty="0"/>
              <a:t>Have the required documents at your disposal</a:t>
            </a:r>
          </a:p>
          <a:p>
            <a:endParaRPr lang="en-CA" b="1" dirty="0">
              <a:solidFill>
                <a:schemeClr val="tx1"/>
              </a:solidFill>
            </a:endParaRPr>
          </a:p>
          <a:p>
            <a:endParaRPr lang="en-CA" dirty="0"/>
          </a:p>
        </p:txBody>
      </p:sp>
      <p:sp>
        <p:nvSpPr>
          <p:cNvPr id="3" name="Content Placeholder 2"/>
          <p:cNvSpPr>
            <a:spLocks noGrp="1"/>
          </p:cNvSpPr>
          <p:nvPr>
            <p:ph idx="15"/>
          </p:nvPr>
        </p:nvSpPr>
        <p:spPr>
          <a:xfrm>
            <a:off x="4564532" y="1796258"/>
            <a:ext cx="4052871" cy="3081600"/>
          </a:xfrm>
        </p:spPr>
        <p:txBody>
          <a:bodyPr/>
          <a:lstStyle/>
          <a:p>
            <a:pPr lvl="0">
              <a:lnSpc>
                <a:spcPct val="100000"/>
              </a:lnSpc>
            </a:pPr>
            <a:r>
              <a:rPr lang="en-CA" dirty="0"/>
              <a:t>Hold an awareness campaign to support your process</a:t>
            </a:r>
          </a:p>
          <a:p>
            <a:pPr lvl="0">
              <a:lnSpc>
                <a:spcPct val="100000"/>
              </a:lnSpc>
            </a:pPr>
            <a:r>
              <a:rPr lang="en-CA" dirty="0"/>
              <a:t>Obtain </a:t>
            </a:r>
            <a:r>
              <a:rPr lang="en-CA" dirty="0" smtClean="0"/>
              <a:t>support </a:t>
            </a:r>
            <a:r>
              <a:rPr lang="en-CA" dirty="0"/>
              <a:t>from chief and council </a:t>
            </a:r>
          </a:p>
          <a:p>
            <a:pPr lvl="0">
              <a:lnSpc>
                <a:spcPct val="100000"/>
              </a:lnSpc>
            </a:pPr>
            <a:r>
              <a:rPr lang="en-CA" dirty="0"/>
              <a:t>Obtain the support of community membership</a:t>
            </a:r>
          </a:p>
          <a:p>
            <a:endParaRPr lang="en-CA" dirty="0"/>
          </a:p>
        </p:txBody>
      </p:sp>
      <p:sp>
        <p:nvSpPr>
          <p:cNvPr id="4" name="Title 3"/>
          <p:cNvSpPr>
            <a:spLocks noGrp="1"/>
          </p:cNvSpPr>
          <p:nvPr>
            <p:ph type="title"/>
          </p:nvPr>
        </p:nvSpPr>
        <p:spPr/>
        <p:txBody>
          <a:bodyPr/>
          <a:lstStyle/>
          <a:p>
            <a:r>
              <a:rPr lang="en-CA" dirty="0" smtClean="0"/>
              <a:t>Success factors for </a:t>
            </a:r>
            <a:r>
              <a:rPr lang="en-CA" smtClean="0"/>
              <a:t>an effective recovery </a:t>
            </a:r>
            <a:r>
              <a:rPr lang="en-CA" dirty="0"/>
              <a:t>process </a:t>
            </a:r>
          </a:p>
        </p:txBody>
      </p:sp>
      <p:sp>
        <p:nvSpPr>
          <p:cNvPr id="5" name="Slide Number Placeholder 4"/>
          <p:cNvSpPr>
            <a:spLocks noGrp="1"/>
          </p:cNvSpPr>
          <p:nvPr>
            <p:ph type="sldNum" sz="quarter" idx="4"/>
          </p:nvPr>
        </p:nvSpPr>
        <p:spPr/>
        <p:txBody>
          <a:bodyPr/>
          <a:lstStyle/>
          <a:p>
            <a:fld id="{F5E4F7E7-D9B8-4E79-84B0-B1C726B6868C}" type="slidenum">
              <a:rPr lang="en-CA" smtClean="0"/>
              <a:pPr/>
              <a:t>19</a:t>
            </a:fld>
            <a:endParaRPr lang="en-CA" dirty="0"/>
          </a:p>
        </p:txBody>
      </p:sp>
    </p:spTree>
    <p:extLst>
      <p:ext uri="{BB962C8B-B14F-4D97-AF65-F5344CB8AC3E}">
        <p14:creationId xmlns:p14="http://schemas.microsoft.com/office/powerpoint/2010/main" val="1194065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3"/>
          </p:nvPr>
        </p:nvSpPr>
        <p:spPr>
          <a:xfrm>
            <a:off x="691537" y="1534612"/>
            <a:ext cx="8329530" cy="3080632"/>
          </a:xfrm>
        </p:spPr>
        <p:txBody>
          <a:bodyPr/>
          <a:lstStyle/>
          <a:p>
            <a:r>
              <a:rPr lang="en-CA" sz="2000" b="1" dirty="0" smtClean="0"/>
              <a:t>Rent</a:t>
            </a:r>
            <a:r>
              <a:rPr lang="en-CA" sz="2000" dirty="0"/>
              <a:t>:  The amount required to achieve financial </a:t>
            </a:r>
            <a:r>
              <a:rPr lang="en-CA" sz="2000" dirty="0" smtClean="0"/>
              <a:t>viability</a:t>
            </a:r>
          </a:p>
          <a:p>
            <a:endParaRPr lang="en-CA" sz="2000" dirty="0"/>
          </a:p>
          <a:p>
            <a:r>
              <a:rPr lang="en-CA" sz="2000" b="1" dirty="0"/>
              <a:t>Collection</a:t>
            </a:r>
            <a:r>
              <a:rPr lang="en-CA" sz="2000" dirty="0"/>
              <a:t>:  The rents paid to you by </a:t>
            </a:r>
            <a:r>
              <a:rPr lang="en-CA" sz="2000" dirty="0" smtClean="0"/>
              <a:t>tenants</a:t>
            </a:r>
          </a:p>
          <a:p>
            <a:endParaRPr lang="en-CA" sz="2000" dirty="0"/>
          </a:p>
          <a:p>
            <a:r>
              <a:rPr lang="en-CA" sz="2000" b="1" dirty="0"/>
              <a:t>Rental arrears recovery</a:t>
            </a:r>
            <a:r>
              <a:rPr lang="en-CA" sz="2000" dirty="0"/>
              <a:t>:  Rents not collected when </a:t>
            </a:r>
            <a:r>
              <a:rPr lang="en-CA" sz="2000" dirty="0" smtClean="0"/>
              <a:t>due</a:t>
            </a:r>
          </a:p>
          <a:p>
            <a:endParaRPr lang="en-CA" sz="2000" dirty="0">
              <a:solidFill>
                <a:schemeClr val="tx1"/>
              </a:solidFill>
            </a:endParaRPr>
          </a:p>
          <a:p>
            <a:endParaRPr lang="en-CA" sz="2000" b="1" dirty="0"/>
          </a:p>
          <a:p>
            <a:pPr>
              <a:buNone/>
            </a:pPr>
            <a:endParaRPr lang="en-US" sz="2000" b="1" dirty="0" smtClean="0"/>
          </a:p>
        </p:txBody>
      </p:sp>
      <p:sp>
        <p:nvSpPr>
          <p:cNvPr id="6" name="Title 5"/>
          <p:cNvSpPr>
            <a:spLocks noGrp="1"/>
          </p:cNvSpPr>
          <p:nvPr>
            <p:ph type="title"/>
          </p:nvPr>
        </p:nvSpPr>
        <p:spPr/>
        <p:txBody>
          <a:bodyPr/>
          <a:lstStyle/>
          <a:p>
            <a:r>
              <a:rPr lang="en-CA" dirty="0" smtClean="0"/>
              <a:t>Some Basic Concepts </a:t>
            </a:r>
            <a:endParaRPr lang="en-CA" dirty="0"/>
          </a:p>
        </p:txBody>
      </p:sp>
      <p:sp>
        <p:nvSpPr>
          <p:cNvPr id="8"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kumimoji="1" lang="en-US" sz="1000" kern="0" spc="50" smtClean="0">
                <a:solidFill>
                  <a:schemeClr val="tx2"/>
                </a:solidFill>
                <a:latin typeface="Calibri" panose="020F0502020204030204" pitchFamily="34" charset="0"/>
                <a:ea typeface="+mn-ea"/>
                <a:cs typeface="Calibri" panose="020F0502020204030204" pitchFamily="34" charset="0"/>
              </a:defRPr>
            </a:lvl1pPr>
          </a:lstStyle>
          <a:p>
            <a:fld id="{7B5AA91F-73DC-42A4-AB04-B47BBD1E6590}" type="slidenum">
              <a:rPr lang="en-CA" smtClean="0"/>
              <a:t>2</a:t>
            </a:fld>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CA" sz="2000" dirty="0" smtClean="0"/>
              <a:t>. </a:t>
            </a:r>
            <a:endParaRPr lang="en-CA" sz="2000" dirty="0"/>
          </a:p>
          <a:p>
            <a:endParaRPr lang="en-CA" sz="2000" dirty="0" smtClean="0"/>
          </a:p>
          <a:p>
            <a:endParaRPr lang="en-CA" sz="2000" dirty="0"/>
          </a:p>
          <a:p>
            <a:endParaRPr lang="en-CA" sz="2000" dirty="0" smtClean="0"/>
          </a:p>
        </p:txBody>
      </p:sp>
      <p:sp>
        <p:nvSpPr>
          <p:cNvPr id="3" name="Slide Number Placeholder 2"/>
          <p:cNvSpPr>
            <a:spLocks noGrp="1"/>
          </p:cNvSpPr>
          <p:nvPr>
            <p:ph type="sldNum" sz="quarter" idx="4"/>
          </p:nvPr>
        </p:nvSpPr>
        <p:spPr/>
        <p:txBody>
          <a:bodyPr/>
          <a:lstStyle/>
          <a:p>
            <a:fld id="{F5E4F7E7-D9B8-4E79-84B0-B1C726B6868C}" type="slidenum">
              <a:rPr lang="en-CA" smtClean="0"/>
              <a:pPr/>
              <a:t>20</a:t>
            </a:fld>
            <a:endParaRPr lang="en-CA" dirty="0"/>
          </a:p>
        </p:txBody>
      </p:sp>
      <p:sp>
        <p:nvSpPr>
          <p:cNvPr id="4" name="TextBox 3"/>
          <p:cNvSpPr txBox="1"/>
          <p:nvPr/>
        </p:nvSpPr>
        <p:spPr>
          <a:xfrm>
            <a:off x="627018" y="404949"/>
            <a:ext cx="3579223" cy="461665"/>
          </a:xfrm>
          <a:prstGeom prst="rect">
            <a:avLst/>
          </a:prstGeom>
          <a:noFill/>
        </p:spPr>
        <p:txBody>
          <a:bodyPr wrap="square" rtlCol="0">
            <a:spAutoFit/>
          </a:bodyPr>
          <a:lstStyle/>
          <a:p>
            <a:r>
              <a:rPr lang="en-CA" dirty="0" smtClean="0">
                <a:solidFill>
                  <a:schemeClr val="bg1"/>
                </a:solidFill>
                <a:latin typeface="+mj-lt"/>
              </a:rPr>
              <a:t>Thank You </a:t>
            </a:r>
            <a:endParaRPr lang="en-CA" dirty="0">
              <a:solidFill>
                <a:schemeClr val="bg1"/>
              </a:solidFill>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142" y="1982597"/>
            <a:ext cx="2419350" cy="1676400"/>
          </a:xfrm>
          <a:prstGeom prst="rect">
            <a:avLst/>
          </a:prstGeom>
        </p:spPr>
      </p:pic>
      <p:sp>
        <p:nvSpPr>
          <p:cNvPr id="6" name="TextBox 5"/>
          <p:cNvSpPr txBox="1"/>
          <p:nvPr/>
        </p:nvSpPr>
        <p:spPr>
          <a:xfrm>
            <a:off x="4010297" y="2377440"/>
            <a:ext cx="2664823" cy="707886"/>
          </a:xfrm>
          <a:prstGeom prst="rect">
            <a:avLst/>
          </a:prstGeom>
          <a:noFill/>
        </p:spPr>
        <p:txBody>
          <a:bodyPr wrap="square" rtlCol="0">
            <a:spAutoFit/>
          </a:bodyPr>
          <a:lstStyle/>
          <a:p>
            <a:r>
              <a:rPr lang="en-CA" sz="2000" i="1" dirty="0">
                <a:solidFill>
                  <a:srgbClr val="00629B"/>
                </a:solidFill>
                <a:latin typeface="+mn-lt"/>
              </a:rPr>
              <a:t>To be filled in by CMHC staff – contact info, </a:t>
            </a:r>
            <a:r>
              <a:rPr lang="en-CA" sz="2000" i="1" dirty="0" smtClean="0">
                <a:solidFill>
                  <a:srgbClr val="00629B"/>
                </a:solidFill>
                <a:latin typeface="+mn-lt"/>
              </a:rPr>
              <a:t>etc.</a:t>
            </a:r>
            <a:endParaRPr lang="en-CA" sz="2000" i="1" dirty="0">
              <a:solidFill>
                <a:srgbClr val="00629B"/>
              </a:solidFill>
              <a:latin typeface="+mn-lt"/>
            </a:endParaRPr>
          </a:p>
        </p:txBody>
      </p:sp>
    </p:spTree>
    <p:extLst>
      <p:ext uri="{BB962C8B-B14F-4D97-AF65-F5344CB8AC3E}">
        <p14:creationId xmlns:p14="http://schemas.microsoft.com/office/powerpoint/2010/main" val="3593907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nvPr>
        </p:nvSpPr>
        <p:spPr/>
        <p:txBody>
          <a:bodyPr/>
          <a:lstStyle/>
          <a:p>
            <a:pPr marL="457200" lvl="0" indent="-457200">
              <a:lnSpc>
                <a:spcPct val="150000"/>
              </a:lnSpc>
              <a:buFont typeface="+mj-lt"/>
              <a:buAutoNum type="arabicPeriod"/>
            </a:pPr>
            <a:r>
              <a:rPr lang="en-CA" sz="2000" dirty="0" smtClean="0"/>
              <a:t>Calculating </a:t>
            </a:r>
            <a:r>
              <a:rPr lang="en-CA" sz="2000" dirty="0"/>
              <a:t>rental charges </a:t>
            </a:r>
          </a:p>
          <a:p>
            <a:pPr marL="457200" lvl="0" indent="-457200">
              <a:lnSpc>
                <a:spcPct val="150000"/>
              </a:lnSpc>
              <a:buFont typeface="+mj-lt"/>
              <a:buAutoNum type="arabicPeriod"/>
            </a:pPr>
            <a:r>
              <a:rPr lang="en-CA" sz="2000" dirty="0"/>
              <a:t>Rent collection</a:t>
            </a:r>
          </a:p>
          <a:p>
            <a:pPr marL="457200" lvl="0" indent="-457200">
              <a:lnSpc>
                <a:spcPct val="150000"/>
              </a:lnSpc>
              <a:buFont typeface="+mj-lt"/>
              <a:buAutoNum type="arabicPeriod"/>
            </a:pPr>
            <a:r>
              <a:rPr lang="en-CA" sz="2000" dirty="0"/>
              <a:t>Rental arrears recovery</a:t>
            </a:r>
          </a:p>
          <a:p>
            <a:endParaRPr lang="en-CA" b="1" dirty="0"/>
          </a:p>
          <a:p>
            <a:endParaRPr lang="en-CA" dirty="0"/>
          </a:p>
        </p:txBody>
      </p:sp>
      <p:sp>
        <p:nvSpPr>
          <p:cNvPr id="4" name="Title 3"/>
          <p:cNvSpPr>
            <a:spLocks noGrp="1"/>
          </p:cNvSpPr>
          <p:nvPr>
            <p:ph type="title"/>
          </p:nvPr>
        </p:nvSpPr>
        <p:spPr/>
        <p:txBody>
          <a:bodyPr/>
          <a:lstStyle/>
          <a:p>
            <a:r>
              <a:rPr lang="en-CA" dirty="0" smtClean="0">
                <a:latin typeface="Calibri Light" panose="020F0302020204030204" pitchFamily="34" charset="0"/>
              </a:rPr>
              <a:t>A Three Step Process </a:t>
            </a:r>
            <a:endParaRPr lang="en-CA" dirty="0"/>
          </a:p>
        </p:txBody>
      </p:sp>
      <p:sp>
        <p:nvSpPr>
          <p:cNvPr id="5" name="Slide Number Placeholder 4"/>
          <p:cNvSpPr>
            <a:spLocks noGrp="1"/>
          </p:cNvSpPr>
          <p:nvPr>
            <p:ph type="sldNum" sz="quarter" idx="4"/>
          </p:nvPr>
        </p:nvSpPr>
        <p:spPr/>
        <p:txBody>
          <a:bodyPr/>
          <a:lstStyle/>
          <a:p>
            <a:fld id="{F5E4F7E7-D9B8-4E79-84B0-B1C726B6868C}" type="slidenum">
              <a:rPr lang="en-CA" smtClean="0"/>
              <a:pPr/>
              <a:t>3</a:t>
            </a:fld>
            <a:endParaRPr lang="en-CA" dirty="0"/>
          </a:p>
        </p:txBody>
      </p:sp>
    </p:spTree>
    <p:extLst>
      <p:ext uri="{BB962C8B-B14F-4D97-AF65-F5344CB8AC3E}">
        <p14:creationId xmlns:p14="http://schemas.microsoft.com/office/powerpoint/2010/main" val="700910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067" y="233726"/>
            <a:ext cx="7415164" cy="2391192"/>
          </a:xfrm>
        </p:spPr>
        <p:txBody>
          <a:bodyPr/>
          <a:lstStyle/>
          <a:p>
            <a:r>
              <a:rPr lang="en-US" dirty="0" smtClean="0"/>
              <a:t>Step One: Calculating Rent </a:t>
            </a:r>
            <a:br>
              <a:rPr lang="en-US" dirty="0" smtClean="0"/>
            </a:br>
            <a:r>
              <a:rPr lang="en-US" sz="2400" dirty="0" smtClean="0"/>
              <a:t>Striking a Balance between Sustainability and Affordability</a:t>
            </a:r>
            <a:r>
              <a:rPr lang="en-US" dirty="0" smtClean="0"/>
              <a:t> </a:t>
            </a:r>
            <a:endParaRPr lang="en-US" dirty="0"/>
          </a:p>
        </p:txBody>
      </p:sp>
    </p:spTree>
    <p:extLst>
      <p:ext uri="{BB962C8B-B14F-4D97-AF65-F5344CB8AC3E}">
        <p14:creationId xmlns:p14="http://schemas.microsoft.com/office/powerpoint/2010/main" val="2550840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lvl="0"/>
            <a:r>
              <a:rPr lang="en-CA" dirty="0"/>
              <a:t>You must balance:</a:t>
            </a:r>
          </a:p>
          <a:p>
            <a:pPr lvl="4"/>
            <a:r>
              <a:rPr lang="en-CA" sz="1800" dirty="0"/>
              <a:t>Revenues</a:t>
            </a:r>
          </a:p>
          <a:p>
            <a:pPr lvl="4"/>
            <a:r>
              <a:rPr lang="en-CA" sz="1800" dirty="0"/>
              <a:t>Expenses</a:t>
            </a:r>
          </a:p>
          <a:p>
            <a:pPr lvl="4"/>
            <a:endParaRPr lang="en-CA" sz="1800" dirty="0"/>
          </a:p>
          <a:p>
            <a:r>
              <a:rPr lang="en-CA" dirty="0"/>
              <a:t>Budgeting formula</a:t>
            </a:r>
          </a:p>
          <a:p>
            <a:pPr lvl="1">
              <a:lnSpc>
                <a:spcPct val="100000"/>
              </a:lnSpc>
              <a:buFont typeface="Courier New" pitchFamily="49" charset="0"/>
              <a:buChar char="o"/>
            </a:pPr>
            <a:r>
              <a:rPr lang="en-CA" sz="1800" dirty="0"/>
              <a:t>Revenues – Expenses = Surplus/(Deficit)</a:t>
            </a:r>
          </a:p>
          <a:p>
            <a:pPr lvl="1">
              <a:lnSpc>
                <a:spcPct val="100000"/>
              </a:lnSpc>
              <a:buFont typeface="Courier New" pitchFamily="49" charset="0"/>
              <a:buChar char="o"/>
            </a:pPr>
            <a:r>
              <a:rPr lang="en-CA" sz="1800" dirty="0"/>
              <a:t>When revenues equal expenses, the budget is said to be a </a:t>
            </a:r>
            <a:r>
              <a:rPr lang="en-CA" sz="1800" i="1" dirty="0"/>
              <a:t>balanced budget, </a:t>
            </a:r>
            <a:r>
              <a:rPr lang="en-CA" sz="1800" dirty="0"/>
              <a:t>which is a major goal of housing.</a:t>
            </a:r>
          </a:p>
          <a:p>
            <a:pPr>
              <a:lnSpc>
                <a:spcPct val="100000"/>
              </a:lnSpc>
            </a:pPr>
            <a:endParaRPr lang="en-CA" dirty="0"/>
          </a:p>
        </p:txBody>
      </p:sp>
      <p:sp>
        <p:nvSpPr>
          <p:cNvPr id="3" name="Title 2"/>
          <p:cNvSpPr>
            <a:spLocks noGrp="1"/>
          </p:cNvSpPr>
          <p:nvPr>
            <p:ph type="title"/>
          </p:nvPr>
        </p:nvSpPr>
        <p:spPr/>
        <p:txBody>
          <a:bodyPr/>
          <a:lstStyle/>
          <a:p>
            <a:r>
              <a:rPr lang="en-CA" dirty="0" smtClean="0"/>
              <a:t>Striking the Right Balance </a:t>
            </a: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5</a:t>
            </a:fld>
            <a:endParaRPr lang="en-CA" dirty="0"/>
          </a:p>
        </p:txBody>
      </p:sp>
    </p:spTree>
    <p:extLst>
      <p:ext uri="{BB962C8B-B14F-4D97-AF65-F5344CB8AC3E}">
        <p14:creationId xmlns:p14="http://schemas.microsoft.com/office/powerpoint/2010/main" val="3849799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a:spcAft>
                <a:spcPts val="600"/>
              </a:spcAft>
            </a:pPr>
            <a:r>
              <a:rPr lang="en-CA" dirty="0"/>
              <a:t>Revenue </a:t>
            </a:r>
            <a:r>
              <a:rPr lang="en-CA" dirty="0" smtClean="0"/>
              <a:t>sources include:</a:t>
            </a:r>
          </a:p>
          <a:p>
            <a:pPr>
              <a:spcAft>
                <a:spcPts val="600"/>
              </a:spcAft>
            </a:pPr>
            <a:endParaRPr lang="en-CA" dirty="0"/>
          </a:p>
          <a:p>
            <a:pPr lvl="1" indent="-403225">
              <a:spcBef>
                <a:spcPts val="600"/>
              </a:spcBef>
              <a:buFont typeface="Courier New" pitchFamily="49" charset="0"/>
              <a:buChar char="o"/>
            </a:pPr>
            <a:r>
              <a:rPr lang="en-US" sz="1800" dirty="0"/>
              <a:t>Rental revenue and/or maintenance fees</a:t>
            </a:r>
            <a:r>
              <a:rPr lang="en-US" sz="1800" dirty="0" smtClean="0"/>
              <a:t>;</a:t>
            </a:r>
          </a:p>
          <a:p>
            <a:pPr lvl="1" indent="-403225">
              <a:spcBef>
                <a:spcPts val="600"/>
              </a:spcBef>
              <a:buFont typeface="Courier New" pitchFamily="49" charset="0"/>
              <a:buChar char="o"/>
            </a:pPr>
            <a:r>
              <a:rPr lang="en-US" sz="1800" dirty="0" smtClean="0"/>
              <a:t>Shelter </a:t>
            </a:r>
            <a:r>
              <a:rPr lang="en-US" sz="1800" dirty="0"/>
              <a:t>component of social assistance; </a:t>
            </a:r>
          </a:p>
          <a:p>
            <a:pPr lvl="1" indent="-403225">
              <a:spcBef>
                <a:spcPts val="600"/>
              </a:spcBef>
              <a:buFont typeface="Courier New" pitchFamily="49" charset="0"/>
              <a:buChar char="o"/>
            </a:pPr>
            <a:r>
              <a:rPr lang="en-US" sz="1800" dirty="0"/>
              <a:t>Section 95 subsidies; and</a:t>
            </a:r>
          </a:p>
          <a:p>
            <a:pPr lvl="1" indent="-403225">
              <a:spcBef>
                <a:spcPts val="600"/>
              </a:spcBef>
              <a:buFont typeface="Courier New" pitchFamily="49" charset="0"/>
              <a:buChar char="o"/>
            </a:pPr>
            <a:r>
              <a:rPr lang="en-US" sz="1800" dirty="0"/>
              <a:t>Other band revenues.</a:t>
            </a:r>
          </a:p>
          <a:p>
            <a:endParaRPr lang="en-CA" sz="2000" dirty="0"/>
          </a:p>
        </p:txBody>
      </p:sp>
      <p:sp>
        <p:nvSpPr>
          <p:cNvPr id="3" name="Title 2"/>
          <p:cNvSpPr>
            <a:spLocks noGrp="1"/>
          </p:cNvSpPr>
          <p:nvPr>
            <p:ph type="title"/>
          </p:nvPr>
        </p:nvSpPr>
        <p:spPr/>
        <p:txBody>
          <a:bodyPr/>
          <a:lstStyle/>
          <a:p>
            <a:r>
              <a:rPr lang="en-CA" dirty="0" smtClean="0"/>
              <a:t>Revenues </a:t>
            </a: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6</a:t>
            </a:fld>
            <a:endParaRPr lang="en-CA" dirty="0"/>
          </a:p>
        </p:txBody>
      </p:sp>
    </p:spTree>
    <p:extLst>
      <p:ext uri="{BB962C8B-B14F-4D97-AF65-F5344CB8AC3E}">
        <p14:creationId xmlns:p14="http://schemas.microsoft.com/office/powerpoint/2010/main" val="3147300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544125" y="1655466"/>
            <a:ext cx="8329530" cy="3080632"/>
          </a:xfrm>
        </p:spPr>
        <p:txBody>
          <a:bodyPr numCol="2"/>
          <a:lstStyle/>
          <a:p>
            <a:pPr marL="0" indent="0">
              <a:lnSpc>
                <a:spcPct val="80000"/>
              </a:lnSpc>
              <a:spcAft>
                <a:spcPts val="1200"/>
              </a:spcAft>
              <a:buNone/>
            </a:pPr>
            <a:r>
              <a:rPr lang="en-CA" dirty="0"/>
              <a:t>Eligible Expenses include:</a:t>
            </a:r>
          </a:p>
          <a:p>
            <a:pPr lvl="1">
              <a:lnSpc>
                <a:spcPct val="80000"/>
              </a:lnSpc>
              <a:spcBef>
                <a:spcPts val="600"/>
              </a:spcBef>
            </a:pPr>
            <a:r>
              <a:rPr lang="en-CA" sz="1800" dirty="0"/>
              <a:t>Loan payment, including principal and interest;</a:t>
            </a:r>
          </a:p>
          <a:p>
            <a:pPr lvl="1">
              <a:lnSpc>
                <a:spcPct val="80000"/>
              </a:lnSpc>
              <a:spcBef>
                <a:spcPts val="600"/>
              </a:spcBef>
            </a:pPr>
            <a:r>
              <a:rPr lang="en-US" sz="1800" dirty="0"/>
              <a:t>Repairs &amp; maintenance;</a:t>
            </a:r>
          </a:p>
          <a:p>
            <a:pPr lvl="1">
              <a:lnSpc>
                <a:spcPct val="80000"/>
              </a:lnSpc>
              <a:spcBef>
                <a:spcPts val="600"/>
              </a:spcBef>
            </a:pPr>
            <a:r>
              <a:rPr lang="en-US" sz="1800" dirty="0"/>
              <a:t>Fire insurance;</a:t>
            </a:r>
          </a:p>
          <a:p>
            <a:pPr lvl="1">
              <a:lnSpc>
                <a:spcPct val="80000"/>
              </a:lnSpc>
              <a:spcBef>
                <a:spcPts val="600"/>
              </a:spcBef>
            </a:pPr>
            <a:r>
              <a:rPr lang="en-US" sz="1800" dirty="0"/>
              <a:t>Utilities (water, sewer);</a:t>
            </a:r>
          </a:p>
          <a:p>
            <a:pPr lvl="1">
              <a:lnSpc>
                <a:spcPct val="80000"/>
              </a:lnSpc>
              <a:spcBef>
                <a:spcPts val="600"/>
              </a:spcBef>
            </a:pPr>
            <a:r>
              <a:rPr lang="en-US" sz="1800" dirty="0"/>
              <a:t>Administration;</a:t>
            </a:r>
          </a:p>
          <a:p>
            <a:pPr lvl="1">
              <a:lnSpc>
                <a:spcPct val="80000"/>
              </a:lnSpc>
              <a:spcBef>
                <a:spcPts val="600"/>
              </a:spcBef>
            </a:pPr>
            <a:endParaRPr lang="en-US" sz="1800" dirty="0" smtClean="0"/>
          </a:p>
          <a:p>
            <a:pPr lvl="1">
              <a:lnSpc>
                <a:spcPct val="80000"/>
              </a:lnSpc>
              <a:spcBef>
                <a:spcPts val="600"/>
              </a:spcBef>
            </a:pPr>
            <a:endParaRPr lang="en-US" sz="1800" dirty="0"/>
          </a:p>
          <a:p>
            <a:pPr lvl="1">
              <a:lnSpc>
                <a:spcPct val="80000"/>
              </a:lnSpc>
              <a:spcBef>
                <a:spcPts val="600"/>
              </a:spcBef>
            </a:pPr>
            <a:r>
              <a:rPr lang="en-US" sz="1800" dirty="0" smtClean="0"/>
              <a:t>Replacement </a:t>
            </a:r>
            <a:r>
              <a:rPr lang="en-US" sz="1800" dirty="0"/>
              <a:t>reserve;</a:t>
            </a:r>
          </a:p>
          <a:p>
            <a:pPr lvl="1">
              <a:lnSpc>
                <a:spcPct val="80000"/>
              </a:lnSpc>
              <a:spcBef>
                <a:spcPts val="600"/>
              </a:spcBef>
            </a:pPr>
            <a:r>
              <a:rPr lang="en-US" sz="1800" dirty="0" smtClean="0"/>
              <a:t>Snow </a:t>
            </a:r>
            <a:r>
              <a:rPr lang="en-US" sz="1800" dirty="0"/>
              <a:t>removal;</a:t>
            </a:r>
          </a:p>
          <a:p>
            <a:pPr lvl="1">
              <a:lnSpc>
                <a:spcPct val="80000"/>
              </a:lnSpc>
              <a:spcBef>
                <a:spcPts val="600"/>
              </a:spcBef>
            </a:pPr>
            <a:r>
              <a:rPr lang="en-US" sz="1800" dirty="0"/>
              <a:t>Garbage collection; and</a:t>
            </a:r>
          </a:p>
          <a:p>
            <a:pPr lvl="1">
              <a:lnSpc>
                <a:spcPct val="80000"/>
              </a:lnSpc>
              <a:spcBef>
                <a:spcPts val="600"/>
              </a:spcBef>
            </a:pPr>
            <a:r>
              <a:rPr lang="en-US" sz="1800" dirty="0"/>
              <a:t>Professional fees (audit and legal).</a:t>
            </a:r>
            <a:endParaRPr lang="en-CA" sz="1800" dirty="0"/>
          </a:p>
          <a:p>
            <a:endParaRPr lang="en-CA" dirty="0"/>
          </a:p>
        </p:txBody>
      </p:sp>
      <p:sp>
        <p:nvSpPr>
          <p:cNvPr id="3" name="Title 2"/>
          <p:cNvSpPr>
            <a:spLocks noGrp="1"/>
          </p:cNvSpPr>
          <p:nvPr>
            <p:ph type="title"/>
          </p:nvPr>
        </p:nvSpPr>
        <p:spPr/>
        <p:txBody>
          <a:bodyPr/>
          <a:lstStyle/>
          <a:p>
            <a:r>
              <a:rPr lang="en-CA" dirty="0" smtClean="0"/>
              <a:t>Expenses </a:t>
            </a: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7</a:t>
            </a:fld>
            <a:endParaRPr lang="en-CA" dirty="0"/>
          </a:p>
        </p:txBody>
      </p:sp>
    </p:spTree>
    <p:extLst>
      <p:ext uri="{BB962C8B-B14F-4D97-AF65-F5344CB8AC3E}">
        <p14:creationId xmlns:p14="http://schemas.microsoft.com/office/powerpoint/2010/main" val="1906099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3"/>
            <p:extLst>
              <p:ext uri="{D42A27DB-BD31-4B8C-83A1-F6EECF244321}">
                <p14:modId xmlns:p14="http://schemas.microsoft.com/office/powerpoint/2010/main" val="4224745188"/>
              </p:ext>
            </p:extLst>
          </p:nvPr>
        </p:nvGraphicFramePr>
        <p:xfrm>
          <a:off x="1349541" y="1317674"/>
          <a:ext cx="6161331" cy="3272502"/>
        </p:xfrm>
        <a:graphic>
          <a:graphicData uri="http://schemas.openxmlformats.org/drawingml/2006/table">
            <a:tbl>
              <a:tblPr firstRow="1" bandRow="1">
                <a:tableStyleId>{7DF18680-E054-41AD-8BC1-D1AEF772440D}</a:tableStyleId>
              </a:tblPr>
              <a:tblGrid>
                <a:gridCol w="1729661"/>
                <a:gridCol w="1149209"/>
                <a:gridCol w="2008266"/>
                <a:gridCol w="1274195"/>
              </a:tblGrid>
              <a:tr h="246386">
                <a:tc gridSpan="2">
                  <a:txBody>
                    <a:bodyPr/>
                    <a:lstStyle/>
                    <a:p>
                      <a:r>
                        <a:rPr lang="en-CA" sz="1400" kern="1200" dirty="0" smtClean="0"/>
                        <a:t>Expenses</a:t>
                      </a:r>
                      <a:endParaRPr lang="en-CA" sz="1400" dirty="0">
                        <a:latin typeface="+mn-lt"/>
                      </a:endParaRPr>
                    </a:p>
                  </a:txBody>
                  <a:tcPr marL="101050" marR="101050" marT="34290" marB="34290"/>
                </a:tc>
                <a:tc hMerge="1">
                  <a:txBody>
                    <a:bodyPr/>
                    <a:lstStyle/>
                    <a:p>
                      <a:endParaRPr lang="en-CA" dirty="0"/>
                    </a:p>
                  </a:txBody>
                  <a:tcPr/>
                </a:tc>
                <a:tc gridSpan="2">
                  <a:txBody>
                    <a:bodyPr/>
                    <a:lstStyle/>
                    <a:p>
                      <a:r>
                        <a:rPr lang="en-CA" sz="1400" kern="1200" dirty="0" smtClean="0"/>
                        <a:t>Revenue sources</a:t>
                      </a:r>
                      <a:endParaRPr lang="en-CA" sz="1400" dirty="0">
                        <a:latin typeface="+mn-lt"/>
                      </a:endParaRPr>
                    </a:p>
                  </a:txBody>
                  <a:tcPr marL="101050" marR="101050" marT="34290" marB="34290"/>
                </a:tc>
                <a:tc hMerge="1">
                  <a:txBody>
                    <a:bodyPr/>
                    <a:lstStyle/>
                    <a:p>
                      <a:endParaRPr lang="en-CA" dirty="0"/>
                    </a:p>
                  </a:txBody>
                  <a:tcPr/>
                </a:tc>
              </a:tr>
              <a:tr h="274354">
                <a:tc>
                  <a:txBody>
                    <a:bodyPr/>
                    <a:lstStyle/>
                    <a:p>
                      <a:pPr marL="342900" lvl="0" indent="-342900" algn="l">
                        <a:lnSpc>
                          <a:spcPct val="115000"/>
                        </a:lnSpc>
                        <a:spcAft>
                          <a:spcPts val="0"/>
                        </a:spcAft>
                        <a:buFont typeface="Arial"/>
                        <a:buNone/>
                        <a:tabLst>
                          <a:tab pos="457200" algn="l"/>
                        </a:tabLst>
                      </a:pPr>
                      <a:r>
                        <a:rPr lang="en-CA" sz="1400" dirty="0"/>
                        <a:t>Monthly payment</a:t>
                      </a:r>
                      <a:endParaRPr lang="en-CA" sz="1400" dirty="0">
                        <a:latin typeface="+mn-lt"/>
                        <a:ea typeface="Calibri"/>
                        <a:cs typeface="Times New Roman"/>
                      </a:endParaRPr>
                    </a:p>
                  </a:txBody>
                  <a:tcPr marL="101050" marR="101050" marT="34290" marB="34290"/>
                </a:tc>
                <a:tc>
                  <a:txBody>
                    <a:bodyPr/>
                    <a:lstStyle/>
                    <a:p>
                      <a:pPr marL="342900" lvl="0" indent="-342900" algn="r">
                        <a:lnSpc>
                          <a:spcPct val="115000"/>
                        </a:lnSpc>
                        <a:spcAft>
                          <a:spcPts val="0"/>
                        </a:spcAft>
                        <a:buFont typeface="Arial"/>
                        <a:buNone/>
                        <a:tabLst>
                          <a:tab pos="457200" algn="l"/>
                        </a:tabLst>
                      </a:pPr>
                      <a:r>
                        <a:rPr lang="en-CA" sz="1400" dirty="0"/>
                        <a:t>20,000 </a:t>
                      </a:r>
                      <a:endParaRPr lang="en-CA" sz="1400" dirty="0">
                        <a:latin typeface="+mn-lt"/>
                        <a:ea typeface="Calibri"/>
                        <a:cs typeface="Times New Roman"/>
                      </a:endParaRPr>
                    </a:p>
                  </a:txBody>
                  <a:tcPr marL="101050" marR="101050" marT="34290" marB="34290"/>
                </a:tc>
                <a:tc>
                  <a:txBody>
                    <a:bodyPr/>
                    <a:lstStyle/>
                    <a:p>
                      <a:pPr marL="342900" lvl="0" indent="-342900">
                        <a:lnSpc>
                          <a:spcPct val="115000"/>
                        </a:lnSpc>
                        <a:spcAft>
                          <a:spcPts val="0"/>
                        </a:spcAft>
                        <a:buFont typeface="Arial"/>
                        <a:buNone/>
                        <a:tabLst>
                          <a:tab pos="457200" algn="l"/>
                        </a:tabLst>
                      </a:pPr>
                      <a:r>
                        <a:rPr lang="en-CA" sz="1400"/>
                        <a:t>CMHC subsidy</a:t>
                      </a:r>
                      <a:endParaRPr lang="en-CA" sz="1400">
                        <a:latin typeface="+mn-lt"/>
                        <a:ea typeface="Calibri"/>
                        <a:cs typeface="Times New Roman"/>
                      </a:endParaRPr>
                    </a:p>
                  </a:txBody>
                  <a:tcPr marL="101050" marR="101050" marT="34290" marB="34290"/>
                </a:tc>
                <a:tc>
                  <a:txBody>
                    <a:bodyPr/>
                    <a:lstStyle/>
                    <a:p>
                      <a:pPr marL="342900" lvl="0" indent="-342900" algn="r">
                        <a:lnSpc>
                          <a:spcPct val="115000"/>
                        </a:lnSpc>
                        <a:spcAft>
                          <a:spcPts val="1000"/>
                        </a:spcAft>
                        <a:buFont typeface="Arial"/>
                        <a:buNone/>
                        <a:tabLst>
                          <a:tab pos="457200" algn="l"/>
                        </a:tabLst>
                      </a:pPr>
                      <a:r>
                        <a:rPr lang="en-CA" sz="1400" dirty="0"/>
                        <a:t>10,000 </a:t>
                      </a:r>
                      <a:endParaRPr lang="en-CA" sz="1400" dirty="0">
                        <a:latin typeface="+mn-lt"/>
                        <a:ea typeface="Calibri"/>
                        <a:cs typeface="Times New Roman"/>
                      </a:endParaRPr>
                    </a:p>
                  </a:txBody>
                  <a:tcPr marL="101050" marR="101050" marT="34290" marB="34290"/>
                </a:tc>
              </a:tr>
              <a:tr h="488777">
                <a:tc>
                  <a:txBody>
                    <a:bodyPr/>
                    <a:lstStyle/>
                    <a:p>
                      <a:pPr marL="342900" lvl="0" indent="-342900" algn="l">
                        <a:lnSpc>
                          <a:spcPct val="115000"/>
                        </a:lnSpc>
                        <a:spcAft>
                          <a:spcPts val="0"/>
                        </a:spcAft>
                        <a:buFont typeface="Arial"/>
                        <a:buNone/>
                        <a:tabLst>
                          <a:tab pos="457200" algn="l"/>
                        </a:tabLst>
                      </a:pPr>
                      <a:r>
                        <a:rPr lang="en-CA" sz="1400" dirty="0" smtClean="0"/>
                        <a:t>Replacement</a:t>
                      </a:r>
                    </a:p>
                    <a:p>
                      <a:pPr marL="342900" lvl="0" indent="-342900" algn="l">
                        <a:lnSpc>
                          <a:spcPct val="115000"/>
                        </a:lnSpc>
                        <a:spcAft>
                          <a:spcPts val="0"/>
                        </a:spcAft>
                        <a:buFont typeface="Arial"/>
                        <a:buNone/>
                        <a:tabLst>
                          <a:tab pos="457200" algn="l"/>
                        </a:tabLst>
                      </a:pPr>
                      <a:r>
                        <a:rPr lang="en-CA" sz="1400" dirty="0" smtClean="0"/>
                        <a:t>reserve</a:t>
                      </a:r>
                      <a:endParaRPr lang="en-CA" sz="1400" dirty="0">
                        <a:latin typeface="+mn-lt"/>
                        <a:ea typeface="Calibri"/>
                        <a:cs typeface="Times New Roman"/>
                      </a:endParaRPr>
                    </a:p>
                  </a:txBody>
                  <a:tcPr marL="101050" marR="101050" marT="34290" marB="34290"/>
                </a:tc>
                <a:tc>
                  <a:txBody>
                    <a:bodyPr/>
                    <a:lstStyle/>
                    <a:p>
                      <a:pPr marL="342900" lvl="0" indent="-342900" algn="r">
                        <a:lnSpc>
                          <a:spcPct val="115000"/>
                        </a:lnSpc>
                        <a:spcAft>
                          <a:spcPts val="0"/>
                        </a:spcAft>
                        <a:buFont typeface="Arial"/>
                        <a:buNone/>
                        <a:tabLst>
                          <a:tab pos="457200" algn="l"/>
                        </a:tabLst>
                      </a:pPr>
                      <a:r>
                        <a:rPr lang="en-CA" sz="1400" dirty="0"/>
                        <a:t>5,000 </a:t>
                      </a:r>
                      <a:endParaRPr lang="en-CA" sz="1400" dirty="0">
                        <a:latin typeface="+mn-lt"/>
                        <a:ea typeface="Calibri"/>
                        <a:cs typeface="Times New Roman"/>
                      </a:endParaRPr>
                    </a:p>
                  </a:txBody>
                  <a:tcPr marL="101050" marR="101050" marT="34290" marB="34290"/>
                </a:tc>
                <a:tc>
                  <a:txBody>
                    <a:bodyPr/>
                    <a:lstStyle/>
                    <a:p>
                      <a:pPr marL="342900" lvl="0" indent="-342900">
                        <a:lnSpc>
                          <a:spcPct val="115000"/>
                        </a:lnSpc>
                        <a:spcAft>
                          <a:spcPts val="0"/>
                        </a:spcAft>
                        <a:buFont typeface="Arial"/>
                        <a:buNone/>
                        <a:tabLst>
                          <a:tab pos="457200" algn="l"/>
                        </a:tabLst>
                      </a:pPr>
                      <a:r>
                        <a:rPr lang="en-CA" sz="1400" dirty="0"/>
                        <a:t>Equity from the FN </a:t>
                      </a:r>
                      <a:endParaRPr lang="en-CA" sz="1400" dirty="0">
                        <a:latin typeface="+mn-lt"/>
                        <a:ea typeface="Calibri"/>
                        <a:cs typeface="Times New Roman"/>
                      </a:endParaRPr>
                    </a:p>
                  </a:txBody>
                  <a:tcPr marL="101050" marR="101050" marT="34290" marB="34290"/>
                </a:tc>
                <a:tc>
                  <a:txBody>
                    <a:bodyPr/>
                    <a:lstStyle/>
                    <a:p>
                      <a:pPr marL="342900" lvl="0" indent="-342900" algn="r">
                        <a:lnSpc>
                          <a:spcPct val="115000"/>
                        </a:lnSpc>
                        <a:spcAft>
                          <a:spcPts val="1000"/>
                        </a:spcAft>
                        <a:buFont typeface="Arial"/>
                        <a:buNone/>
                        <a:tabLst>
                          <a:tab pos="457200" algn="l"/>
                        </a:tabLst>
                      </a:pPr>
                      <a:r>
                        <a:rPr lang="en-CA" sz="1400" dirty="0"/>
                        <a:t>5,000 </a:t>
                      </a:r>
                      <a:endParaRPr lang="en-CA" sz="1400" dirty="0">
                        <a:latin typeface="+mn-lt"/>
                        <a:ea typeface="Calibri"/>
                        <a:cs typeface="Times New Roman"/>
                      </a:endParaRPr>
                    </a:p>
                  </a:txBody>
                  <a:tcPr marL="101050" marR="101050" marT="34290" marB="34290"/>
                </a:tc>
              </a:tr>
              <a:tr h="274354">
                <a:tc>
                  <a:txBody>
                    <a:bodyPr/>
                    <a:lstStyle/>
                    <a:p>
                      <a:pPr marL="342900" lvl="0" indent="-342900" algn="l">
                        <a:lnSpc>
                          <a:spcPct val="115000"/>
                        </a:lnSpc>
                        <a:spcAft>
                          <a:spcPts val="0"/>
                        </a:spcAft>
                        <a:buFont typeface="Arial"/>
                        <a:buNone/>
                        <a:tabLst>
                          <a:tab pos="457200" algn="l"/>
                        </a:tabLst>
                      </a:pPr>
                      <a:r>
                        <a:rPr lang="en-CA" sz="1400" dirty="0"/>
                        <a:t>Insurance</a:t>
                      </a:r>
                      <a:endParaRPr lang="en-CA" sz="1400" dirty="0">
                        <a:latin typeface="+mn-lt"/>
                        <a:ea typeface="Calibri"/>
                        <a:cs typeface="Times New Roman"/>
                      </a:endParaRPr>
                    </a:p>
                  </a:txBody>
                  <a:tcPr marL="101050" marR="101050" marT="34290" marB="34290"/>
                </a:tc>
                <a:tc>
                  <a:txBody>
                    <a:bodyPr/>
                    <a:lstStyle/>
                    <a:p>
                      <a:pPr marL="342900" lvl="0" indent="-342900" algn="r">
                        <a:lnSpc>
                          <a:spcPct val="115000"/>
                        </a:lnSpc>
                        <a:spcAft>
                          <a:spcPts val="0"/>
                        </a:spcAft>
                        <a:buFont typeface="Arial"/>
                        <a:buNone/>
                        <a:tabLst>
                          <a:tab pos="457200" algn="l"/>
                        </a:tabLst>
                      </a:pPr>
                      <a:r>
                        <a:rPr lang="en-CA" sz="1400" dirty="0"/>
                        <a:t>1,500 </a:t>
                      </a:r>
                      <a:endParaRPr lang="en-CA" sz="1400" dirty="0">
                        <a:latin typeface="+mn-lt"/>
                        <a:ea typeface="Calibri"/>
                        <a:cs typeface="Times New Roman"/>
                      </a:endParaRPr>
                    </a:p>
                  </a:txBody>
                  <a:tcPr marL="101050" marR="101050" marT="34290" marB="34290"/>
                </a:tc>
                <a:tc>
                  <a:txBody>
                    <a:bodyPr/>
                    <a:lstStyle/>
                    <a:p>
                      <a:pPr marL="342900" lvl="0" indent="-342900">
                        <a:lnSpc>
                          <a:spcPct val="115000"/>
                        </a:lnSpc>
                        <a:spcAft>
                          <a:spcPts val="0"/>
                        </a:spcAft>
                        <a:buFont typeface="Arial"/>
                        <a:buNone/>
                        <a:tabLst>
                          <a:tab pos="457200" algn="l"/>
                        </a:tabLst>
                      </a:pPr>
                      <a:r>
                        <a:rPr lang="en-CA" sz="1400" dirty="0"/>
                        <a:t>Tenants’ rents</a:t>
                      </a:r>
                      <a:endParaRPr lang="en-CA" sz="1400" dirty="0">
                        <a:latin typeface="+mn-lt"/>
                        <a:ea typeface="Calibri"/>
                        <a:cs typeface="Times New Roman"/>
                      </a:endParaRPr>
                    </a:p>
                  </a:txBody>
                  <a:tcPr marL="101050" marR="101050" marT="34290" marB="34290"/>
                </a:tc>
                <a:tc>
                  <a:txBody>
                    <a:bodyPr/>
                    <a:lstStyle/>
                    <a:p>
                      <a:pPr marL="342900" lvl="0" indent="-342900" algn="r">
                        <a:lnSpc>
                          <a:spcPct val="115000"/>
                        </a:lnSpc>
                        <a:spcAft>
                          <a:spcPts val="1000"/>
                        </a:spcAft>
                        <a:buFont typeface="Arial"/>
                        <a:buNone/>
                        <a:tabLst>
                          <a:tab pos="457200" algn="l"/>
                        </a:tabLst>
                      </a:pPr>
                      <a:r>
                        <a:rPr lang="en-CA" sz="1400" dirty="0"/>
                        <a:t>20,000 </a:t>
                      </a:r>
                      <a:endParaRPr lang="en-CA" sz="1400" dirty="0">
                        <a:latin typeface="+mn-lt"/>
                        <a:ea typeface="Calibri"/>
                        <a:cs typeface="Times New Roman"/>
                      </a:endParaRPr>
                    </a:p>
                  </a:txBody>
                  <a:tcPr marL="101050" marR="101050" marT="34290" marB="34290"/>
                </a:tc>
              </a:tr>
              <a:tr h="488777">
                <a:tc>
                  <a:txBody>
                    <a:bodyPr/>
                    <a:lstStyle/>
                    <a:p>
                      <a:pPr marL="342900" lvl="0" indent="-342900" algn="l">
                        <a:lnSpc>
                          <a:spcPct val="115000"/>
                        </a:lnSpc>
                        <a:spcAft>
                          <a:spcPts val="0"/>
                        </a:spcAft>
                        <a:buFont typeface="Arial"/>
                        <a:buNone/>
                        <a:tabLst>
                          <a:tab pos="457200" algn="l"/>
                        </a:tabLst>
                      </a:pPr>
                      <a:r>
                        <a:rPr lang="en-CA" sz="1400" dirty="0"/>
                        <a:t>Maintenance </a:t>
                      </a:r>
                      <a:r>
                        <a:rPr lang="en-CA" sz="1400" dirty="0" smtClean="0"/>
                        <a:t>and</a:t>
                      </a:r>
                    </a:p>
                    <a:p>
                      <a:pPr marL="342900" lvl="0" indent="-342900" algn="l">
                        <a:lnSpc>
                          <a:spcPct val="115000"/>
                        </a:lnSpc>
                        <a:spcAft>
                          <a:spcPts val="0"/>
                        </a:spcAft>
                        <a:buFont typeface="Arial"/>
                        <a:buNone/>
                        <a:tabLst>
                          <a:tab pos="457200" algn="l"/>
                        </a:tabLst>
                      </a:pPr>
                      <a:r>
                        <a:rPr lang="en-CA" sz="1400" dirty="0" smtClean="0"/>
                        <a:t>repairs</a:t>
                      </a:r>
                      <a:endParaRPr lang="en-CA" sz="1400" dirty="0">
                        <a:latin typeface="+mn-lt"/>
                        <a:ea typeface="Calibri"/>
                        <a:cs typeface="Times New Roman"/>
                      </a:endParaRPr>
                    </a:p>
                  </a:txBody>
                  <a:tcPr marL="101050" marR="101050" marT="34290" marB="34290"/>
                </a:tc>
                <a:tc>
                  <a:txBody>
                    <a:bodyPr/>
                    <a:lstStyle/>
                    <a:p>
                      <a:pPr marL="342900" lvl="0" indent="-342900" algn="r">
                        <a:lnSpc>
                          <a:spcPct val="115000"/>
                        </a:lnSpc>
                        <a:spcAft>
                          <a:spcPts val="0"/>
                        </a:spcAft>
                        <a:buFont typeface="Arial"/>
                        <a:buNone/>
                        <a:tabLst>
                          <a:tab pos="457200" algn="l"/>
                        </a:tabLst>
                      </a:pPr>
                      <a:r>
                        <a:rPr lang="en-CA" sz="1400" dirty="0"/>
                        <a:t>1,000 </a:t>
                      </a:r>
                      <a:endParaRPr lang="en-CA" sz="1400" dirty="0">
                        <a:latin typeface="+mn-lt"/>
                        <a:ea typeface="Calibri"/>
                        <a:cs typeface="Times New Roman"/>
                      </a:endParaRPr>
                    </a:p>
                  </a:txBody>
                  <a:tcPr marL="101050" marR="101050" marT="34290" marB="34290"/>
                </a:tc>
                <a:tc>
                  <a:txBody>
                    <a:bodyPr/>
                    <a:lstStyle/>
                    <a:p>
                      <a:pPr marL="342900" lvl="0" indent="-342900">
                        <a:lnSpc>
                          <a:spcPct val="115000"/>
                        </a:lnSpc>
                        <a:spcAft>
                          <a:spcPts val="0"/>
                        </a:spcAft>
                        <a:buFont typeface="Arial"/>
                        <a:buNone/>
                        <a:tabLst>
                          <a:tab pos="457200" algn="l"/>
                        </a:tabLst>
                      </a:pPr>
                      <a:r>
                        <a:rPr lang="en-CA" sz="1400" dirty="0" smtClean="0"/>
                        <a:t>Miscellaneous</a:t>
                      </a:r>
                    </a:p>
                    <a:p>
                      <a:pPr marL="342900" lvl="0" indent="-342900">
                        <a:lnSpc>
                          <a:spcPct val="115000"/>
                        </a:lnSpc>
                        <a:spcAft>
                          <a:spcPts val="0"/>
                        </a:spcAft>
                        <a:buFont typeface="Arial"/>
                        <a:buNone/>
                        <a:tabLst>
                          <a:tab pos="457200" algn="l"/>
                        </a:tabLst>
                      </a:pPr>
                      <a:r>
                        <a:rPr lang="en-CA" sz="1400" dirty="0" smtClean="0"/>
                        <a:t>service </a:t>
                      </a:r>
                      <a:r>
                        <a:rPr lang="en-CA" sz="1400" dirty="0"/>
                        <a:t>charges</a:t>
                      </a:r>
                      <a:endParaRPr lang="en-CA" sz="1400" dirty="0">
                        <a:latin typeface="+mn-lt"/>
                        <a:ea typeface="Calibri"/>
                        <a:cs typeface="Times New Roman"/>
                      </a:endParaRPr>
                    </a:p>
                  </a:txBody>
                  <a:tcPr marL="101050" marR="101050" marT="34290" marB="34290"/>
                </a:tc>
                <a:tc>
                  <a:txBody>
                    <a:bodyPr/>
                    <a:lstStyle/>
                    <a:p>
                      <a:pPr marL="342900" lvl="0" indent="-342900" algn="r">
                        <a:lnSpc>
                          <a:spcPct val="115000"/>
                        </a:lnSpc>
                        <a:spcAft>
                          <a:spcPts val="1000"/>
                        </a:spcAft>
                        <a:buFont typeface="Arial"/>
                        <a:buNone/>
                        <a:tabLst>
                          <a:tab pos="457200" algn="l"/>
                        </a:tabLst>
                      </a:pPr>
                      <a:r>
                        <a:rPr lang="en-CA" sz="1400" dirty="0"/>
                        <a:t>1,000 </a:t>
                      </a:r>
                      <a:endParaRPr lang="en-CA" sz="1400" dirty="0">
                        <a:latin typeface="+mn-lt"/>
                        <a:ea typeface="Calibri"/>
                        <a:cs typeface="Times New Roman"/>
                      </a:endParaRPr>
                    </a:p>
                  </a:txBody>
                  <a:tcPr marL="101050" marR="101050" marT="34290" marB="34290"/>
                </a:tc>
              </a:tr>
              <a:tr h="488777">
                <a:tc>
                  <a:txBody>
                    <a:bodyPr/>
                    <a:lstStyle/>
                    <a:p>
                      <a:pPr marL="342900" lvl="0" indent="-342900" algn="l">
                        <a:lnSpc>
                          <a:spcPct val="115000"/>
                        </a:lnSpc>
                        <a:spcAft>
                          <a:spcPts val="0"/>
                        </a:spcAft>
                        <a:buFont typeface="Arial"/>
                        <a:buNone/>
                        <a:tabLst>
                          <a:tab pos="457200" algn="l"/>
                        </a:tabLst>
                      </a:pPr>
                      <a:r>
                        <a:rPr lang="en-CA" sz="1400" dirty="0"/>
                        <a:t>Utilities</a:t>
                      </a:r>
                      <a:endParaRPr lang="en-CA" sz="1400" dirty="0">
                        <a:latin typeface="+mn-lt"/>
                        <a:ea typeface="Calibri"/>
                        <a:cs typeface="Times New Roman"/>
                      </a:endParaRPr>
                    </a:p>
                  </a:txBody>
                  <a:tcPr marL="101050" marR="101050" marT="34290" marB="34290"/>
                </a:tc>
                <a:tc>
                  <a:txBody>
                    <a:bodyPr/>
                    <a:lstStyle/>
                    <a:p>
                      <a:pPr marL="342900" lvl="0" indent="-342900" algn="r">
                        <a:lnSpc>
                          <a:spcPct val="115000"/>
                        </a:lnSpc>
                        <a:spcAft>
                          <a:spcPts val="0"/>
                        </a:spcAft>
                        <a:buFont typeface="Arial"/>
                        <a:buNone/>
                        <a:tabLst>
                          <a:tab pos="457200" algn="l"/>
                        </a:tabLst>
                      </a:pPr>
                      <a:r>
                        <a:rPr lang="en-CA" sz="1400" dirty="0"/>
                        <a:t>750 </a:t>
                      </a:r>
                      <a:endParaRPr lang="en-CA" sz="1400" dirty="0">
                        <a:latin typeface="+mn-lt"/>
                        <a:ea typeface="Calibri"/>
                        <a:cs typeface="Times New Roman"/>
                      </a:endParaRPr>
                    </a:p>
                  </a:txBody>
                  <a:tcPr marL="101050" marR="101050" marT="34290" marB="34290"/>
                </a:tc>
                <a:tc>
                  <a:txBody>
                    <a:bodyPr/>
                    <a:lstStyle/>
                    <a:p>
                      <a:pPr marL="342900" lvl="0" indent="-342900">
                        <a:lnSpc>
                          <a:spcPct val="115000"/>
                        </a:lnSpc>
                        <a:spcAft>
                          <a:spcPts val="0"/>
                        </a:spcAft>
                        <a:buFont typeface="Arial"/>
                        <a:buNone/>
                        <a:tabLst>
                          <a:tab pos="457200" algn="l"/>
                        </a:tabLst>
                      </a:pPr>
                      <a:r>
                        <a:rPr lang="en-CA" sz="1400" dirty="0"/>
                        <a:t>Administrative </a:t>
                      </a:r>
                      <a:endParaRPr lang="en-CA" sz="1400" dirty="0" smtClean="0"/>
                    </a:p>
                    <a:p>
                      <a:pPr marL="342900" lvl="0" indent="-342900">
                        <a:lnSpc>
                          <a:spcPct val="115000"/>
                        </a:lnSpc>
                        <a:spcAft>
                          <a:spcPts val="0"/>
                        </a:spcAft>
                        <a:buFont typeface="Arial"/>
                        <a:buNone/>
                        <a:tabLst>
                          <a:tab pos="457200" algn="l"/>
                        </a:tabLst>
                      </a:pPr>
                      <a:r>
                        <a:rPr lang="en-CA" sz="1400" dirty="0" smtClean="0"/>
                        <a:t>penalty</a:t>
                      </a:r>
                      <a:endParaRPr lang="en-CA" sz="1400" dirty="0">
                        <a:latin typeface="+mn-lt"/>
                        <a:ea typeface="Calibri"/>
                        <a:cs typeface="Times New Roman"/>
                      </a:endParaRPr>
                    </a:p>
                  </a:txBody>
                  <a:tcPr marL="101050" marR="101050" marT="34290" marB="34290"/>
                </a:tc>
                <a:tc>
                  <a:txBody>
                    <a:bodyPr/>
                    <a:lstStyle/>
                    <a:p>
                      <a:pPr marL="342900" lvl="0" indent="-342900" algn="r">
                        <a:lnSpc>
                          <a:spcPct val="115000"/>
                        </a:lnSpc>
                        <a:spcAft>
                          <a:spcPts val="1000"/>
                        </a:spcAft>
                        <a:buFont typeface="Arial"/>
                        <a:buNone/>
                        <a:tabLst>
                          <a:tab pos="457200" algn="l"/>
                        </a:tabLst>
                      </a:pPr>
                      <a:r>
                        <a:rPr lang="en-CA" sz="1400" dirty="0"/>
                        <a:t>1,500 </a:t>
                      </a:r>
                      <a:endParaRPr lang="en-CA" sz="1400" dirty="0">
                        <a:latin typeface="+mn-lt"/>
                        <a:ea typeface="Calibri"/>
                        <a:cs typeface="Times New Roman"/>
                      </a:endParaRPr>
                    </a:p>
                  </a:txBody>
                  <a:tcPr marL="101050" marR="101050" marT="34290" marB="34290"/>
                </a:tc>
              </a:tr>
              <a:tr h="385220">
                <a:tc>
                  <a:txBody>
                    <a:bodyPr/>
                    <a:lstStyle/>
                    <a:p>
                      <a:pPr marL="342900" lvl="0" indent="-342900" algn="l">
                        <a:lnSpc>
                          <a:spcPct val="115000"/>
                        </a:lnSpc>
                        <a:spcAft>
                          <a:spcPts val="0"/>
                        </a:spcAft>
                        <a:buFont typeface="Arial"/>
                        <a:buNone/>
                        <a:tabLst>
                          <a:tab pos="457200" algn="l"/>
                        </a:tabLst>
                      </a:pPr>
                      <a:r>
                        <a:rPr lang="en-CA" sz="1400" dirty="0"/>
                        <a:t>Administration</a:t>
                      </a:r>
                      <a:endParaRPr lang="en-CA" sz="1400" dirty="0">
                        <a:latin typeface="+mn-lt"/>
                        <a:ea typeface="Calibri"/>
                        <a:cs typeface="Times New Roman"/>
                      </a:endParaRPr>
                    </a:p>
                  </a:txBody>
                  <a:tcPr marL="101050" marR="101050" marT="34290" marB="34290"/>
                </a:tc>
                <a:tc>
                  <a:txBody>
                    <a:bodyPr/>
                    <a:lstStyle/>
                    <a:p>
                      <a:pPr marL="342900" lvl="0" indent="-342900" algn="r">
                        <a:lnSpc>
                          <a:spcPct val="115000"/>
                        </a:lnSpc>
                        <a:spcAft>
                          <a:spcPts val="0"/>
                        </a:spcAft>
                        <a:buFont typeface="Arial"/>
                        <a:buNone/>
                        <a:tabLst>
                          <a:tab pos="457200" algn="l"/>
                        </a:tabLst>
                      </a:pPr>
                      <a:r>
                        <a:rPr lang="en-CA" sz="1400" dirty="0"/>
                        <a:t>2,500 </a:t>
                      </a:r>
                      <a:endParaRPr lang="en-CA" sz="1400" dirty="0">
                        <a:latin typeface="+mn-lt"/>
                        <a:ea typeface="Calibri"/>
                        <a:cs typeface="Times New Roman"/>
                      </a:endParaRPr>
                    </a:p>
                  </a:txBody>
                  <a:tcPr marL="101050" marR="101050" marT="34290" marB="34290"/>
                </a:tc>
                <a:tc>
                  <a:txBody>
                    <a:bodyPr/>
                    <a:lstStyle/>
                    <a:p>
                      <a:pPr marL="342900" lvl="0" indent="-342900" defTabSz="538163">
                        <a:lnSpc>
                          <a:spcPct val="115000"/>
                        </a:lnSpc>
                        <a:spcAft>
                          <a:spcPts val="0"/>
                        </a:spcAft>
                        <a:buFont typeface="Arial"/>
                        <a:buNone/>
                        <a:tabLst>
                          <a:tab pos="457200" algn="l"/>
                        </a:tabLst>
                      </a:pPr>
                      <a:r>
                        <a:rPr lang="en-CA" sz="1400" dirty="0"/>
                        <a:t>Expected </a:t>
                      </a:r>
                      <a:r>
                        <a:rPr lang="en-CA" sz="1400" dirty="0" smtClean="0"/>
                        <a:t>loss provision</a:t>
                      </a:r>
                    </a:p>
                  </a:txBody>
                  <a:tcPr marL="101050" marR="101050" marT="34290" marB="34290"/>
                </a:tc>
                <a:tc>
                  <a:txBody>
                    <a:bodyPr/>
                    <a:lstStyle/>
                    <a:p>
                      <a:pPr marL="342900" lvl="0" indent="-342900" algn="r">
                        <a:lnSpc>
                          <a:spcPct val="115000"/>
                        </a:lnSpc>
                        <a:spcAft>
                          <a:spcPts val="1000"/>
                        </a:spcAft>
                        <a:buFont typeface="Arial"/>
                        <a:buNone/>
                        <a:tabLst>
                          <a:tab pos="457200" algn="l"/>
                        </a:tabLst>
                      </a:pPr>
                      <a:r>
                        <a:rPr lang="en-CA" sz="1400" dirty="0"/>
                        <a:t>(5,000) </a:t>
                      </a:r>
                      <a:endParaRPr lang="en-CA" sz="1400" dirty="0">
                        <a:latin typeface="+mn-lt"/>
                        <a:ea typeface="Calibri"/>
                        <a:cs typeface="Times New Roman"/>
                      </a:endParaRPr>
                    </a:p>
                  </a:txBody>
                  <a:tcPr marL="101050" marR="101050" marT="34290" marB="34290"/>
                </a:tc>
              </a:tr>
              <a:tr h="274354">
                <a:tc>
                  <a:txBody>
                    <a:bodyPr/>
                    <a:lstStyle/>
                    <a:p>
                      <a:pPr marL="342900" lvl="0" indent="-342900" algn="l">
                        <a:lnSpc>
                          <a:spcPct val="115000"/>
                        </a:lnSpc>
                        <a:spcAft>
                          <a:spcPts val="0"/>
                        </a:spcAft>
                        <a:buFont typeface="Arial"/>
                        <a:buNone/>
                        <a:tabLst>
                          <a:tab pos="457200" algn="l"/>
                        </a:tabLst>
                      </a:pPr>
                      <a:r>
                        <a:rPr lang="en-CA" sz="1400" b="1" dirty="0"/>
                        <a:t>Total </a:t>
                      </a:r>
                      <a:endParaRPr lang="en-CA" sz="1400" b="1" dirty="0">
                        <a:latin typeface="+mn-lt"/>
                        <a:ea typeface="Calibri"/>
                        <a:cs typeface="Times New Roman"/>
                      </a:endParaRPr>
                    </a:p>
                  </a:txBody>
                  <a:tcPr marL="101050" marR="101050" marT="34290" marB="34290"/>
                </a:tc>
                <a:tc>
                  <a:txBody>
                    <a:bodyPr/>
                    <a:lstStyle/>
                    <a:p>
                      <a:pPr marL="342900" lvl="0" indent="-342900" algn="r">
                        <a:lnSpc>
                          <a:spcPct val="115000"/>
                        </a:lnSpc>
                        <a:spcAft>
                          <a:spcPts val="0"/>
                        </a:spcAft>
                        <a:buFont typeface="Arial"/>
                        <a:buNone/>
                        <a:tabLst>
                          <a:tab pos="457200" algn="l"/>
                        </a:tabLst>
                      </a:pPr>
                      <a:r>
                        <a:rPr lang="en-CA" sz="1400" b="1" dirty="0"/>
                        <a:t>37,500 </a:t>
                      </a:r>
                      <a:endParaRPr lang="en-CA" sz="1400" b="1" dirty="0">
                        <a:latin typeface="+mn-lt"/>
                        <a:ea typeface="Calibri"/>
                        <a:cs typeface="Times New Roman"/>
                      </a:endParaRPr>
                    </a:p>
                  </a:txBody>
                  <a:tcPr marL="101050" marR="101050" marT="34290" marB="34290"/>
                </a:tc>
                <a:tc>
                  <a:txBody>
                    <a:bodyPr/>
                    <a:lstStyle/>
                    <a:p>
                      <a:pPr marL="342900" lvl="0" indent="-342900">
                        <a:lnSpc>
                          <a:spcPct val="115000"/>
                        </a:lnSpc>
                        <a:spcAft>
                          <a:spcPts val="0"/>
                        </a:spcAft>
                        <a:buFont typeface="Arial"/>
                        <a:buNone/>
                        <a:tabLst>
                          <a:tab pos="457200" algn="l"/>
                        </a:tabLst>
                      </a:pPr>
                      <a:r>
                        <a:rPr lang="en-CA" sz="1400" b="1" dirty="0"/>
                        <a:t>Total </a:t>
                      </a:r>
                      <a:endParaRPr lang="en-CA" sz="1400" b="1" dirty="0">
                        <a:latin typeface="+mn-lt"/>
                        <a:ea typeface="Calibri"/>
                        <a:cs typeface="Times New Roman"/>
                      </a:endParaRPr>
                    </a:p>
                  </a:txBody>
                  <a:tcPr marL="101050" marR="101050" marT="34290" marB="34290"/>
                </a:tc>
                <a:tc>
                  <a:txBody>
                    <a:bodyPr/>
                    <a:lstStyle/>
                    <a:p>
                      <a:pPr marL="342900" lvl="0" indent="-342900" algn="r">
                        <a:lnSpc>
                          <a:spcPct val="115000"/>
                        </a:lnSpc>
                        <a:spcAft>
                          <a:spcPts val="1000"/>
                        </a:spcAft>
                        <a:buFont typeface="Arial"/>
                        <a:buNone/>
                        <a:tabLst>
                          <a:tab pos="457200" algn="l"/>
                        </a:tabLst>
                      </a:pPr>
                      <a:r>
                        <a:rPr lang="en-CA" sz="1400" b="1" dirty="0"/>
                        <a:t>32,500 </a:t>
                      </a:r>
                      <a:endParaRPr lang="en-CA" sz="1400" b="1" dirty="0">
                        <a:latin typeface="+mn-lt"/>
                        <a:ea typeface="Calibri"/>
                        <a:cs typeface="Times New Roman"/>
                      </a:endParaRPr>
                    </a:p>
                  </a:txBody>
                  <a:tcPr marL="101050" marR="101050" marT="34290" marB="34290"/>
                </a:tc>
              </a:tr>
            </a:tbl>
          </a:graphicData>
        </a:graphic>
      </p:graphicFrame>
      <p:sp>
        <p:nvSpPr>
          <p:cNvPr id="2" name="Title 1"/>
          <p:cNvSpPr>
            <a:spLocks noGrp="1"/>
          </p:cNvSpPr>
          <p:nvPr>
            <p:ph type="title"/>
          </p:nvPr>
        </p:nvSpPr>
        <p:spPr/>
        <p:txBody>
          <a:bodyPr>
            <a:normAutofit/>
          </a:bodyPr>
          <a:lstStyle/>
          <a:p>
            <a:r>
              <a:rPr lang="en-CA" dirty="0">
                <a:latin typeface="Calibri Light" panose="020F0302020204030204" pitchFamily="34" charset="0"/>
              </a:rPr>
              <a:t>Expenses vs. revenues–an example </a:t>
            </a:r>
          </a:p>
        </p:txBody>
      </p:sp>
    </p:spTree>
    <p:extLst>
      <p:ext uri="{BB962C8B-B14F-4D97-AF65-F5344CB8AC3E}">
        <p14:creationId xmlns:p14="http://schemas.microsoft.com/office/powerpoint/2010/main" val="4257038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nvPr>
        </p:nvSpPr>
        <p:spPr>
          <a:solidFill>
            <a:srgbClr val="CCECFF"/>
          </a:solidFill>
          <a:ln w="38100">
            <a:solidFill>
              <a:schemeClr val="accent5"/>
            </a:solidFill>
          </a:ln>
        </p:spPr>
        <p:txBody>
          <a:bodyPr/>
          <a:lstStyle/>
          <a:p>
            <a:endParaRPr lang="en-CA" dirty="0" smtClean="0">
              <a:solidFill>
                <a:schemeClr val="tx1"/>
              </a:solidFill>
            </a:endParaRPr>
          </a:p>
          <a:p>
            <a:r>
              <a:rPr lang="en-CA" dirty="0" smtClean="0">
                <a:solidFill>
                  <a:schemeClr val="tx1"/>
                </a:solidFill>
              </a:rPr>
              <a:t>Calculate </a:t>
            </a:r>
            <a:r>
              <a:rPr lang="en-CA" dirty="0">
                <a:solidFill>
                  <a:schemeClr val="tx1"/>
                </a:solidFill>
              </a:rPr>
              <a:t>your overall revenue </a:t>
            </a:r>
            <a:r>
              <a:rPr lang="en-CA" u="sng" dirty="0">
                <a:solidFill>
                  <a:schemeClr val="tx1"/>
                </a:solidFill>
              </a:rPr>
              <a:t>times</a:t>
            </a:r>
            <a:r>
              <a:rPr lang="en-CA" dirty="0">
                <a:solidFill>
                  <a:schemeClr val="tx1"/>
                </a:solidFill>
              </a:rPr>
              <a:t> your collection rate </a:t>
            </a:r>
            <a:r>
              <a:rPr lang="en-CA" u="sng" dirty="0">
                <a:solidFill>
                  <a:schemeClr val="tx1"/>
                </a:solidFill>
              </a:rPr>
              <a:t>minus</a:t>
            </a:r>
            <a:r>
              <a:rPr lang="en-CA" dirty="0">
                <a:solidFill>
                  <a:schemeClr val="tx1"/>
                </a:solidFill>
              </a:rPr>
              <a:t> your overall revenue.</a:t>
            </a:r>
          </a:p>
          <a:p>
            <a:r>
              <a:rPr lang="en-CA" dirty="0">
                <a:solidFill>
                  <a:schemeClr val="tx1"/>
                </a:solidFill>
              </a:rPr>
              <a:t>Example:  If you collect 80% of the rents, then</a:t>
            </a:r>
            <a:r>
              <a:rPr lang="en-CA" dirty="0" smtClean="0">
                <a:solidFill>
                  <a:schemeClr val="tx1"/>
                </a:solidFill>
              </a:rPr>
              <a:t>:</a:t>
            </a:r>
          </a:p>
          <a:p>
            <a:pPr marL="0" indent="0">
              <a:buNone/>
            </a:pPr>
            <a:endParaRPr lang="en-CA" dirty="0">
              <a:solidFill>
                <a:schemeClr val="tx1"/>
              </a:solidFill>
            </a:endParaRPr>
          </a:p>
          <a:p>
            <a:r>
              <a:rPr lang="en-CA" dirty="0">
                <a:solidFill>
                  <a:schemeClr val="tx1"/>
                </a:solidFill>
              </a:rPr>
              <a:t>(($20,000 X 80%) – $20,000) = $16,000 - $10,000 =  - $4,000 </a:t>
            </a:r>
          </a:p>
          <a:p>
            <a:endParaRPr lang="en-CA" dirty="0"/>
          </a:p>
        </p:txBody>
      </p:sp>
      <p:sp>
        <p:nvSpPr>
          <p:cNvPr id="3" name="Content Placeholder 2"/>
          <p:cNvSpPr>
            <a:spLocks noGrp="1"/>
          </p:cNvSpPr>
          <p:nvPr>
            <p:ph idx="15"/>
          </p:nvPr>
        </p:nvSpPr>
        <p:spPr>
          <a:xfrm>
            <a:off x="4820784" y="2015658"/>
            <a:ext cx="4052871" cy="1221812"/>
          </a:xfrm>
          <a:ln>
            <a:solidFill>
              <a:srgbClr val="00629B"/>
            </a:solidFill>
          </a:ln>
        </p:spPr>
        <p:txBody>
          <a:bodyPr/>
          <a:lstStyle/>
          <a:p>
            <a:pPr marL="0" indent="0" algn="ctr">
              <a:buNone/>
            </a:pPr>
            <a:r>
              <a:rPr lang="en-CA" sz="1600" dirty="0" smtClean="0"/>
              <a:t>To </a:t>
            </a:r>
            <a:r>
              <a:rPr lang="en-CA" sz="1600" dirty="0"/>
              <a:t>clear up your deficits, you may have to make a </a:t>
            </a:r>
            <a:r>
              <a:rPr lang="en-CA" sz="1600" dirty="0" smtClean="0"/>
              <a:t>choice between </a:t>
            </a:r>
            <a:r>
              <a:rPr lang="en-CA" sz="1600" dirty="0"/>
              <a:t>evicting delinquent payers or spreading the shortfall among all of the other occupants and housing units</a:t>
            </a:r>
            <a:r>
              <a:rPr lang="en-CA" sz="1600" dirty="0" smtClean="0"/>
              <a:t>.</a:t>
            </a:r>
            <a:endParaRPr lang="en-CA" sz="1600" dirty="0"/>
          </a:p>
        </p:txBody>
      </p:sp>
      <p:sp>
        <p:nvSpPr>
          <p:cNvPr id="4" name="Title 3"/>
          <p:cNvSpPr>
            <a:spLocks noGrp="1"/>
          </p:cNvSpPr>
          <p:nvPr>
            <p:ph type="title"/>
          </p:nvPr>
        </p:nvSpPr>
        <p:spPr/>
        <p:txBody>
          <a:bodyPr/>
          <a:lstStyle/>
          <a:p>
            <a:r>
              <a:rPr lang="en-CA" dirty="0" smtClean="0"/>
              <a:t>Calculating </a:t>
            </a:r>
            <a:r>
              <a:rPr lang="en-CA" dirty="0"/>
              <a:t>any anticipated losses</a:t>
            </a:r>
          </a:p>
        </p:txBody>
      </p:sp>
      <p:sp>
        <p:nvSpPr>
          <p:cNvPr id="5" name="Slide Number Placeholder 4"/>
          <p:cNvSpPr>
            <a:spLocks noGrp="1"/>
          </p:cNvSpPr>
          <p:nvPr>
            <p:ph type="sldNum" sz="quarter" idx="4"/>
          </p:nvPr>
        </p:nvSpPr>
        <p:spPr/>
        <p:txBody>
          <a:bodyPr/>
          <a:lstStyle/>
          <a:p>
            <a:fld id="{F5E4F7E7-D9B8-4E79-84B0-B1C726B6868C}" type="slidenum">
              <a:rPr lang="en-CA" smtClean="0"/>
              <a:pPr/>
              <a:t>9</a:t>
            </a:fld>
            <a:endParaRPr lang="en-CA" dirty="0"/>
          </a:p>
        </p:txBody>
      </p:sp>
    </p:spTree>
    <p:extLst>
      <p:ext uri="{BB962C8B-B14F-4D97-AF65-F5344CB8AC3E}">
        <p14:creationId xmlns:p14="http://schemas.microsoft.com/office/powerpoint/2010/main" val="40572523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126&quot;&gt;&lt;property id=&quot;20148&quot; value=&quot;5&quot;/&gt;&lt;property id=&quot;20300&quot; value=&quot;Slide 2&quot;/&gt;&lt;property id=&quot;20307&quot; value=&quot;269&quot;/&gt;&lt;/object&gt;&lt;object type=&quot;3&quot; unique_id=&quot;10127&quot;&gt;&lt;property id=&quot;20148&quot; value=&quot;5&quot;/&gt;&lt;property id=&quot;20300&quot; value=&quot;Slide 3&quot;/&gt;&lt;property id=&quot;20307&quot; value=&quot;265&quot;/&gt;&lt;/object&gt;&lt;object type=&quot;3&quot; unique_id=&quot;10128&quot;&gt;&lt;property id=&quot;20148&quot; value=&quot;5&quot;/&gt;&lt;property id=&quot;20300&quot; value=&quot;Slide 4&quot;/&gt;&lt;property id=&quot;20307&quot; value=&quot;279&quot;/&gt;&lt;/object&gt;&lt;object type=&quot;3&quot; unique_id=&quot;10129&quot;&gt;&lt;property id=&quot;20148&quot; value=&quot;5&quot;/&gt;&lt;property id=&quot;20300&quot; value=&quot;Slide 5 - &amp;quot;Click to Add Title&amp;quot;&quot;/&gt;&lt;property id=&quot;20307&quot; value=&quot;287&quot;/&gt;&lt;/object&gt;&lt;object type=&quot;3&quot; unique_id=&quot;10130&quot;&gt;&lt;property id=&quot;20148&quot; value=&quot;5&quot;/&gt;&lt;property id=&quot;20300&quot; value=&quot;Slide 6 - &amp;quot;Click to Add Title&amp;quot;&quot;/&gt;&lt;property id=&quot;20307&quot; value=&quot;288&quot;/&gt;&lt;/object&gt;&lt;object type=&quot;3&quot; unique_id=&quot;10131&quot;&gt;&lt;property id=&quot;20148&quot; value=&quot;5&quot;/&gt;&lt;property id=&quot;20300&quot; value=&quot;Slide 7 - &amp;quot;Click to Add Title&amp;quot;&quot;/&gt;&lt;property id=&quot;20307&quot; value=&quot;271&quot;/&gt;&lt;/object&gt;&lt;object type=&quot;3&quot; unique_id=&quot;10132&quot;&gt;&lt;property id=&quot;20148&quot; value=&quot;5&quot;/&gt;&lt;property id=&quot;20300&quot; value=&quot;Slide 8&quot;/&gt;&lt;property id=&quot;20307&quot; value=&quot;283&quot;/&gt;&lt;/object&gt;&lt;object type=&quot;3&quot; unique_id=&quot;10154&quot;&gt;&lt;property id=&quot;20148&quot; value=&quot;5&quot;/&gt;&lt;property id=&quot;20300&quot; value=&quot;Slide 1&quot;/&gt;&lt;property id=&quot;20307&quot; value=&quot;290&quot;/&gt;&lt;/object&gt;&lt;/object&gt;&lt;object type=&quot;8&quot; unique_id=&quot;10008&quot;&gt;&lt;/object&gt;&lt;/object&gt;&lt;/database&gt;"/>
  <p:tag name="SECTOMILLISECCONVERTED" val="1"/>
</p:tagLst>
</file>

<file path=ppt/theme/theme1.xml><?xml version="1.0" encoding="utf-8"?>
<a:theme xmlns:a="http://schemas.openxmlformats.org/drawingml/2006/main" name="CorpPPT_Template_16X9_EN">
  <a:themeElements>
    <a:clrScheme name="First_Nations_Colours_2016">
      <a:dk1>
        <a:srgbClr val="000000"/>
      </a:dk1>
      <a:lt1>
        <a:srgbClr val="FFFFFF"/>
      </a:lt1>
      <a:dk2>
        <a:srgbClr val="776E64"/>
      </a:dk2>
      <a:lt2>
        <a:srgbClr val="DA291C"/>
      </a:lt2>
      <a:accent1>
        <a:srgbClr val="FFD100"/>
      </a:accent1>
      <a:accent2>
        <a:srgbClr val="ED8B00"/>
      </a:accent2>
      <a:accent3>
        <a:srgbClr val="84BD00"/>
      </a:accent3>
      <a:accent4>
        <a:srgbClr val="006272"/>
      </a:accent4>
      <a:accent5>
        <a:srgbClr val="00629B"/>
      </a:accent5>
      <a:accent6>
        <a:srgbClr val="3C1053"/>
      </a:accent6>
      <a:hlink>
        <a:srgbClr val="0000FF"/>
      </a:hlink>
      <a:folHlink>
        <a:srgbClr val="67823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PPT_Template_16X9_EN" id="{F66A7ABF-4B52-40FD-8B4D-6AD6C7E57B62}" vid="{F0DF7E6C-0530-4720-B104-E6B5BFB8B5D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CorpPPT_Template_16X9_EN.potx</Template>
  <TotalTime>949</TotalTime>
  <Words>1562</Words>
  <Application>Microsoft Office PowerPoint</Application>
  <PresentationFormat>On-screen Show (16:9)</PresentationFormat>
  <Paragraphs>235</Paragraphs>
  <Slides>20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Courier New</vt:lpstr>
      <vt:lpstr>Gill Sans</vt:lpstr>
      <vt:lpstr>Times New Roman</vt:lpstr>
      <vt:lpstr>Wingdings</vt:lpstr>
      <vt:lpstr>Wingdings 3</vt:lpstr>
      <vt:lpstr>CorpPPT_Template_16X9_EN</vt:lpstr>
      <vt:lpstr>PowerPoint Presentation</vt:lpstr>
      <vt:lpstr>Some Basic Concepts </vt:lpstr>
      <vt:lpstr>A Three Step Process </vt:lpstr>
      <vt:lpstr>Step One: Calculating Rent  Striking a Balance between Sustainability and Affordability </vt:lpstr>
      <vt:lpstr>Striking the Right Balance </vt:lpstr>
      <vt:lpstr>Revenues </vt:lpstr>
      <vt:lpstr>Expenses </vt:lpstr>
      <vt:lpstr>Expenses vs. revenues–an example </vt:lpstr>
      <vt:lpstr>Calculating any anticipated losses</vt:lpstr>
      <vt:lpstr>Factoring anticipated losses into prices </vt:lpstr>
      <vt:lpstr>Accounting deficits vs. cash deficits</vt:lpstr>
      <vt:lpstr>Step Two: Collecting Rent  Reinforcing the behaviour   </vt:lpstr>
      <vt:lpstr>Issues with Charging and Collecting Rent </vt:lpstr>
      <vt:lpstr>Collection policy: key components </vt:lpstr>
      <vt:lpstr>Key questions for a community payment policy</vt:lpstr>
      <vt:lpstr>Step Three: Rental Arrears Recovery </vt:lpstr>
      <vt:lpstr>Communicating with tenants who fall into arrears </vt:lpstr>
      <vt:lpstr>After communicating with tenants….</vt:lpstr>
      <vt:lpstr>Success factors for an effective recovery process </vt:lpstr>
      <vt:lpstr>PowerPoint Presentation</vt:lpstr>
    </vt:vector>
  </TitlesOfParts>
  <Company>CMHC-SCHL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CMHC</dc:creator>
  <cp:lastModifiedBy>Julie Cohen</cp:lastModifiedBy>
  <cp:revision>70</cp:revision>
  <cp:lastPrinted>2018-04-23T20:23:16Z</cp:lastPrinted>
  <dcterms:created xsi:type="dcterms:W3CDTF">2016-08-12T21:17:59Z</dcterms:created>
  <dcterms:modified xsi:type="dcterms:W3CDTF">2018-06-11T13:32:07Z</dcterms:modified>
</cp:coreProperties>
</file>